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79" r:id="rId21"/>
    <p:sldId id="268" r:id="rId22"/>
    <p:sldId id="269" r:id="rId23"/>
    <p:sldId id="270" r:id="rId24"/>
    <p:sldId id="271" r:id="rId25"/>
    <p:sldId id="27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arrayli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linkedli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priorityqueu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hashs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treese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linkedhashse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1/docs/api/java.base/java/util/PriorityQueue.html" TargetMode="External"/><Relationship Id="rId3" Type="http://schemas.openxmlformats.org/officeDocument/2006/relationships/hyperlink" Target="https://docs.oracle.com/javase/8/docs/api/java/util/List.html" TargetMode="External"/><Relationship Id="rId7" Type="http://schemas.openxmlformats.org/officeDocument/2006/relationships/hyperlink" Target="https://docs.oracle.com/javase/7/docs/api/java/util/LinkedList.html" TargetMode="External"/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ArrayList.html" TargetMode="External"/><Relationship Id="rId5" Type="http://schemas.openxmlformats.org/officeDocument/2006/relationships/hyperlink" Target="https://docs.oracle.com/javase/7/docs/api/java/util/Queue.html" TargetMode="External"/><Relationship Id="rId10" Type="http://schemas.openxmlformats.org/officeDocument/2006/relationships/hyperlink" Target="https://docs.oracle.com/en/java/javase/11/docs/api/java.base/java/util/TreeSet.html" TargetMode="External"/><Relationship Id="rId4" Type="http://schemas.openxmlformats.org/officeDocument/2006/relationships/hyperlink" Target="https://docs.oracle.com/javase/9/docs/api/java/util/Set.html" TargetMode="External"/><Relationship Id="rId9" Type="http://schemas.openxmlformats.org/officeDocument/2006/relationships/hyperlink" Target="https://docs.oracle.com/en/java/javase/11/docs/api/java.base/java/util/HashSe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9047B-FD6F-4C5B-B253-AAE09A698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Estructuras Dinámicas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F6CDA-533B-4AA6-BB3B-C725BA884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Unidad 7</a:t>
            </a:r>
          </a:p>
        </p:txBody>
      </p:sp>
    </p:spTree>
    <p:extLst>
      <p:ext uri="{BB962C8B-B14F-4D97-AF65-F5344CB8AC3E}">
        <p14:creationId xmlns:p14="http://schemas.microsoft.com/office/powerpoint/2010/main" val="228929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122F1-8EA7-41D9-B6BE-D6CA7103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30" y="212035"/>
            <a:ext cx="8596668" cy="795130"/>
          </a:xfrm>
        </p:spPr>
        <p:txBody>
          <a:bodyPr/>
          <a:lstStyle/>
          <a:p>
            <a:r>
              <a:rPr lang="es-ES" dirty="0"/>
              <a:t>Interface </a:t>
            </a:r>
            <a:r>
              <a:rPr lang="es-ES" dirty="0" err="1"/>
              <a:t>Collection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EFC2238-4AA5-4DF8-84EE-2313B6705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638" y="1007165"/>
            <a:ext cx="6976317" cy="5840828"/>
          </a:xfrm>
        </p:spPr>
      </p:pic>
    </p:spTree>
    <p:extLst>
      <p:ext uri="{BB962C8B-B14F-4D97-AF65-F5344CB8AC3E}">
        <p14:creationId xmlns:p14="http://schemas.microsoft.com/office/powerpoint/2010/main" val="138519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211E-83F6-4873-ABA9-C94BFEB5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s-ES" dirty="0"/>
              <a:t>Interface </a:t>
            </a:r>
            <a:r>
              <a:rPr lang="es-ES" dirty="0" err="1"/>
              <a:t>Collection</a:t>
            </a:r>
            <a:r>
              <a:rPr lang="es-ES" dirty="0"/>
              <a:t> (Operaciones)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9912F-A9E1-4B90-87C0-FD934F2D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459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b="1" i="1" dirty="0" err="1">
                <a:solidFill>
                  <a:schemeClr val="accent2"/>
                </a:solidFill>
              </a:rPr>
              <a:t>add</a:t>
            </a:r>
            <a:r>
              <a:rPr lang="es-ES" sz="2400" b="1" i="1" dirty="0">
                <a:solidFill>
                  <a:schemeClr val="accent2"/>
                </a:solidFill>
              </a:rPr>
              <a:t>(e)</a:t>
            </a:r>
            <a:r>
              <a:rPr lang="es-ES" sz="2400" b="1" dirty="0"/>
              <a:t>: </a:t>
            </a:r>
            <a:r>
              <a:rPr lang="es-ES" sz="2400" dirty="0"/>
              <a:t>nos permite añadir un elemento a la colección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b="1" i="1" dirty="0" err="1">
                <a:solidFill>
                  <a:schemeClr val="accent2"/>
                </a:solidFill>
              </a:rPr>
              <a:t>size</a:t>
            </a:r>
            <a:r>
              <a:rPr lang="es-ES" sz="2400" b="1" i="1" dirty="0">
                <a:solidFill>
                  <a:schemeClr val="accent2"/>
                </a:solidFill>
              </a:rPr>
              <a:t>()</a:t>
            </a:r>
            <a:r>
              <a:rPr lang="es-ES" sz="2400" b="1" dirty="0"/>
              <a:t>: </a:t>
            </a:r>
            <a:r>
              <a:rPr lang="es-ES" sz="2400" dirty="0"/>
              <a:t>devuelve el número de elementos almacenados en la colección.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b="1" i="1" dirty="0" err="1">
                <a:solidFill>
                  <a:schemeClr val="accent2"/>
                </a:solidFill>
              </a:rPr>
              <a:t>iterator</a:t>
            </a:r>
            <a:r>
              <a:rPr lang="es-ES" sz="2400" b="1" i="1" dirty="0">
                <a:solidFill>
                  <a:schemeClr val="accent2"/>
                </a:solidFill>
              </a:rPr>
              <a:t>()</a:t>
            </a:r>
            <a:r>
              <a:rPr lang="es-ES" sz="2400" b="1" dirty="0"/>
              <a:t>: </a:t>
            </a:r>
            <a:r>
              <a:rPr lang="es-ES" sz="2400" dirty="0"/>
              <a:t>permite recorrer los elementos de la colección.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b="1" i="1" dirty="0" err="1">
                <a:solidFill>
                  <a:schemeClr val="accent2"/>
                </a:solidFill>
              </a:rPr>
              <a:t>containts</a:t>
            </a:r>
            <a:r>
              <a:rPr lang="es-ES" sz="2400" b="1" i="1" dirty="0">
                <a:solidFill>
                  <a:schemeClr val="accent2"/>
                </a:solidFill>
              </a:rPr>
              <a:t>(e)</a:t>
            </a:r>
            <a:r>
              <a:rPr lang="es-ES" sz="2400" b="1" dirty="0"/>
              <a:t>: </a:t>
            </a:r>
            <a:r>
              <a:rPr lang="es-ES" sz="2400" dirty="0"/>
              <a:t>devuelve si el elemento esta en la colección.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sz="2400" b="1" i="1" dirty="0" err="1">
                <a:solidFill>
                  <a:schemeClr val="accent2"/>
                </a:solidFill>
              </a:rPr>
              <a:t>remove</a:t>
            </a:r>
            <a:r>
              <a:rPr lang="es-ES" sz="2400" b="1" i="1" dirty="0">
                <a:solidFill>
                  <a:schemeClr val="accent2"/>
                </a:solidFill>
              </a:rPr>
              <a:t>(e):</a:t>
            </a:r>
            <a:r>
              <a:rPr lang="es-ES" sz="2400" b="1" dirty="0"/>
              <a:t> </a:t>
            </a:r>
            <a:r>
              <a:rPr lang="es-ES" sz="2400" dirty="0"/>
              <a:t>Podemos eliminar un elemento dentro de la colección, mientras lo estamos recorriendo.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406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8E858-7307-4806-B25A-0AD827A6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es-ES" dirty="0"/>
              <a:t>Interfaces que extienden de </a:t>
            </a:r>
            <a:r>
              <a:rPr lang="es-ES" dirty="0" err="1"/>
              <a:t>Collection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1F5D3-312D-40A5-9AEE-D6D53BF1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/>
          <a:lstStyle/>
          <a:p>
            <a:r>
              <a:rPr lang="es-ES" sz="2400" dirty="0">
                <a:solidFill>
                  <a:schemeClr val="accent2"/>
                </a:solidFill>
              </a:rPr>
              <a:t>Set (Conjuntos): </a:t>
            </a:r>
            <a:r>
              <a:rPr lang="es-ES" sz="2400" dirty="0"/>
              <a:t>Los conjuntos son </a:t>
            </a:r>
            <a:r>
              <a:rPr lang="es-ES" sz="2400" u="sng" dirty="0"/>
              <a:t>grupos de elementos </a:t>
            </a:r>
            <a:r>
              <a:rPr lang="es-ES" sz="2400" dirty="0"/>
              <a:t>en los que no encontramos </a:t>
            </a:r>
            <a:r>
              <a:rPr lang="es-ES" sz="2400" u="sng" dirty="0"/>
              <a:t>ningún elemento repetido</a:t>
            </a:r>
            <a:r>
              <a:rPr lang="es-ES" sz="2400" dirty="0"/>
              <a:t>(se compara con </a:t>
            </a:r>
            <a:r>
              <a:rPr lang="es-ES" sz="2400" i="1" dirty="0" err="1"/>
              <a:t>equals</a:t>
            </a:r>
            <a:r>
              <a:rPr lang="es-ES" sz="2400" i="1" dirty="0"/>
              <a:t>() </a:t>
            </a:r>
            <a:r>
              <a:rPr lang="es-ES" sz="2400" dirty="0"/>
              <a:t>y </a:t>
            </a:r>
            <a:r>
              <a:rPr lang="es-ES" sz="2400" i="1" dirty="0" err="1"/>
              <a:t>hashCode</a:t>
            </a:r>
            <a:r>
              <a:rPr lang="es-ES" sz="2400" i="1" dirty="0"/>
              <a:t>()).</a:t>
            </a:r>
          </a:p>
          <a:p>
            <a:r>
              <a:rPr lang="es-ES" sz="2400" dirty="0" err="1">
                <a:solidFill>
                  <a:schemeClr val="accent2"/>
                </a:solidFill>
              </a:rPr>
              <a:t>List</a:t>
            </a:r>
            <a:r>
              <a:rPr lang="es-ES" sz="2400" dirty="0">
                <a:solidFill>
                  <a:schemeClr val="accent2"/>
                </a:solidFill>
              </a:rPr>
              <a:t> (Listas):</a:t>
            </a:r>
            <a:r>
              <a:rPr lang="es-ES" sz="2400" dirty="0"/>
              <a:t>Este tipo de colección se refiere a listas en las que los elementos de la colección </a:t>
            </a:r>
            <a:r>
              <a:rPr lang="es-ES" sz="2400" u="sng" dirty="0"/>
              <a:t>tienen un orden</a:t>
            </a:r>
            <a:r>
              <a:rPr lang="es-ES" sz="2400" dirty="0"/>
              <a:t>, existe una secuencia de elementos. En ellas cada elemento estará en una determinada </a:t>
            </a:r>
            <a:r>
              <a:rPr lang="es-ES" sz="2400" u="sng" dirty="0"/>
              <a:t>posición (índice) </a:t>
            </a:r>
            <a:r>
              <a:rPr lang="es-ES" sz="2400" dirty="0"/>
              <a:t>de la lista.</a:t>
            </a:r>
          </a:p>
          <a:p>
            <a:r>
              <a:rPr lang="es-ES" sz="2400" dirty="0" err="1">
                <a:solidFill>
                  <a:schemeClr val="accent2"/>
                </a:solidFill>
              </a:rPr>
              <a:t>Queue</a:t>
            </a:r>
            <a:r>
              <a:rPr lang="es-ES" sz="2400" dirty="0">
                <a:solidFill>
                  <a:schemeClr val="accent2"/>
                </a:solidFill>
              </a:rPr>
              <a:t> (Colas): </a:t>
            </a:r>
            <a:r>
              <a:rPr lang="es-ES" sz="2400" dirty="0"/>
              <a:t>Este tipo de colección hace referencia a una </a:t>
            </a:r>
            <a:r>
              <a:rPr lang="es-ES" sz="2400" u="sng" dirty="0"/>
              <a:t>lista de elementos que siguen el patrón FIFO </a:t>
            </a:r>
            <a:r>
              <a:rPr lang="es-ES" sz="2400" dirty="0"/>
              <a:t>(</a:t>
            </a:r>
            <a:r>
              <a:rPr lang="es-ES" sz="2400" dirty="0" err="1"/>
              <a:t>Firt</a:t>
            </a:r>
            <a:r>
              <a:rPr lang="es-ES" sz="2400" dirty="0"/>
              <a:t> In </a:t>
            </a:r>
            <a:r>
              <a:rPr lang="es-ES" sz="2400" dirty="0" err="1"/>
              <a:t>Firts</a:t>
            </a:r>
            <a:r>
              <a:rPr lang="es-ES" sz="2400" dirty="0"/>
              <a:t> </a:t>
            </a:r>
            <a:r>
              <a:rPr lang="es-ES" sz="2400" dirty="0" err="1"/>
              <a:t>Out</a:t>
            </a:r>
            <a:r>
              <a:rPr lang="es-ES" sz="2400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29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F2086-6316-4ED9-ACA4-73050878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68626"/>
          </a:xfrm>
        </p:spPr>
        <p:txBody>
          <a:bodyPr/>
          <a:lstStyle/>
          <a:p>
            <a:r>
              <a:rPr lang="es-ES" dirty="0"/>
              <a:t>Interface </a:t>
            </a:r>
            <a:r>
              <a:rPr lang="es-ES" dirty="0" err="1"/>
              <a:t>List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BDF4E-1588-45EA-8C28-C22B79CE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5705"/>
            <a:ext cx="9208788" cy="4795658"/>
          </a:xfrm>
        </p:spPr>
        <p:txBody>
          <a:bodyPr>
            <a:noAutofit/>
          </a:bodyPr>
          <a:lstStyle/>
          <a:p>
            <a:r>
              <a:rPr lang="es-ES" sz="2400" dirty="0"/>
              <a:t>La interfaz </a:t>
            </a:r>
            <a:r>
              <a:rPr lang="es-ES" sz="2400" b="1" dirty="0" err="1"/>
              <a:t>List</a:t>
            </a:r>
            <a:r>
              <a:rPr lang="es-ES" sz="2400" b="1" dirty="0"/>
              <a:t> </a:t>
            </a:r>
            <a:r>
              <a:rPr lang="es-ES" sz="2400" dirty="0"/>
              <a:t>define </a:t>
            </a:r>
            <a:r>
              <a:rPr lang="es-ES" sz="2400" u="sng" dirty="0"/>
              <a:t>una sucesión de elementos</a:t>
            </a:r>
            <a:r>
              <a:rPr lang="es-ES" sz="2400" dirty="0"/>
              <a:t>. </a:t>
            </a:r>
          </a:p>
          <a:p>
            <a:r>
              <a:rPr lang="es-ES" sz="2400" dirty="0"/>
              <a:t>A diferencia de la interfaz Set, la interfaz </a:t>
            </a:r>
            <a:r>
              <a:rPr lang="es-ES" sz="2400" dirty="0" err="1"/>
              <a:t>List</a:t>
            </a:r>
            <a:r>
              <a:rPr lang="es-ES" sz="2400" dirty="0"/>
              <a:t> </a:t>
            </a:r>
            <a:r>
              <a:rPr lang="es-ES" sz="2400" u="sng" dirty="0"/>
              <a:t>sí admite elementos duplicados</a:t>
            </a:r>
            <a:r>
              <a:rPr lang="es-ES" sz="2400" dirty="0"/>
              <a:t>. </a:t>
            </a:r>
          </a:p>
          <a:p>
            <a:r>
              <a:rPr lang="es-ES" sz="2400" dirty="0"/>
              <a:t>A parte de los métodos heredados de </a:t>
            </a:r>
            <a:r>
              <a:rPr lang="es-ES" sz="2400" dirty="0" err="1"/>
              <a:t>Collection</a:t>
            </a:r>
            <a:r>
              <a:rPr lang="es-ES" sz="2400" dirty="0"/>
              <a:t>, </a:t>
            </a:r>
            <a:r>
              <a:rPr lang="es-ES" sz="2400" u="sng" dirty="0"/>
              <a:t>añade métodos que permiten mejorar los siguientes puntos</a:t>
            </a:r>
            <a:r>
              <a:rPr lang="es-ES" sz="2400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b="1" i="1" dirty="0"/>
              <a:t>Acceso posicional a elementos: </a:t>
            </a:r>
            <a:r>
              <a:rPr lang="es-ES" sz="2400" dirty="0"/>
              <a:t>manipula elementos en función de su posición en la lista.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b="1" i="1" dirty="0"/>
              <a:t>Búsqueda de elementos: </a:t>
            </a:r>
            <a:r>
              <a:rPr lang="es-ES" sz="2400" dirty="0"/>
              <a:t>busca un elemento concreto de la lista y devuelve su posición.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b="1" i="1" dirty="0"/>
              <a:t>Iteración sobre elementos: </a:t>
            </a:r>
            <a:r>
              <a:rPr lang="es-ES" sz="2400" dirty="0"/>
              <a:t>mejora el </a:t>
            </a:r>
            <a:r>
              <a:rPr lang="es-ES" sz="2400" dirty="0" err="1"/>
              <a:t>Iterator</a:t>
            </a:r>
            <a:r>
              <a:rPr lang="es-ES" sz="2400" dirty="0"/>
              <a:t> por defecto.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400" b="1" i="1" dirty="0"/>
              <a:t>Rango de operación: </a:t>
            </a:r>
            <a:r>
              <a:rPr lang="es-ES" sz="2400" dirty="0"/>
              <a:t>permite realizar ciertas operaciones sobre rangos de elementos dentro de la propia lista.</a:t>
            </a:r>
          </a:p>
        </p:txBody>
      </p:sp>
    </p:spTree>
    <p:extLst>
      <p:ext uri="{BB962C8B-B14F-4D97-AF65-F5344CB8AC3E}">
        <p14:creationId xmlns:p14="http://schemas.microsoft.com/office/powerpoint/2010/main" val="259823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4A228-4B6B-47DB-A118-8E40065F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s-ES" dirty="0"/>
              <a:t>Interface </a:t>
            </a:r>
            <a:r>
              <a:rPr lang="es-ES" dirty="0" err="1"/>
              <a:t>List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DA74D1-87E2-4F6E-B12A-88DBA73E4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99559"/>
            <a:ext cx="2659880" cy="5548841"/>
          </a:xfrm>
        </p:spPr>
      </p:pic>
    </p:spTree>
    <p:extLst>
      <p:ext uri="{BB962C8B-B14F-4D97-AF65-F5344CB8AC3E}">
        <p14:creationId xmlns:p14="http://schemas.microsoft.com/office/powerpoint/2010/main" val="346481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601D-C87A-4FE7-BC95-C133E0F2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s-ES" dirty="0" err="1"/>
              <a:t>ArrayList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BF49A-162B-437A-B7C4-C0749ED9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5088834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Esta es la implementación típica. </a:t>
            </a:r>
          </a:p>
          <a:p>
            <a:r>
              <a:rPr lang="es-ES" sz="2400" dirty="0"/>
              <a:t>Se basa en un </a:t>
            </a:r>
            <a:r>
              <a:rPr lang="es-ES" sz="2400" u="sng" dirty="0"/>
              <a:t>matriz dinámica </a:t>
            </a:r>
            <a:r>
              <a:rPr lang="es-ES" sz="2400" dirty="0"/>
              <a:t>que aumenta su tamaño según crece la colección de elementos. </a:t>
            </a:r>
          </a:p>
          <a:p>
            <a:r>
              <a:rPr lang="es-ES" sz="2400" dirty="0"/>
              <a:t>Puede contener </a:t>
            </a:r>
            <a:r>
              <a:rPr lang="es-ES" sz="2400" u="sng" dirty="0"/>
              <a:t>elementos duplicados</a:t>
            </a:r>
            <a:r>
              <a:rPr lang="es-ES" sz="2400" dirty="0"/>
              <a:t>.</a:t>
            </a:r>
          </a:p>
          <a:p>
            <a:r>
              <a:rPr lang="es-ES" sz="2400" dirty="0"/>
              <a:t>Mantiene el </a:t>
            </a:r>
            <a:r>
              <a:rPr lang="es-ES" sz="2400" u="sng" dirty="0"/>
              <a:t>orden de inserción</a:t>
            </a:r>
            <a:r>
              <a:rPr lang="es-ES" sz="2400" dirty="0"/>
              <a:t>.</a:t>
            </a:r>
          </a:p>
          <a:p>
            <a:r>
              <a:rPr lang="es-ES" sz="2400" dirty="0"/>
              <a:t>Permite el </a:t>
            </a:r>
            <a:r>
              <a:rPr lang="es-ES" sz="2400" u="sng" dirty="0"/>
              <a:t>acceso aleatorio </a:t>
            </a:r>
            <a:r>
              <a:rPr lang="es-ES" sz="2400" dirty="0"/>
              <a:t>porque la matriz funciona en la base del índice.</a:t>
            </a:r>
          </a:p>
          <a:p>
            <a:r>
              <a:rPr lang="es-ES" sz="2400" dirty="0"/>
              <a:t>La </a:t>
            </a:r>
            <a:r>
              <a:rPr lang="es-ES" sz="2400" u="sng" dirty="0"/>
              <a:t>manipulación es lenta </a:t>
            </a:r>
            <a:r>
              <a:rPr lang="es-ES" sz="2400" dirty="0"/>
              <a:t>porque es necesario realizar muchos cambios si se elimina algún elemento de la lista de la matriz.</a:t>
            </a:r>
          </a:p>
          <a:p>
            <a:r>
              <a:rPr lang="es-ES" sz="2400" u="sng" dirty="0"/>
              <a:t>Está sincronizada</a:t>
            </a:r>
            <a:r>
              <a:rPr lang="es-ES" sz="2400" dirty="0"/>
              <a:t>. (Evita problemas de consistencia)</a:t>
            </a:r>
          </a:p>
          <a:p>
            <a:pPr marL="0" indent="0">
              <a:buNone/>
            </a:pPr>
            <a:r>
              <a:rPr lang="es-ES" sz="2400" dirty="0">
                <a:hlinkClick r:id="rId2"/>
              </a:rPr>
              <a:t>https://www.javatpoint.com/java-arraylist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32089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601D-C87A-4FE7-BC95-C133E0F2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9194"/>
            <a:ext cx="8596668" cy="834887"/>
          </a:xfrm>
        </p:spPr>
        <p:txBody>
          <a:bodyPr/>
          <a:lstStyle/>
          <a:p>
            <a:r>
              <a:rPr lang="es-ES" dirty="0" err="1"/>
              <a:t>LinkedList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BF49A-162B-437A-B7C4-C0749ED9E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081"/>
            <a:ext cx="8596668" cy="4807281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Esta implementación se basa en una </a:t>
            </a:r>
            <a:r>
              <a:rPr lang="es-ES" sz="2400" u="sng" dirty="0"/>
              <a:t>lista doblemente enlazada </a:t>
            </a:r>
            <a:r>
              <a:rPr lang="es-ES" sz="2400" dirty="0"/>
              <a:t>de los elementos, teniendo cada uno de los elementos un puntero al anterior y al siguiente elemento.</a:t>
            </a:r>
          </a:p>
          <a:p>
            <a:r>
              <a:rPr lang="es-ES" sz="2400" dirty="0"/>
              <a:t>Puede contener </a:t>
            </a:r>
            <a:r>
              <a:rPr lang="es-ES" sz="2400" u="sng" dirty="0"/>
              <a:t>elementos duplicados.</a:t>
            </a:r>
          </a:p>
          <a:p>
            <a:r>
              <a:rPr lang="es-ES" sz="2400" dirty="0"/>
              <a:t>Mantiene el </a:t>
            </a:r>
            <a:r>
              <a:rPr lang="es-ES" sz="2400" u="sng" dirty="0"/>
              <a:t>orden de inserción.</a:t>
            </a:r>
          </a:p>
          <a:p>
            <a:r>
              <a:rPr lang="es-ES" sz="2400" dirty="0"/>
              <a:t>Esta implementación </a:t>
            </a:r>
            <a:r>
              <a:rPr lang="es-ES" sz="2400" u="sng" dirty="0"/>
              <a:t>permite que mejore el rendimiento en ciertas ocasiones</a:t>
            </a:r>
            <a:r>
              <a:rPr lang="es-ES" sz="2400" dirty="0"/>
              <a:t>.</a:t>
            </a:r>
          </a:p>
          <a:p>
            <a:r>
              <a:rPr lang="es-ES" sz="2400" dirty="0"/>
              <a:t>La </a:t>
            </a:r>
            <a:r>
              <a:rPr lang="es-ES" sz="2400" u="sng" dirty="0"/>
              <a:t>manipulación es rápida </a:t>
            </a:r>
            <a:r>
              <a:rPr lang="es-ES" sz="2400" dirty="0"/>
              <a:t>porque no es necesario realizar cambios.</a:t>
            </a:r>
          </a:p>
          <a:p>
            <a:r>
              <a:rPr lang="es-ES" sz="2400" u="sng" dirty="0"/>
              <a:t>No está sincronizada</a:t>
            </a:r>
            <a:r>
              <a:rPr lang="es-ES" sz="2400" dirty="0"/>
              <a:t>.</a:t>
            </a:r>
          </a:p>
          <a:p>
            <a:r>
              <a:rPr lang="es-ES" sz="2400" dirty="0"/>
              <a:t>Se puede usar como una lista, pila o cola.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https://www.javatpoint.com/java-linkedlist</a:t>
            </a:r>
            <a:endParaRPr lang="es-ES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2708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601D-C87A-4FE7-BC95-C133E0F2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s-ES" dirty="0" err="1"/>
              <a:t>ArrayList</a:t>
            </a:r>
            <a:r>
              <a:rPr lang="es-ES" dirty="0"/>
              <a:t> vs </a:t>
            </a:r>
            <a:r>
              <a:rPr lang="es-ES" dirty="0" err="1"/>
              <a:t>LinkedList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1810452-264B-40CA-AE4C-A2BCF8D44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909321"/>
              </p:ext>
            </p:extLst>
          </p:nvPr>
        </p:nvGraphicFramePr>
        <p:xfrm>
          <a:off x="677862" y="1444487"/>
          <a:ext cx="9380538" cy="487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269">
                  <a:extLst>
                    <a:ext uri="{9D8B030D-6E8A-4147-A177-3AD203B41FA5}">
                      <a16:colId xmlns:a16="http://schemas.microsoft.com/office/drawing/2014/main" val="3557121149"/>
                    </a:ext>
                  </a:extLst>
                </a:gridCol>
                <a:gridCol w="4690269">
                  <a:extLst>
                    <a:ext uri="{9D8B030D-6E8A-4147-A177-3AD203B41FA5}">
                      <a16:colId xmlns:a16="http://schemas.microsoft.com/office/drawing/2014/main" val="2990438863"/>
                    </a:ext>
                  </a:extLst>
                </a:gridCol>
              </a:tblGrid>
              <a:tr h="432558">
                <a:tc>
                  <a:txBody>
                    <a:bodyPr/>
                    <a:lstStyle/>
                    <a:p>
                      <a:r>
                        <a:rPr lang="es-ES" dirty="0" err="1"/>
                        <a:t>ArrayList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LinkedList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68340"/>
                  </a:ext>
                </a:extLst>
              </a:tr>
              <a:tr h="1066582"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usa internamente una 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matriz dinámica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para almacenar los elementos.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utiliza internamente una 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 doblemente enlazada 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almacenar los elementos.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07857"/>
                  </a:ext>
                </a:extLst>
              </a:tr>
              <a:tr h="1562112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manipulación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 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lenta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porque internamente usa una matriz. Si se elimina algún elemento de la matriz, todos los bits se desplazan en la memoria.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manipulación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 </a:t>
                      </a:r>
                      <a:r>
                        <a:rPr lang="es-ES" sz="1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más 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rápida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que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porque utiliza una lista doblemente vinculada, por lo que no se requiere ningún cambio en la memoria.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73102"/>
                  </a:ext>
                </a:extLst>
              </a:tr>
              <a:tr h="1066582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clase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 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actuar como una lista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solo 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porque implementa solo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clase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 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actuar como una lista y una cola</a:t>
                      </a:r>
                      <a:r>
                        <a:rPr lang="es-ES" sz="18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ya que implementa las interfaces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3434"/>
                  </a:ext>
                </a:extLst>
              </a:tr>
              <a:tr h="746607"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 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 para almacenar y acceder a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datos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 </a:t>
                      </a:r>
                      <a:r>
                        <a:rPr lang="es-ES" sz="1800" b="1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mejor para manipular</a:t>
                      </a:r>
                      <a:r>
                        <a:rPr lang="es-ES" sz="1800" b="0" i="0" u="sng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datos</a:t>
                      </a:r>
                      <a:r>
                        <a:rPr lang="es-ES" sz="1800" b="0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0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97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AB2EE-07C8-498B-BCF8-E38D1BDB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s-ES" dirty="0"/>
              <a:t>Interface </a:t>
            </a:r>
            <a:r>
              <a:rPr lang="es-ES" dirty="0" err="1"/>
              <a:t>Queue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71083-CB80-4E26-96FC-25191F1C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s-ES" dirty="0"/>
              <a:t>Ésta interface ordena el elemento de manera FIFO (primero en entrar, primero en salir). </a:t>
            </a:r>
          </a:p>
          <a:p>
            <a:r>
              <a:rPr lang="es-ES" dirty="0"/>
              <a:t>En FIFO, el primer elemento se elimina primero y el último elemento se elimina por último.</a:t>
            </a:r>
          </a:p>
          <a:p>
            <a:r>
              <a:rPr lang="es-ES" dirty="0"/>
              <a:t>Los elementos se añaden al final de la cola</a:t>
            </a:r>
          </a:p>
          <a:p>
            <a:r>
              <a:rPr lang="es-ES" dirty="0"/>
              <a:t>Puede contener elementos duplicados</a:t>
            </a:r>
          </a:p>
          <a:p>
            <a:r>
              <a:rPr lang="es-ES" dirty="0"/>
              <a:t>Las principales operaciones son:</a:t>
            </a:r>
          </a:p>
          <a:p>
            <a:pPr lvl="1"/>
            <a:r>
              <a:rPr lang="es-ES" dirty="0"/>
              <a:t>Encolar</a:t>
            </a:r>
          </a:p>
          <a:p>
            <a:pPr lvl="1"/>
            <a:r>
              <a:rPr lang="es-ES" dirty="0"/>
              <a:t>Obtener Siguiente</a:t>
            </a:r>
          </a:p>
          <a:p>
            <a:r>
              <a:rPr lang="es-ES" dirty="0"/>
              <a:t>A parte de esta interface también existe la </a:t>
            </a:r>
            <a:r>
              <a:rPr lang="es-ES" u="sng" dirty="0">
                <a:solidFill>
                  <a:schemeClr val="accent2"/>
                </a:solidFill>
              </a:rPr>
              <a:t>interface </a:t>
            </a:r>
            <a:r>
              <a:rPr lang="es-ES" u="sng" dirty="0" err="1">
                <a:solidFill>
                  <a:schemeClr val="accent2"/>
                </a:solidFill>
              </a:rPr>
              <a:t>Deque</a:t>
            </a:r>
            <a:r>
              <a:rPr lang="es-ES" dirty="0"/>
              <a:t>, la cual permite además de insertar al final, poder hacerlo al principio (empujarse). </a:t>
            </a:r>
          </a:p>
        </p:txBody>
      </p:sp>
    </p:spTree>
    <p:extLst>
      <p:ext uri="{BB962C8B-B14F-4D97-AF65-F5344CB8AC3E}">
        <p14:creationId xmlns:p14="http://schemas.microsoft.com/office/powerpoint/2010/main" val="239193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CE707-0A55-4A05-BD3A-F85B91E0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es-ES" dirty="0"/>
              <a:t>Interface </a:t>
            </a:r>
            <a:r>
              <a:rPr lang="es-ES" dirty="0" err="1"/>
              <a:t>Queue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80CA45-C601-4792-95FB-DB318D6D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793" y="836665"/>
            <a:ext cx="3007381" cy="5184670"/>
          </a:xfrm>
        </p:spPr>
      </p:pic>
    </p:spTree>
    <p:extLst>
      <p:ext uri="{BB962C8B-B14F-4D97-AF65-F5344CB8AC3E}">
        <p14:creationId xmlns:p14="http://schemas.microsoft.com/office/powerpoint/2010/main" val="18535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4E6FE-CF4C-4A4E-8F5D-9645B131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6935C-4E8F-4A38-9CA8-328EFE2E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9531"/>
            <a:ext cx="10083431" cy="4331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800" dirty="0"/>
              <a:t>Una estructura dinámica es aquella la cual nos permite variar su tamaño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305034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AB2EE-07C8-498B-BCF8-E38D1BDB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s-ES" dirty="0" err="1"/>
              <a:t>PriorityQueue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71083-CB80-4E26-96FC-25191F1C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s-ES" sz="2400" dirty="0"/>
              <a:t>Ésta clase </a:t>
            </a:r>
            <a:r>
              <a:rPr lang="es-ES" sz="2400" u="sng" dirty="0"/>
              <a:t>implementa la interface </a:t>
            </a:r>
            <a:r>
              <a:rPr lang="es-ES" sz="2400" u="sng" dirty="0" err="1"/>
              <a:t>Queue</a:t>
            </a:r>
            <a:r>
              <a:rPr lang="es-ES" sz="2400" dirty="0"/>
              <a:t>.</a:t>
            </a:r>
          </a:p>
          <a:p>
            <a:r>
              <a:rPr lang="es-ES" sz="2400" dirty="0"/>
              <a:t>Proporciona la facilidad de usar la cola.</a:t>
            </a:r>
          </a:p>
          <a:p>
            <a:r>
              <a:rPr lang="es-ES" sz="2400" u="sng" dirty="0"/>
              <a:t>No ordena</a:t>
            </a:r>
            <a:r>
              <a:rPr lang="es-ES" sz="2400" dirty="0"/>
              <a:t> lo elementos de </a:t>
            </a:r>
            <a:r>
              <a:rPr lang="es-ES" sz="2400" u="sng" dirty="0"/>
              <a:t>manera FIFO</a:t>
            </a:r>
            <a:r>
              <a:rPr lang="es-ES" dirty="0"/>
              <a:t>.</a:t>
            </a:r>
          </a:p>
          <a:p>
            <a:r>
              <a:rPr lang="es-ES" sz="2400" dirty="0"/>
              <a:t>Debe </a:t>
            </a:r>
            <a:r>
              <a:rPr lang="es-ES" sz="2400" u="sng" dirty="0"/>
              <a:t>implementar la interface Comparable, cuyos métodos deciden la prioridad</a:t>
            </a:r>
            <a:r>
              <a:rPr lang="es-ES" sz="2400" dirty="0"/>
              <a:t> de sus elementos.</a:t>
            </a:r>
          </a:p>
          <a:p>
            <a:pPr marL="0" indent="0">
              <a:buNone/>
            </a:pPr>
            <a:r>
              <a:rPr lang="es-ES" sz="2400" dirty="0">
                <a:hlinkClick r:id="rId2"/>
              </a:rPr>
              <a:t>https://www.javatpoint.com/java-priorityqueue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217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815DC-19DC-40DD-9F89-FC87D194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2080"/>
            <a:ext cx="8596668" cy="689113"/>
          </a:xfrm>
        </p:spPr>
        <p:txBody>
          <a:bodyPr/>
          <a:lstStyle/>
          <a:p>
            <a:r>
              <a:rPr lang="es-ES" dirty="0"/>
              <a:t>Interface 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92621-CD75-48AA-ADAA-48663C1D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957"/>
            <a:ext cx="8596668" cy="4782406"/>
          </a:xfrm>
        </p:spPr>
        <p:txBody>
          <a:bodyPr/>
          <a:lstStyle/>
          <a:p>
            <a:endParaRPr lang="es-ES" dirty="0"/>
          </a:p>
          <a:p>
            <a:r>
              <a:rPr lang="es-ES" sz="2000" dirty="0"/>
              <a:t>La interface </a:t>
            </a:r>
            <a:r>
              <a:rPr lang="es-ES" sz="2000" b="1" dirty="0"/>
              <a:t>Set </a:t>
            </a:r>
            <a:r>
              <a:rPr lang="es-ES" sz="2000" dirty="0"/>
              <a:t>define una colección que </a:t>
            </a:r>
            <a:r>
              <a:rPr lang="es-ES" sz="2000" u="sng" dirty="0"/>
              <a:t>no puede contener elementos duplicados. </a:t>
            </a:r>
          </a:p>
          <a:p>
            <a:r>
              <a:rPr lang="es-ES" sz="2000" dirty="0"/>
              <a:t>Esta interfaz contiene, </a:t>
            </a:r>
            <a:r>
              <a:rPr lang="es-ES" sz="2000" u="sng" dirty="0"/>
              <a:t>únicamente, los métodos heredados de </a:t>
            </a:r>
            <a:r>
              <a:rPr lang="es-ES" sz="2000" u="sng" dirty="0" err="1"/>
              <a:t>Collection</a:t>
            </a:r>
            <a:r>
              <a:rPr lang="es-ES" sz="2000" dirty="0"/>
              <a:t> añadiendo la restricción de que los elementos duplicados están prohibidos. </a:t>
            </a:r>
          </a:p>
          <a:p>
            <a:r>
              <a:rPr lang="es-ES" sz="2000" dirty="0"/>
              <a:t>Es importante destacar que, para comprobar si los elementos son elementos duplicados o no lo son, es necesario que dichos elementos tengan </a:t>
            </a:r>
            <a:r>
              <a:rPr lang="es-ES" sz="2000" u="sng" dirty="0"/>
              <a:t>implementada, de forma correcta, los métodos </a:t>
            </a:r>
            <a:r>
              <a:rPr lang="es-ES" sz="2000" i="1" u="sng" dirty="0" err="1"/>
              <a:t>equals</a:t>
            </a:r>
            <a:r>
              <a:rPr lang="es-ES" sz="2000" i="1" u="sng" dirty="0"/>
              <a:t>() </a:t>
            </a:r>
            <a:r>
              <a:rPr lang="es-ES" sz="2000" u="sng" dirty="0"/>
              <a:t>y </a:t>
            </a:r>
            <a:r>
              <a:rPr lang="es-ES" sz="2000" i="1" u="sng" dirty="0" err="1"/>
              <a:t>hashCode</a:t>
            </a:r>
            <a:r>
              <a:rPr lang="es-ES" sz="2000" i="1" u="sng" dirty="0"/>
              <a:t>().</a:t>
            </a:r>
          </a:p>
          <a:p>
            <a:r>
              <a:rPr lang="es-ES" sz="2000" dirty="0"/>
              <a:t>Para comprobar si dos Set son iguales, se comprobarán si todos los elementos que los componen son iguales sin importar en el orden que ocupen dichos elementos. </a:t>
            </a:r>
          </a:p>
        </p:txBody>
      </p:sp>
    </p:spTree>
    <p:extLst>
      <p:ext uri="{BB962C8B-B14F-4D97-AF65-F5344CB8AC3E}">
        <p14:creationId xmlns:p14="http://schemas.microsoft.com/office/powerpoint/2010/main" val="350333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854C-78D8-4FB6-A8FE-8F7A0108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s-ES" dirty="0"/>
              <a:t>Interface Set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F55D86-DD90-48C1-8251-EA61283B2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106" y="967408"/>
            <a:ext cx="3792138" cy="5233642"/>
          </a:xfrm>
        </p:spPr>
      </p:pic>
    </p:spTree>
    <p:extLst>
      <p:ext uri="{BB962C8B-B14F-4D97-AF65-F5344CB8AC3E}">
        <p14:creationId xmlns:p14="http://schemas.microsoft.com/office/powerpoint/2010/main" val="136134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E587-4160-46A0-BBBB-5003AF12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s-ES" dirty="0" err="1"/>
              <a:t>HashSet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4DC50-F3F8-41E5-88E5-267D7FFD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5049078"/>
          </a:xfrm>
        </p:spPr>
        <p:txBody>
          <a:bodyPr>
            <a:normAutofit fontScale="92500"/>
          </a:bodyPr>
          <a:lstStyle/>
          <a:p>
            <a:r>
              <a:rPr lang="es-ES" sz="2400" dirty="0"/>
              <a:t>Ésta implementación almacena los elementos en una </a:t>
            </a:r>
            <a:r>
              <a:rPr lang="es-ES" sz="2400" i="1" u="sng" dirty="0">
                <a:solidFill>
                  <a:schemeClr val="accent2"/>
                </a:solidFill>
              </a:rPr>
              <a:t>tabla hash</a:t>
            </a:r>
            <a:r>
              <a:rPr lang="es-ES" sz="2400" dirty="0"/>
              <a:t>. </a:t>
            </a:r>
          </a:p>
          <a:p>
            <a:r>
              <a:rPr lang="es-ES" sz="2400" u="sng" dirty="0"/>
              <a:t>No permite</a:t>
            </a:r>
            <a:r>
              <a:rPr lang="es-ES" sz="2400" dirty="0"/>
              <a:t> tener </a:t>
            </a:r>
            <a:r>
              <a:rPr lang="es-ES" sz="2400" u="sng" dirty="0"/>
              <a:t>elementos duplicados</a:t>
            </a:r>
            <a:r>
              <a:rPr lang="es-ES" sz="2400" dirty="0"/>
              <a:t>.</a:t>
            </a:r>
          </a:p>
          <a:p>
            <a:r>
              <a:rPr lang="es-ES" sz="2400" dirty="0"/>
              <a:t>Es la implementación con mejor rendimiento de todas pero </a:t>
            </a:r>
            <a:r>
              <a:rPr lang="es-ES" sz="2400" i="1" u="sng" dirty="0"/>
              <a:t>no garantiza ningún orden</a:t>
            </a:r>
            <a:r>
              <a:rPr lang="es-ES" sz="2400" dirty="0"/>
              <a:t> a la hora de realizar iteraciones. </a:t>
            </a:r>
          </a:p>
          <a:p>
            <a:r>
              <a:rPr lang="es-ES" sz="2400" dirty="0"/>
              <a:t>Es la implementación </a:t>
            </a:r>
            <a:r>
              <a:rPr lang="es-ES" sz="2400" u="sng" dirty="0"/>
              <a:t>más empleada debido a su rendimiento </a:t>
            </a:r>
            <a:r>
              <a:rPr lang="es-ES" sz="2400" dirty="0"/>
              <a:t>y a que, generalmente, no nos importa el orden que ocupen los elementos. </a:t>
            </a:r>
          </a:p>
          <a:p>
            <a:r>
              <a:rPr lang="es-ES" sz="2400" dirty="0"/>
              <a:t>Esta implementación proporciona </a:t>
            </a:r>
            <a:r>
              <a:rPr lang="es-ES" sz="2400" i="1" u="sng" dirty="0"/>
              <a:t>tiempos constantes en las operaciones básicas</a:t>
            </a:r>
            <a:r>
              <a:rPr lang="es-ES" sz="2400" dirty="0"/>
              <a:t> siempre y cuando la función hash disperse de forma correcta los elementos dentro de la tabla hash.</a:t>
            </a:r>
          </a:p>
          <a:p>
            <a:pPr marL="0" indent="0">
              <a:buNone/>
            </a:pPr>
            <a:r>
              <a:rPr lang="es-ES" sz="2400" dirty="0">
                <a:hlinkClick r:id="rId2"/>
              </a:rPr>
              <a:t>https://www.javatpoint.com/java-hashset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74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E587-4160-46A0-BBBB-5003AF12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s-ES" dirty="0" err="1"/>
              <a:t>TreeSet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4DC50-F3F8-41E5-88E5-267D7FFD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5049078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Esta implementación </a:t>
            </a:r>
            <a:r>
              <a:rPr lang="es-ES" sz="2400" u="sng" dirty="0"/>
              <a:t>almacena los elementos ordenándolos en función de sus valores</a:t>
            </a:r>
            <a:r>
              <a:rPr lang="es-ES" sz="2400" dirty="0"/>
              <a:t>. </a:t>
            </a:r>
          </a:p>
          <a:p>
            <a:r>
              <a:rPr lang="es-ES" sz="2400" dirty="0"/>
              <a:t>Es bastante </a:t>
            </a:r>
            <a:r>
              <a:rPr lang="es-ES" sz="2400" u="sng" dirty="0"/>
              <a:t>más lento que </a:t>
            </a:r>
            <a:r>
              <a:rPr lang="es-ES" sz="2400" u="sng" dirty="0" err="1"/>
              <a:t>HashSet</a:t>
            </a:r>
            <a:r>
              <a:rPr lang="es-ES" sz="2400" u="sng" dirty="0"/>
              <a:t> el proceso de inserción.</a:t>
            </a:r>
          </a:p>
          <a:p>
            <a:r>
              <a:rPr lang="es-ES" sz="2400" dirty="0"/>
              <a:t>El tiempo de </a:t>
            </a:r>
            <a:r>
              <a:rPr lang="es-ES" sz="2400" u="sng" dirty="0"/>
              <a:t>acceso y recuperación es bastante rápido </a:t>
            </a:r>
            <a:r>
              <a:rPr lang="es-ES" sz="2400" dirty="0"/>
              <a:t>que </a:t>
            </a:r>
            <a:r>
              <a:rPr lang="es-ES" sz="2400" dirty="0" err="1"/>
              <a:t>hashSet</a:t>
            </a:r>
            <a:r>
              <a:rPr lang="es-ES" sz="2400" dirty="0"/>
              <a:t>.</a:t>
            </a:r>
          </a:p>
          <a:p>
            <a:r>
              <a:rPr lang="es-ES" sz="2400" dirty="0"/>
              <a:t>Los elementos almacenados deben </a:t>
            </a:r>
            <a:r>
              <a:rPr lang="es-ES" sz="2400" u="sng" dirty="0"/>
              <a:t>implementar la interfaz Comparable</a:t>
            </a:r>
            <a:r>
              <a:rPr lang="es-ES" sz="2400" dirty="0"/>
              <a:t>. </a:t>
            </a:r>
          </a:p>
          <a:p>
            <a:r>
              <a:rPr lang="es-ES" sz="2400" dirty="0"/>
              <a:t>Esta implementación garantiza, siempre, un </a:t>
            </a:r>
            <a:r>
              <a:rPr lang="es-ES" sz="2400" u="sng" dirty="0"/>
              <a:t>rendimiento de log(N) en las operaciones básicas</a:t>
            </a:r>
            <a:r>
              <a:rPr lang="es-ES" sz="2400" dirty="0"/>
              <a:t>, debido a la estructura de árbol empleada para almacenar los elementos.</a:t>
            </a:r>
          </a:p>
          <a:p>
            <a:pPr marL="0" indent="0">
              <a:buNone/>
            </a:pPr>
            <a:r>
              <a:rPr lang="es-ES" sz="2400" dirty="0">
                <a:hlinkClick r:id="rId2"/>
              </a:rPr>
              <a:t>https://www.javatpoint.com/java-treeset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20719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E587-4160-46A0-BBBB-5003AF12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s-ES" dirty="0" err="1"/>
              <a:t>LinkedHashSet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4DC50-F3F8-41E5-88E5-267D7FFD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4596875"/>
          </a:xfrm>
        </p:spPr>
        <p:txBody>
          <a:bodyPr>
            <a:normAutofit/>
          </a:bodyPr>
          <a:lstStyle/>
          <a:p>
            <a:r>
              <a:rPr lang="es-ES" sz="2400" dirty="0"/>
              <a:t>Extiende de la clase </a:t>
            </a:r>
            <a:r>
              <a:rPr lang="es-ES" sz="2400" dirty="0" err="1"/>
              <a:t>HashSet</a:t>
            </a:r>
            <a:r>
              <a:rPr lang="es-ES" sz="2400" dirty="0"/>
              <a:t>.</a:t>
            </a:r>
          </a:p>
          <a:p>
            <a:r>
              <a:rPr lang="es-ES" sz="2400" dirty="0"/>
              <a:t>Contiene valores únicos.</a:t>
            </a:r>
          </a:p>
          <a:p>
            <a:r>
              <a:rPr lang="es-ES" sz="2400" dirty="0"/>
              <a:t>Esta implementación </a:t>
            </a:r>
            <a:r>
              <a:rPr lang="es-ES" sz="2400" u="sng" dirty="0"/>
              <a:t>almacena los elementos en función del orden de inserción</a:t>
            </a:r>
            <a:r>
              <a:rPr lang="es-ES" sz="2400" dirty="0"/>
              <a:t>. </a:t>
            </a:r>
          </a:p>
          <a:p>
            <a:r>
              <a:rPr lang="es-ES" sz="2400" u="sng" dirty="0"/>
              <a:t>Permite elementos nulos</a:t>
            </a:r>
            <a:r>
              <a:rPr lang="es-ES" sz="2400" dirty="0"/>
              <a:t>.</a:t>
            </a:r>
          </a:p>
          <a:p>
            <a:r>
              <a:rPr lang="es-ES" sz="2400" dirty="0"/>
              <a:t>Es, simplemente, un poco </a:t>
            </a:r>
            <a:r>
              <a:rPr lang="es-ES" sz="2400" u="sng" dirty="0"/>
              <a:t>más costosa que </a:t>
            </a:r>
            <a:r>
              <a:rPr lang="es-ES" sz="2400" u="sng" dirty="0" err="1"/>
              <a:t>HashSet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r>
              <a:rPr lang="es-ES" sz="2400" dirty="0">
                <a:hlinkClick r:id="rId2"/>
              </a:rPr>
              <a:t>https://www.javatpoint.com/java-linkedhashset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295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01F5C-79B0-47C8-8245-D89AAE75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88034-558A-4B11-8F47-89B129F8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10626770" cy="4663136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API’s</a:t>
            </a:r>
            <a:r>
              <a:rPr lang="es-ES" dirty="0"/>
              <a:t>:</a:t>
            </a:r>
          </a:p>
          <a:p>
            <a:r>
              <a:rPr lang="es-ES" dirty="0" err="1"/>
              <a:t>Colletion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https://docs.oracle.com/javase/8/docs/api/java/util/Collection.html</a:t>
            </a:r>
            <a:endParaRPr lang="es-ES" dirty="0"/>
          </a:p>
          <a:p>
            <a:r>
              <a:rPr lang="es-ES" dirty="0" err="1"/>
              <a:t>List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https://docs.oracle.com/javase/8/docs/api/java/util/List.html</a:t>
            </a:r>
            <a:endParaRPr lang="es-ES" dirty="0"/>
          </a:p>
          <a:p>
            <a:r>
              <a:rPr lang="es-ES" dirty="0"/>
              <a:t>Set: </a:t>
            </a:r>
            <a:r>
              <a:rPr lang="es-ES" dirty="0">
                <a:hlinkClick r:id="rId4"/>
              </a:rPr>
              <a:t>https://docs.oracle.com/javase/9/docs/api/java/util/Set.html</a:t>
            </a:r>
            <a:endParaRPr lang="es-ES" dirty="0"/>
          </a:p>
          <a:p>
            <a:r>
              <a:rPr lang="es-ES" dirty="0" err="1"/>
              <a:t>Queue</a:t>
            </a:r>
            <a:r>
              <a:rPr lang="es-ES" dirty="0"/>
              <a:t>: </a:t>
            </a:r>
            <a:r>
              <a:rPr lang="es-ES" dirty="0">
                <a:hlinkClick r:id="rId5"/>
              </a:rPr>
              <a:t>https://docs.oracle.com/javase/7/docs/api/java/util/Queue.html</a:t>
            </a:r>
            <a:endParaRPr lang="es-ES" dirty="0"/>
          </a:p>
          <a:p>
            <a:r>
              <a:rPr lang="es-ES" dirty="0" err="1"/>
              <a:t>Arraylist</a:t>
            </a:r>
            <a:r>
              <a:rPr lang="es-ES" dirty="0"/>
              <a:t>: </a:t>
            </a:r>
            <a:r>
              <a:rPr lang="es-ES" dirty="0">
                <a:hlinkClick r:id="rId6"/>
              </a:rPr>
              <a:t>https://docs.oracle.com/javase/8/docs/api/java/util/ArrayList.html</a:t>
            </a:r>
            <a:endParaRPr lang="es-ES" dirty="0"/>
          </a:p>
          <a:p>
            <a:r>
              <a:rPr lang="es-ES" dirty="0" err="1"/>
              <a:t>LinkedList</a:t>
            </a:r>
            <a:r>
              <a:rPr lang="es-ES" dirty="0"/>
              <a:t>: </a:t>
            </a:r>
            <a:r>
              <a:rPr lang="es-ES" dirty="0">
                <a:hlinkClick r:id="rId7"/>
              </a:rPr>
              <a:t>https://docs.oracle.com/javase/7/docs/api/java/util/LinkedList.html</a:t>
            </a:r>
            <a:endParaRPr lang="es-ES" dirty="0"/>
          </a:p>
          <a:p>
            <a:r>
              <a:rPr lang="es-ES" dirty="0" err="1"/>
              <a:t>PriorityQueue</a:t>
            </a:r>
            <a:r>
              <a:rPr lang="es-ES" dirty="0"/>
              <a:t>: </a:t>
            </a:r>
            <a:r>
              <a:rPr lang="es-ES" dirty="0">
                <a:hlinkClick r:id="rId8"/>
              </a:rPr>
              <a:t>https://docs.oracle.com/en/java/javase/11/docs/api/java.base/java/util/PriorityQueue.html</a:t>
            </a:r>
            <a:endParaRPr lang="es-ES" dirty="0"/>
          </a:p>
          <a:p>
            <a:r>
              <a:rPr lang="es-ES" dirty="0" err="1"/>
              <a:t>HashSet</a:t>
            </a:r>
            <a:r>
              <a:rPr lang="es-ES" dirty="0"/>
              <a:t>: </a:t>
            </a:r>
            <a:r>
              <a:rPr lang="es-ES" dirty="0">
                <a:hlinkClick r:id="rId9"/>
              </a:rPr>
              <a:t>https://docs.oracle.com/en/java/javase/11/docs/api/java.base/java/util/HashSet.html</a:t>
            </a:r>
            <a:endParaRPr lang="es-ES" dirty="0"/>
          </a:p>
          <a:p>
            <a:r>
              <a:rPr lang="es-ES" dirty="0" err="1"/>
              <a:t>TreeSet</a:t>
            </a:r>
            <a:r>
              <a:rPr lang="es-ES" dirty="0"/>
              <a:t>: </a:t>
            </a:r>
            <a:r>
              <a:rPr lang="es-ES" dirty="0">
                <a:hlinkClick r:id="rId10"/>
              </a:rPr>
              <a:t>https://docs.oracle.com/en/java/javase/11/docs/api/java.base/java/util/TreeSet.html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183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D472E-FBF2-451A-B413-080A9CF9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8BAB7-4A5F-4CA4-A767-24D43D5C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ES" sz="3600" dirty="0"/>
              <a:t>Listas</a:t>
            </a:r>
          </a:p>
          <a:p>
            <a:pPr marL="0" indent="0">
              <a:buNone/>
            </a:pPr>
            <a:endParaRPr lang="es-E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600" dirty="0"/>
              <a:t>Colas</a:t>
            </a:r>
          </a:p>
          <a:p>
            <a:pPr marL="0" indent="0">
              <a:buNone/>
            </a:pPr>
            <a:endParaRPr lang="es-E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600" dirty="0"/>
              <a:t>Pilas</a:t>
            </a:r>
          </a:p>
          <a:p>
            <a:pPr marL="0" indent="0">
              <a:buNone/>
            </a:pPr>
            <a:endParaRPr lang="es-E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sz="3600" dirty="0"/>
              <a:t>Árboles</a:t>
            </a:r>
          </a:p>
        </p:txBody>
      </p:sp>
    </p:spTree>
    <p:extLst>
      <p:ext uri="{BB962C8B-B14F-4D97-AF65-F5344CB8AC3E}">
        <p14:creationId xmlns:p14="http://schemas.microsoft.com/office/powerpoint/2010/main" val="38950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7702-4C4B-45AD-B07E-E4226F7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498E7-E296-40EE-A61E-66AFA5BD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s-ES" sz="2400" dirty="0"/>
              <a:t>Una </a:t>
            </a:r>
            <a:r>
              <a:rPr lang="es-ES" sz="2400" dirty="0">
                <a:solidFill>
                  <a:schemeClr val="accent2"/>
                </a:solidFill>
              </a:rPr>
              <a:t>lista</a:t>
            </a:r>
            <a:r>
              <a:rPr lang="es-ES" sz="2400" dirty="0"/>
              <a:t> es un conjunto de nodos, cada uno de los cuales tienes dos campos: </a:t>
            </a:r>
            <a:r>
              <a:rPr lang="es-ES" sz="2400" i="1" dirty="0"/>
              <a:t>uno de información </a:t>
            </a:r>
            <a:r>
              <a:rPr lang="es-ES" sz="2400" dirty="0"/>
              <a:t>y </a:t>
            </a:r>
            <a:r>
              <a:rPr lang="es-ES" sz="2400" i="1" dirty="0"/>
              <a:t>otro que apunta al siguiente nodo </a:t>
            </a:r>
            <a:r>
              <a:rPr lang="es-ES" sz="2400" dirty="0"/>
              <a:t>de la lista.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17242F-194F-4A22-91C8-8FD91F1F4C00}"/>
              </a:ext>
            </a:extLst>
          </p:cNvPr>
          <p:cNvSpPr/>
          <p:nvPr/>
        </p:nvSpPr>
        <p:spPr>
          <a:xfrm>
            <a:off x="1404730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43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08815A5-D820-401D-B26C-C472E77FD62E}"/>
              </a:ext>
            </a:extLst>
          </p:cNvPr>
          <p:cNvCxnSpPr/>
          <p:nvPr/>
        </p:nvCxnSpPr>
        <p:spPr>
          <a:xfrm>
            <a:off x="2080591" y="3578087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B7846E1-CBE8-4395-BD13-F9A5B4E0781F}"/>
              </a:ext>
            </a:extLst>
          </p:cNvPr>
          <p:cNvSpPr/>
          <p:nvPr/>
        </p:nvSpPr>
        <p:spPr>
          <a:xfrm>
            <a:off x="2933882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56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41E3FB-10BF-46FD-B4C1-7FA7080F2736}"/>
              </a:ext>
            </a:extLst>
          </p:cNvPr>
          <p:cNvSpPr/>
          <p:nvPr/>
        </p:nvSpPr>
        <p:spPr>
          <a:xfrm>
            <a:off x="4494690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102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C56871-B321-45A0-B8D0-15803F61AA94}"/>
              </a:ext>
            </a:extLst>
          </p:cNvPr>
          <p:cNvSpPr/>
          <p:nvPr/>
        </p:nvSpPr>
        <p:spPr>
          <a:xfrm>
            <a:off x="6096000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234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45A7003-5A40-4AFC-9130-B9BB57B7A402}"/>
              </a:ext>
            </a:extLst>
          </p:cNvPr>
          <p:cNvCxnSpPr/>
          <p:nvPr/>
        </p:nvCxnSpPr>
        <p:spPr>
          <a:xfrm>
            <a:off x="3624469" y="3578087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1B9AE1E-A7D2-4095-8D9D-190BA0B2B5C1}"/>
              </a:ext>
            </a:extLst>
          </p:cNvPr>
          <p:cNvCxnSpPr/>
          <p:nvPr/>
        </p:nvCxnSpPr>
        <p:spPr>
          <a:xfrm>
            <a:off x="5194852" y="3578087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865897D-DCDA-4B18-829B-E330F0D15308}"/>
              </a:ext>
            </a:extLst>
          </p:cNvPr>
          <p:cNvCxnSpPr/>
          <p:nvPr/>
        </p:nvCxnSpPr>
        <p:spPr>
          <a:xfrm>
            <a:off x="6818243" y="3591339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9EC091D-9914-4770-B038-1B6DB8C687D3}"/>
              </a:ext>
            </a:extLst>
          </p:cNvPr>
          <p:cNvSpPr/>
          <p:nvPr/>
        </p:nvSpPr>
        <p:spPr>
          <a:xfrm>
            <a:off x="1531808" y="4716960"/>
            <a:ext cx="675861" cy="27829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Raíz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1510B7C-8CED-4A09-8C27-6518E6C689DE}"/>
              </a:ext>
            </a:extLst>
          </p:cNvPr>
          <p:cNvCxnSpPr>
            <a:endCxn id="7" idx="1"/>
          </p:cNvCxnSpPr>
          <p:nvPr/>
        </p:nvCxnSpPr>
        <p:spPr>
          <a:xfrm>
            <a:off x="2239617" y="3902765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1235314-0759-4142-874E-9B4EA4B20419}"/>
              </a:ext>
            </a:extLst>
          </p:cNvPr>
          <p:cNvCxnSpPr/>
          <p:nvPr/>
        </p:nvCxnSpPr>
        <p:spPr>
          <a:xfrm>
            <a:off x="3800425" y="3916017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D27C85-55E1-4A49-9071-E5A42E8EF7CC}"/>
              </a:ext>
            </a:extLst>
          </p:cNvPr>
          <p:cNvCxnSpPr/>
          <p:nvPr/>
        </p:nvCxnSpPr>
        <p:spPr>
          <a:xfrm>
            <a:off x="5401735" y="3889512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FD4A127-9A65-4057-AAB6-35DCD510C899}"/>
              </a:ext>
            </a:extLst>
          </p:cNvPr>
          <p:cNvCxnSpPr/>
          <p:nvPr/>
        </p:nvCxnSpPr>
        <p:spPr>
          <a:xfrm>
            <a:off x="6958865" y="3889511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69DD1D9-DCD0-4752-84A2-2F52909229B7}"/>
              </a:ext>
            </a:extLst>
          </p:cNvPr>
          <p:cNvSpPr/>
          <p:nvPr/>
        </p:nvSpPr>
        <p:spPr>
          <a:xfrm>
            <a:off x="7653130" y="3750363"/>
            <a:ext cx="675861" cy="2782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CBF699CC-3886-4DA9-B0FF-392D871F0289}"/>
              </a:ext>
            </a:extLst>
          </p:cNvPr>
          <p:cNvSpPr/>
          <p:nvPr/>
        </p:nvSpPr>
        <p:spPr>
          <a:xfrm rot="10800000">
            <a:off x="1665619" y="4318484"/>
            <a:ext cx="408240" cy="27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6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7702-4C4B-45AD-B07E-E4226F7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498E7-E296-40EE-A61E-66AFA5BD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r>
              <a:rPr lang="es-ES" sz="2400" dirty="0"/>
              <a:t>Una </a:t>
            </a:r>
            <a:r>
              <a:rPr lang="es-ES" sz="2400" i="1" dirty="0">
                <a:solidFill>
                  <a:schemeClr val="accent2"/>
                </a:solidFill>
              </a:rPr>
              <a:t>cola</a:t>
            </a:r>
            <a:r>
              <a:rPr lang="es-ES" sz="2400" dirty="0"/>
              <a:t> es un conjunto de nodos al igual que una lista, pero su principal diferencia es que, sus inserciones las hacemos al final y las extracciones las realizamos desde el principio o </a:t>
            </a:r>
            <a:r>
              <a:rPr lang="es-ES" sz="2400" i="1" dirty="0">
                <a:solidFill>
                  <a:schemeClr val="accent2"/>
                </a:solidFill>
              </a:rPr>
              <a:t>cabeza</a:t>
            </a:r>
            <a:r>
              <a:rPr lang="es-ES" sz="2400" dirty="0"/>
              <a:t>. (</a:t>
            </a:r>
            <a:r>
              <a:rPr lang="es-ES" sz="2400" i="1" dirty="0"/>
              <a:t>FIFO </a:t>
            </a:r>
            <a:r>
              <a:rPr lang="es-ES" sz="2400" i="1" dirty="0" err="1"/>
              <a:t>Firt</a:t>
            </a:r>
            <a:r>
              <a:rPr lang="es-ES" sz="2400" i="1" dirty="0"/>
              <a:t> In </a:t>
            </a:r>
            <a:r>
              <a:rPr lang="es-ES" sz="2400" i="1" dirty="0" err="1"/>
              <a:t>First</a:t>
            </a:r>
            <a:r>
              <a:rPr lang="es-ES" sz="2400" i="1" dirty="0"/>
              <a:t> </a:t>
            </a:r>
            <a:r>
              <a:rPr lang="es-ES" sz="2400" i="1" dirty="0" err="1"/>
              <a:t>Out</a:t>
            </a:r>
            <a:r>
              <a:rPr lang="es-ES" sz="2400" dirty="0"/>
              <a:t>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17242F-194F-4A22-91C8-8FD91F1F4C00}"/>
              </a:ext>
            </a:extLst>
          </p:cNvPr>
          <p:cNvSpPr/>
          <p:nvPr/>
        </p:nvSpPr>
        <p:spPr>
          <a:xfrm>
            <a:off x="1404730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43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08815A5-D820-401D-B26C-C472E77FD62E}"/>
              </a:ext>
            </a:extLst>
          </p:cNvPr>
          <p:cNvCxnSpPr/>
          <p:nvPr/>
        </p:nvCxnSpPr>
        <p:spPr>
          <a:xfrm>
            <a:off x="2080591" y="3578087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B7846E1-CBE8-4395-BD13-F9A5B4E0781F}"/>
              </a:ext>
            </a:extLst>
          </p:cNvPr>
          <p:cNvSpPr/>
          <p:nvPr/>
        </p:nvSpPr>
        <p:spPr>
          <a:xfrm>
            <a:off x="2933882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56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41E3FB-10BF-46FD-B4C1-7FA7080F2736}"/>
              </a:ext>
            </a:extLst>
          </p:cNvPr>
          <p:cNvSpPr/>
          <p:nvPr/>
        </p:nvSpPr>
        <p:spPr>
          <a:xfrm>
            <a:off x="4494690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102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C56871-B321-45A0-B8D0-15803F61AA94}"/>
              </a:ext>
            </a:extLst>
          </p:cNvPr>
          <p:cNvSpPr/>
          <p:nvPr/>
        </p:nvSpPr>
        <p:spPr>
          <a:xfrm>
            <a:off x="6096000" y="3578087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234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45A7003-5A40-4AFC-9130-B9BB57B7A402}"/>
              </a:ext>
            </a:extLst>
          </p:cNvPr>
          <p:cNvCxnSpPr/>
          <p:nvPr/>
        </p:nvCxnSpPr>
        <p:spPr>
          <a:xfrm>
            <a:off x="3624469" y="3578087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1B9AE1E-A7D2-4095-8D9D-190BA0B2B5C1}"/>
              </a:ext>
            </a:extLst>
          </p:cNvPr>
          <p:cNvCxnSpPr/>
          <p:nvPr/>
        </p:nvCxnSpPr>
        <p:spPr>
          <a:xfrm>
            <a:off x="5194852" y="3578087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865897D-DCDA-4B18-829B-E330F0D15308}"/>
              </a:ext>
            </a:extLst>
          </p:cNvPr>
          <p:cNvCxnSpPr/>
          <p:nvPr/>
        </p:nvCxnSpPr>
        <p:spPr>
          <a:xfrm>
            <a:off x="6818243" y="3591339"/>
            <a:ext cx="0" cy="64935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9EC091D-9914-4770-B038-1B6DB8C687D3}"/>
              </a:ext>
            </a:extLst>
          </p:cNvPr>
          <p:cNvSpPr/>
          <p:nvPr/>
        </p:nvSpPr>
        <p:spPr>
          <a:xfrm>
            <a:off x="1404730" y="4716128"/>
            <a:ext cx="993904" cy="2984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Cabeza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1510B7C-8CED-4A09-8C27-6518E6C689DE}"/>
              </a:ext>
            </a:extLst>
          </p:cNvPr>
          <p:cNvCxnSpPr>
            <a:endCxn id="7" idx="1"/>
          </p:cNvCxnSpPr>
          <p:nvPr/>
        </p:nvCxnSpPr>
        <p:spPr>
          <a:xfrm>
            <a:off x="2239617" y="3902765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1235314-0759-4142-874E-9B4EA4B20419}"/>
              </a:ext>
            </a:extLst>
          </p:cNvPr>
          <p:cNvCxnSpPr/>
          <p:nvPr/>
        </p:nvCxnSpPr>
        <p:spPr>
          <a:xfrm>
            <a:off x="3800425" y="3916017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DD27C85-55E1-4A49-9071-E5A42E8EF7CC}"/>
              </a:ext>
            </a:extLst>
          </p:cNvPr>
          <p:cNvCxnSpPr/>
          <p:nvPr/>
        </p:nvCxnSpPr>
        <p:spPr>
          <a:xfrm>
            <a:off x="5401735" y="3889512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FD4A127-9A65-4057-AAB6-35DCD510C899}"/>
              </a:ext>
            </a:extLst>
          </p:cNvPr>
          <p:cNvCxnSpPr/>
          <p:nvPr/>
        </p:nvCxnSpPr>
        <p:spPr>
          <a:xfrm>
            <a:off x="6958865" y="3889511"/>
            <a:ext cx="69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69DD1D9-DCD0-4752-84A2-2F52909229B7}"/>
              </a:ext>
            </a:extLst>
          </p:cNvPr>
          <p:cNvSpPr/>
          <p:nvPr/>
        </p:nvSpPr>
        <p:spPr>
          <a:xfrm>
            <a:off x="7653130" y="3750363"/>
            <a:ext cx="675861" cy="2782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CBF699CC-3886-4DA9-B0FF-392D871F0289}"/>
              </a:ext>
            </a:extLst>
          </p:cNvPr>
          <p:cNvSpPr/>
          <p:nvPr/>
        </p:nvSpPr>
        <p:spPr>
          <a:xfrm rot="10800000">
            <a:off x="1665619" y="4318484"/>
            <a:ext cx="408240" cy="27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10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7702-4C4B-45AD-B07E-E4226F7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498E7-E296-40EE-A61E-66AFA5BD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/>
          <a:lstStyle/>
          <a:p>
            <a:r>
              <a:rPr lang="es-ES" sz="2400" dirty="0"/>
              <a:t>Una </a:t>
            </a:r>
            <a:r>
              <a:rPr lang="es-ES" sz="2400" dirty="0">
                <a:solidFill>
                  <a:schemeClr val="accent2"/>
                </a:solidFill>
              </a:rPr>
              <a:t>pila</a:t>
            </a:r>
            <a:r>
              <a:rPr lang="es-ES" sz="2400" dirty="0"/>
              <a:t> es un conjunto de nodos al igual que una lista, pero su principal diferencia es que, sus inserciones y las extracciones las realizamos desde el principio de la pila o </a:t>
            </a:r>
            <a:r>
              <a:rPr lang="es-ES" sz="2400" i="1" dirty="0">
                <a:solidFill>
                  <a:schemeClr val="accent2"/>
                </a:solidFill>
              </a:rPr>
              <a:t>cima de pila</a:t>
            </a:r>
            <a:r>
              <a:rPr lang="es-ES" sz="2400" dirty="0"/>
              <a:t>. </a:t>
            </a:r>
            <a:r>
              <a:rPr lang="es-ES" sz="2400" i="1" dirty="0"/>
              <a:t>(LIFO, </a:t>
            </a:r>
            <a:r>
              <a:rPr lang="es-ES" sz="2400" i="1" dirty="0" err="1"/>
              <a:t>Last</a:t>
            </a:r>
            <a:r>
              <a:rPr lang="es-ES" sz="2400" i="1" dirty="0"/>
              <a:t> In </a:t>
            </a:r>
            <a:r>
              <a:rPr lang="es-ES" sz="2400" i="1" dirty="0" err="1"/>
              <a:t>Firt</a:t>
            </a:r>
            <a:r>
              <a:rPr lang="es-ES" sz="2400" i="1" dirty="0"/>
              <a:t> </a:t>
            </a:r>
            <a:r>
              <a:rPr lang="es-ES" sz="2400" i="1" dirty="0" err="1"/>
              <a:t>Out</a:t>
            </a:r>
            <a:r>
              <a:rPr lang="es-ES" sz="2400" i="1" dirty="0"/>
              <a:t>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B7846E1-CBE8-4395-BD13-F9A5B4E0781F}"/>
              </a:ext>
            </a:extLst>
          </p:cNvPr>
          <p:cNvSpPr/>
          <p:nvPr/>
        </p:nvSpPr>
        <p:spPr>
          <a:xfrm>
            <a:off x="4315780" y="3246785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56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41E3FB-10BF-46FD-B4C1-7FA7080F2736}"/>
              </a:ext>
            </a:extLst>
          </p:cNvPr>
          <p:cNvSpPr/>
          <p:nvPr/>
        </p:nvSpPr>
        <p:spPr>
          <a:xfrm>
            <a:off x="4315780" y="4238971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102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CC56871-B321-45A0-B8D0-15803F61AA94}"/>
              </a:ext>
            </a:extLst>
          </p:cNvPr>
          <p:cNvSpPr/>
          <p:nvPr/>
        </p:nvSpPr>
        <p:spPr>
          <a:xfrm>
            <a:off x="4315784" y="5252279"/>
            <a:ext cx="993913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234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9EC091D-9914-4770-B038-1B6DB8C687D3}"/>
              </a:ext>
            </a:extLst>
          </p:cNvPr>
          <p:cNvSpPr/>
          <p:nvPr/>
        </p:nvSpPr>
        <p:spPr>
          <a:xfrm>
            <a:off x="2917998" y="3293030"/>
            <a:ext cx="993904" cy="4739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Cima de Pila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69DD1D9-DCD0-4752-84A2-2F52909229B7}"/>
              </a:ext>
            </a:extLst>
          </p:cNvPr>
          <p:cNvSpPr/>
          <p:nvPr/>
        </p:nvSpPr>
        <p:spPr>
          <a:xfrm>
            <a:off x="4474809" y="6248400"/>
            <a:ext cx="675861" cy="27829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CBF699CC-3886-4DA9-B0FF-392D871F0289}"/>
              </a:ext>
            </a:extLst>
          </p:cNvPr>
          <p:cNvSpPr/>
          <p:nvPr/>
        </p:nvSpPr>
        <p:spPr>
          <a:xfrm rot="16200000">
            <a:off x="3909723" y="3410411"/>
            <a:ext cx="408240" cy="278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0A9963C-73AF-4A0F-B033-CBDE3B13D883}"/>
              </a:ext>
            </a:extLst>
          </p:cNvPr>
          <p:cNvCxnSpPr>
            <a:cxnSpLocks/>
          </p:cNvCxnSpPr>
          <p:nvPr/>
        </p:nvCxnSpPr>
        <p:spPr>
          <a:xfrm>
            <a:off x="4315782" y="5576957"/>
            <a:ext cx="9939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55CA03D-BD4A-44C8-A497-C19D6818E88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812740" y="5798116"/>
            <a:ext cx="0" cy="45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A1D0C951-59F4-4941-BCF0-4D6BC283EB97}"/>
              </a:ext>
            </a:extLst>
          </p:cNvPr>
          <p:cNvCxnSpPr>
            <a:cxnSpLocks/>
          </p:cNvCxnSpPr>
          <p:nvPr/>
        </p:nvCxnSpPr>
        <p:spPr>
          <a:xfrm>
            <a:off x="4315781" y="4581801"/>
            <a:ext cx="9939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A3B3B49-E85D-474A-87A0-82EC489A4B1C}"/>
              </a:ext>
            </a:extLst>
          </p:cNvPr>
          <p:cNvCxnSpPr>
            <a:cxnSpLocks/>
          </p:cNvCxnSpPr>
          <p:nvPr/>
        </p:nvCxnSpPr>
        <p:spPr>
          <a:xfrm>
            <a:off x="4311354" y="3571463"/>
            <a:ext cx="9939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72ED3E0-EBDA-4B7D-8BBB-4DE21B60CA28}"/>
              </a:ext>
            </a:extLst>
          </p:cNvPr>
          <p:cNvCxnSpPr>
            <a:cxnSpLocks/>
          </p:cNvCxnSpPr>
          <p:nvPr/>
        </p:nvCxnSpPr>
        <p:spPr>
          <a:xfrm>
            <a:off x="4821565" y="4801995"/>
            <a:ext cx="0" cy="45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3F29DDE-75E5-45BA-B0AE-066869D617C1}"/>
              </a:ext>
            </a:extLst>
          </p:cNvPr>
          <p:cNvCxnSpPr>
            <a:cxnSpLocks/>
          </p:cNvCxnSpPr>
          <p:nvPr/>
        </p:nvCxnSpPr>
        <p:spPr>
          <a:xfrm>
            <a:off x="4808311" y="3788687"/>
            <a:ext cx="0" cy="45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7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7702-4C4B-45AD-B07E-E4226F7F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345"/>
          </a:xfrm>
        </p:spPr>
        <p:txBody>
          <a:bodyPr/>
          <a:lstStyle/>
          <a:p>
            <a:r>
              <a:rPr lang="es-ES" dirty="0"/>
              <a:t>Árbol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498E7-E296-40EE-A61E-66AFA5BD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/>
          <a:lstStyle/>
          <a:p>
            <a:r>
              <a:rPr lang="es-ES" sz="2400" dirty="0"/>
              <a:t>Un árbol es una estructura no lineal, muy eficiente para la búsqueda de información.</a:t>
            </a:r>
            <a:endParaRPr lang="es-ES" sz="2400" i="1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4BAA7D-7FF8-423C-A1CA-2127274A1299}"/>
              </a:ext>
            </a:extLst>
          </p:cNvPr>
          <p:cNvSpPr/>
          <p:nvPr/>
        </p:nvSpPr>
        <p:spPr>
          <a:xfrm>
            <a:off x="4222075" y="2561022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F4BFC96-BF93-47FB-BA84-5D791A8D3498}"/>
              </a:ext>
            </a:extLst>
          </p:cNvPr>
          <p:cNvSpPr/>
          <p:nvPr/>
        </p:nvSpPr>
        <p:spPr>
          <a:xfrm>
            <a:off x="2308398" y="3756176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734A61-AB1B-4540-ACCA-7A6E95EF9C8F}"/>
              </a:ext>
            </a:extLst>
          </p:cNvPr>
          <p:cNvSpPr/>
          <p:nvPr/>
        </p:nvSpPr>
        <p:spPr>
          <a:xfrm>
            <a:off x="4222076" y="3756176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8D465AB-A025-47AB-A4FD-754C39D8D205}"/>
              </a:ext>
            </a:extLst>
          </p:cNvPr>
          <p:cNvSpPr/>
          <p:nvPr/>
        </p:nvSpPr>
        <p:spPr>
          <a:xfrm>
            <a:off x="6096000" y="3756176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2E6FC9C-06F5-49A5-B8CE-86295134DB2B}"/>
              </a:ext>
            </a:extLst>
          </p:cNvPr>
          <p:cNvSpPr/>
          <p:nvPr/>
        </p:nvSpPr>
        <p:spPr>
          <a:xfrm>
            <a:off x="1292086" y="4915742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C69ACF3-A965-468A-ABFA-9D9777E28117}"/>
              </a:ext>
            </a:extLst>
          </p:cNvPr>
          <p:cNvSpPr/>
          <p:nvPr/>
        </p:nvSpPr>
        <p:spPr>
          <a:xfrm>
            <a:off x="2984259" y="4958404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8DDADEC-BAB1-4908-AC23-19CC35CEBC83}"/>
              </a:ext>
            </a:extLst>
          </p:cNvPr>
          <p:cNvSpPr/>
          <p:nvPr/>
        </p:nvSpPr>
        <p:spPr>
          <a:xfrm>
            <a:off x="1292085" y="6081349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46A1473-7D85-4FB4-9697-CCD81B1B7299}"/>
              </a:ext>
            </a:extLst>
          </p:cNvPr>
          <p:cNvSpPr/>
          <p:nvPr/>
        </p:nvSpPr>
        <p:spPr>
          <a:xfrm>
            <a:off x="4222074" y="4958404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D002469-E8D5-4E77-8601-82F05C7C0BD1}"/>
              </a:ext>
            </a:extLst>
          </p:cNvPr>
          <p:cNvSpPr/>
          <p:nvPr/>
        </p:nvSpPr>
        <p:spPr>
          <a:xfrm>
            <a:off x="7402596" y="4915742"/>
            <a:ext cx="675861" cy="699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2A40005-5D76-450E-8FDC-64F47C4888AB}"/>
              </a:ext>
            </a:extLst>
          </p:cNvPr>
          <p:cNvCxnSpPr>
            <a:stCxn id="4" idx="3"/>
            <a:endCxn id="17" idx="7"/>
          </p:cNvCxnSpPr>
          <p:nvPr/>
        </p:nvCxnSpPr>
        <p:spPr>
          <a:xfrm flipH="1">
            <a:off x="2885281" y="3157700"/>
            <a:ext cx="1435772" cy="7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1E5C2EB-14A3-45EB-AA21-BB1294C4668D}"/>
              </a:ext>
            </a:extLst>
          </p:cNvPr>
          <p:cNvCxnSpPr>
            <a:stCxn id="17" idx="3"/>
          </p:cNvCxnSpPr>
          <p:nvPr/>
        </p:nvCxnSpPr>
        <p:spPr>
          <a:xfrm flipH="1">
            <a:off x="1731819" y="4352854"/>
            <a:ext cx="675557" cy="59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4FECF2F-EB57-4675-B60B-206C80A4A836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2885281" y="4352854"/>
            <a:ext cx="436909" cy="60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AFB914F-237C-46B3-94AF-7712547FB6A7}"/>
              </a:ext>
            </a:extLst>
          </p:cNvPr>
          <p:cNvCxnSpPr>
            <a:stCxn id="4" idx="4"/>
            <a:endCxn id="18" idx="0"/>
          </p:cNvCxnSpPr>
          <p:nvPr/>
        </p:nvCxnSpPr>
        <p:spPr>
          <a:xfrm>
            <a:off x="4560006" y="3260074"/>
            <a:ext cx="1" cy="49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8232B9D-6EEB-4F63-BF8E-9792BBBC8125}"/>
              </a:ext>
            </a:extLst>
          </p:cNvPr>
          <p:cNvCxnSpPr>
            <a:cxnSpLocks/>
            <a:stCxn id="4" idx="5"/>
            <a:endCxn id="19" idx="1"/>
          </p:cNvCxnSpPr>
          <p:nvPr/>
        </p:nvCxnSpPr>
        <p:spPr>
          <a:xfrm>
            <a:off x="4798958" y="3157700"/>
            <a:ext cx="1396020" cy="70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8667494-58D6-4C7A-AF32-4738FB61A562}"/>
              </a:ext>
            </a:extLst>
          </p:cNvPr>
          <p:cNvCxnSpPr>
            <a:cxnSpLocks/>
            <a:stCxn id="19" idx="5"/>
            <a:endCxn id="28" idx="1"/>
          </p:cNvCxnSpPr>
          <p:nvPr/>
        </p:nvCxnSpPr>
        <p:spPr>
          <a:xfrm>
            <a:off x="6672883" y="4352854"/>
            <a:ext cx="828691" cy="66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44EF340-B466-42C9-A75D-759A6DBFCE3C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 flipH="1">
            <a:off x="4560005" y="4455228"/>
            <a:ext cx="2" cy="50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E0B22F6-1573-469B-8BD4-BDA31D4069B6}"/>
              </a:ext>
            </a:extLst>
          </p:cNvPr>
          <p:cNvCxnSpPr>
            <a:stCxn id="23" idx="4"/>
            <a:endCxn id="26" idx="0"/>
          </p:cNvCxnSpPr>
          <p:nvPr/>
        </p:nvCxnSpPr>
        <p:spPr>
          <a:xfrm flipH="1">
            <a:off x="1630016" y="5614794"/>
            <a:ext cx="1" cy="46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8BDA6-85DA-4183-BFB7-0C680420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es-ES" dirty="0"/>
              <a:t>Árbol (Conceptos)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BFFA8-4E4E-4F63-B1B3-4B4E1690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solidFill>
                  <a:schemeClr val="accent2"/>
                </a:solidFill>
              </a:rPr>
              <a:t>Nodo Hoja</a:t>
            </a:r>
            <a:r>
              <a:rPr lang="es-ES" sz="2400" dirty="0"/>
              <a:t>: Es un nodo sin descendiente (nodo final)</a:t>
            </a:r>
          </a:p>
          <a:p>
            <a:r>
              <a:rPr lang="es-ES" sz="2400" dirty="0">
                <a:solidFill>
                  <a:schemeClr val="accent2"/>
                </a:solidFill>
              </a:rPr>
              <a:t>Nodo interior</a:t>
            </a:r>
            <a:r>
              <a:rPr lang="es-ES" sz="2400" dirty="0"/>
              <a:t>: Es un nodo que no es hoja</a:t>
            </a:r>
          </a:p>
          <a:p>
            <a:r>
              <a:rPr lang="es-ES" sz="2400" dirty="0">
                <a:solidFill>
                  <a:schemeClr val="accent2"/>
                </a:solidFill>
              </a:rPr>
              <a:t>Nivel de árbol</a:t>
            </a:r>
            <a:r>
              <a:rPr lang="es-ES" sz="2400" dirty="0"/>
              <a:t>: Niveles que tiene un árbol (Ejemplo anterior nivel 4)</a:t>
            </a:r>
          </a:p>
          <a:p>
            <a:r>
              <a:rPr lang="es-ES" sz="2400" dirty="0">
                <a:solidFill>
                  <a:schemeClr val="accent2"/>
                </a:solidFill>
              </a:rPr>
              <a:t>Grado de un nodo</a:t>
            </a:r>
            <a:r>
              <a:rPr lang="es-ES" sz="2400" dirty="0"/>
              <a:t>: Número de hijos que tiene un nodo. </a:t>
            </a:r>
          </a:p>
          <a:p>
            <a:r>
              <a:rPr lang="es-ES" sz="2400" dirty="0">
                <a:solidFill>
                  <a:schemeClr val="accent2"/>
                </a:solidFill>
              </a:rPr>
              <a:t>Grado de un árbol</a:t>
            </a:r>
            <a:r>
              <a:rPr lang="es-ES" sz="2400" dirty="0"/>
              <a:t>: Es el máximo de los nodos de un árbol.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571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9F4A0-B4E3-4526-82D7-A4924120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dinámicas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EE96E-357D-422F-809C-91B1DB3F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s-ES" sz="2000" dirty="0"/>
              <a:t>Java implementa una serie de Estructuras dinámicas que extienden de la </a:t>
            </a:r>
            <a:r>
              <a:rPr lang="es-ES" sz="2000" i="1" dirty="0">
                <a:solidFill>
                  <a:schemeClr val="accent2"/>
                </a:solidFill>
              </a:rPr>
              <a:t>interface </a:t>
            </a:r>
            <a:r>
              <a:rPr lang="es-ES" sz="2000" b="1" i="1" dirty="0" err="1">
                <a:solidFill>
                  <a:schemeClr val="accent2"/>
                </a:solidFill>
              </a:rPr>
              <a:t>Colletion</a:t>
            </a:r>
            <a:r>
              <a:rPr lang="es-ES" sz="2000" dirty="0"/>
              <a:t>.</a:t>
            </a:r>
          </a:p>
          <a:p>
            <a:r>
              <a:rPr lang="es-ES" sz="2000" dirty="0"/>
              <a:t>Las colecciones (</a:t>
            </a:r>
            <a:r>
              <a:rPr lang="es-ES" sz="2000" dirty="0" err="1">
                <a:solidFill>
                  <a:schemeClr val="accent2"/>
                </a:solidFill>
              </a:rPr>
              <a:t>Collection</a:t>
            </a:r>
            <a:r>
              <a:rPr lang="es-ES" sz="2000" dirty="0"/>
              <a:t>) representan grupos de objetos, denominados elementos. Podemos encontrar diversos tipos de colecciones, según si sus elementos están ordenados, o si permitimos repetición de elementos o no.</a:t>
            </a:r>
          </a:p>
          <a:p>
            <a:r>
              <a:rPr lang="es-ES" sz="2000" dirty="0"/>
              <a:t>Es el tipo más genérico en cuanto a que se refiere a cualquier tipo que contenga un grupo de elementos. Viene definido por </a:t>
            </a:r>
            <a:r>
              <a:rPr lang="es-ES" sz="2000" i="1" dirty="0">
                <a:solidFill>
                  <a:schemeClr val="accent2"/>
                </a:solidFill>
              </a:rPr>
              <a:t>la interface </a:t>
            </a:r>
            <a:r>
              <a:rPr lang="es-ES" sz="2000" i="1" dirty="0" err="1">
                <a:solidFill>
                  <a:schemeClr val="accent2"/>
                </a:solidFill>
              </a:rPr>
              <a:t>Collection</a:t>
            </a:r>
            <a:r>
              <a:rPr lang="es-ES" sz="2000" dirty="0"/>
              <a:t>, de la cual heredará cada subtipo específico. </a:t>
            </a:r>
          </a:p>
          <a:p>
            <a:r>
              <a:rPr lang="es-ES" sz="2000" dirty="0"/>
              <a:t>En esta interface encontramos una serie de métodos que nos servirán para acceder a los elementos de cualquier colección de datos, sea del tipo que sea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280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</TotalTime>
  <Words>1700</Words>
  <Application>Microsoft Office PowerPoint</Application>
  <PresentationFormat>Panorámica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Trebuchet MS</vt:lpstr>
      <vt:lpstr>Wingdings</vt:lpstr>
      <vt:lpstr>Wingdings 3</vt:lpstr>
      <vt:lpstr>Faceta</vt:lpstr>
      <vt:lpstr>Estructuras Dinámicas</vt:lpstr>
      <vt:lpstr>Definición</vt:lpstr>
      <vt:lpstr>Estructuras dinámicas</vt:lpstr>
      <vt:lpstr>Lista</vt:lpstr>
      <vt:lpstr>Cola</vt:lpstr>
      <vt:lpstr>Pila</vt:lpstr>
      <vt:lpstr>Árbol</vt:lpstr>
      <vt:lpstr>Árbol (Conceptos)</vt:lpstr>
      <vt:lpstr>Estructuras dinámicas en Java</vt:lpstr>
      <vt:lpstr>Interface Collection</vt:lpstr>
      <vt:lpstr>Interface Collection (Operaciones)</vt:lpstr>
      <vt:lpstr>Interfaces que extienden de Collection</vt:lpstr>
      <vt:lpstr>Interface List</vt:lpstr>
      <vt:lpstr>Interface List</vt:lpstr>
      <vt:lpstr>ArrayList</vt:lpstr>
      <vt:lpstr>LinkedList</vt:lpstr>
      <vt:lpstr>ArrayList vs LinkedList</vt:lpstr>
      <vt:lpstr>Interface Queue</vt:lpstr>
      <vt:lpstr>Interface Queue</vt:lpstr>
      <vt:lpstr>PriorityQueue</vt:lpstr>
      <vt:lpstr>Interface Set</vt:lpstr>
      <vt:lpstr>Interface Set</vt:lpstr>
      <vt:lpstr>HashSet</vt:lpstr>
      <vt:lpstr>TreeSet</vt:lpstr>
      <vt:lpstr>LinkedHashSet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Dinámicas</dc:title>
  <dc:creator>luis</dc:creator>
  <cp:lastModifiedBy>luis</cp:lastModifiedBy>
  <cp:revision>44</cp:revision>
  <dcterms:created xsi:type="dcterms:W3CDTF">2020-03-25T10:44:33Z</dcterms:created>
  <dcterms:modified xsi:type="dcterms:W3CDTF">2020-03-25T18:19:30Z</dcterms:modified>
</cp:coreProperties>
</file>