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55" r:id="rId17"/>
    <p:sldId id="2146847059" r:id="rId18"/>
    <p:sldId id="2146847069" r:id="rId19"/>
    <p:sldId id="2146847071" r:id="rId20"/>
    <p:sldId id="2146847061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-403" y="2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1635"/>
            <a:ext cx="9144000" cy="977778"/>
          </a:xfrm>
        </p:spPr>
        <p:txBody>
          <a:bodyPr>
            <a:normAutofit/>
          </a:bodyPr>
          <a:lstStyle/>
          <a:p>
            <a:pPr algn="ctr"/>
            <a:r>
              <a:rPr lang="en-US" b="1" u="sng" cap="none" dirty="0" err="1" smtClean="0">
                <a:solidFill>
                  <a:schemeClr val="accent1"/>
                </a:solidFill>
                <a:latin typeface="Arial"/>
                <a:cs typeface="Arial"/>
              </a:rPr>
              <a:t>StartIQ</a:t>
            </a:r>
            <a:r>
              <a:rPr lang="en-US" b="1" cap="none" dirty="0" smtClean="0">
                <a:solidFill>
                  <a:schemeClr val="accent1"/>
                </a:solidFill>
                <a:latin typeface="Arial"/>
                <a:cs typeface="Arial"/>
              </a:rPr>
              <a:t/>
            </a:r>
            <a:br>
              <a:rPr lang="en-US" b="1" cap="none" dirty="0" smtClean="0">
                <a:solidFill>
                  <a:schemeClr val="accent1"/>
                </a:solidFill>
                <a:latin typeface="Arial"/>
                <a:cs typeface="Arial"/>
              </a:rPr>
            </a:br>
            <a:r>
              <a:rPr lang="en-IN" sz="2200" cap="none" dirty="0" err="1" smtClean="0">
                <a:latin typeface="Arial" pitchFamily="34" charset="0"/>
                <a:cs typeface="Arial" pitchFamily="34" charset="0"/>
              </a:rPr>
              <a:t>Startup</a:t>
            </a:r>
            <a:r>
              <a:rPr lang="en-IN" sz="2200" cap="none" dirty="0" smtClean="0">
                <a:latin typeface="Arial" pitchFamily="34" charset="0"/>
                <a:cs typeface="Arial" pitchFamily="34" charset="0"/>
              </a:rPr>
              <a:t> blueprint generator agent </a:t>
            </a:r>
            <a:endParaRPr lang="en-US" sz="2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67324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4045" y="3911247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HITANSHI MEHTA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Informaion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Technology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College: Government Engineering College,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Gandhinagar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u="sng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Results</a:t>
            </a:r>
          </a:p>
        </p:txBody>
      </p:sp>
      <p:pic>
        <p:nvPicPr>
          <p:cNvPr id="4098" name="Picture 2" descr="C:\Users\hitanshi\Pictures\Screenshots\Screenshot 2025-07-31 1605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123" y="1510536"/>
            <a:ext cx="8246692" cy="454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u="sng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6A49521-B5B7-63EE-905D-5E4ED1D0957F}"/>
              </a:ext>
            </a:extLst>
          </p:cNvPr>
          <p:cNvSpPr txBox="1"/>
          <p:nvPr/>
        </p:nvSpPr>
        <p:spPr>
          <a:xfrm>
            <a:off x="4124681" y="1525199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582" y="2177355"/>
            <a:ext cx="8537249" cy="4180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96160"/>
            <a:ext cx="11029616" cy="530296"/>
          </a:xfrm>
        </p:spPr>
        <p:txBody>
          <a:bodyPr>
            <a:noAutofit/>
          </a:bodyPr>
          <a:lstStyle/>
          <a:p>
            <a:r>
              <a:rPr lang="en-IN" sz="3600" b="1" u="sng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646" y="1438759"/>
            <a:ext cx="11029615" cy="4673324"/>
          </a:xfrm>
        </p:spPr>
        <p:txBody>
          <a:bodyPr/>
          <a:lstStyle/>
          <a:p>
            <a:pPr marL="305435" indent="-305435"/>
            <a:r>
              <a:rPr lang="en-US" sz="2800" b="1" dirty="0" err="1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StartIQ</a:t>
            </a:r>
            <a:r>
              <a:rPr lang="en-US" sz="2800" b="1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 simplifies startup planning by turning ideas into clear, structured, investor-ready blueprints</a:t>
            </a:r>
            <a:r>
              <a:rPr lang="en-US" sz="2800" b="1" dirty="0" smtClean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marL="305435" indent="-305435"/>
            <a:r>
              <a:rPr lang="en-US" sz="2800" b="1" dirty="0" smtClean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It </a:t>
            </a:r>
            <a:r>
              <a:rPr lang="en-US" sz="2800" b="1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combines the power of AI with real-world startup knowledge, ensuring advice is practical, not just generic</a:t>
            </a:r>
            <a:r>
              <a:rPr lang="en-US" sz="2800" b="1" dirty="0" smtClean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marL="305435" indent="-305435"/>
            <a:r>
              <a:rPr lang="en-US" sz="2800" b="1" dirty="0" smtClean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Designed </a:t>
            </a:r>
            <a:r>
              <a:rPr lang="en-US" sz="2800" b="1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for early-stage founders, </a:t>
            </a:r>
            <a:r>
              <a:rPr lang="en-US" sz="2800" b="1" dirty="0" err="1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StartIQ</a:t>
            </a:r>
            <a:r>
              <a:rPr lang="en-US" sz="2800" b="1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 acts like a smart co-founder </a:t>
            </a:r>
            <a:r>
              <a:rPr lang="en-US" sz="2800" b="1" dirty="0" smtClean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- always </a:t>
            </a:r>
            <a:r>
              <a:rPr lang="en-US" sz="2800" b="1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ready to guide, adapt, and support.</a:t>
            </a:r>
            <a:endParaRPr lang="en-US" sz="2800" b="1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1" y="1438758"/>
            <a:ext cx="11029615" cy="4673324"/>
          </a:xfrm>
        </p:spPr>
        <p:txBody>
          <a:bodyPr/>
          <a:lstStyle/>
          <a:p>
            <a:pPr marL="305435" indent="-305435"/>
            <a:r>
              <a:rPr lang="en-US" sz="2800" b="1" dirty="0">
                <a:latin typeface="Calibri"/>
                <a:ea typeface="+mn-lt"/>
                <a:cs typeface="+mn-lt"/>
              </a:rPr>
              <a:t>Plans that match your personality and way of working</a:t>
            </a:r>
            <a:r>
              <a:rPr lang="en-US" sz="2800" b="1" dirty="0" smtClean="0">
                <a:latin typeface="Calibri"/>
                <a:ea typeface="+mn-lt"/>
                <a:cs typeface="+mn-lt"/>
              </a:rPr>
              <a:t>.</a:t>
            </a:r>
          </a:p>
          <a:p>
            <a:pPr marL="305435" indent="-305435"/>
            <a:r>
              <a:rPr lang="en-US" sz="2800" b="1" dirty="0" smtClean="0">
                <a:latin typeface="Calibri"/>
                <a:ea typeface="+mn-lt"/>
                <a:cs typeface="+mn-lt"/>
              </a:rPr>
              <a:t>Custom </a:t>
            </a:r>
            <a:r>
              <a:rPr lang="en-US" sz="2800" b="1" dirty="0">
                <a:latin typeface="Calibri"/>
                <a:ea typeface="+mn-lt"/>
                <a:cs typeface="+mn-lt"/>
              </a:rPr>
              <a:t>advice based on your country and industry</a:t>
            </a:r>
            <a:r>
              <a:rPr lang="en-US" sz="2800" b="1" dirty="0" smtClean="0">
                <a:latin typeface="Calibri"/>
                <a:ea typeface="+mn-lt"/>
                <a:cs typeface="+mn-lt"/>
              </a:rPr>
              <a:t>.</a:t>
            </a:r>
          </a:p>
          <a:p>
            <a:pPr marL="305435" indent="-305435"/>
            <a:r>
              <a:rPr lang="en-US" sz="2800" b="1" dirty="0" smtClean="0">
                <a:latin typeface="Calibri"/>
                <a:ea typeface="+mn-lt"/>
                <a:cs typeface="+mn-lt"/>
              </a:rPr>
              <a:t>Turn </a:t>
            </a:r>
            <a:r>
              <a:rPr lang="en-US" sz="2800" b="1" dirty="0">
                <a:latin typeface="Calibri"/>
                <a:ea typeface="+mn-lt"/>
                <a:cs typeface="+mn-lt"/>
              </a:rPr>
              <a:t>your plan into a full pitch deck with one click</a:t>
            </a:r>
            <a:r>
              <a:rPr lang="en-US" sz="2800" b="1" dirty="0" smtClean="0">
                <a:latin typeface="Calibri"/>
                <a:ea typeface="+mn-lt"/>
                <a:cs typeface="+mn-lt"/>
              </a:rPr>
              <a:t>.</a:t>
            </a:r>
          </a:p>
          <a:p>
            <a:pPr marL="305435" indent="-305435"/>
            <a:r>
              <a:rPr lang="en-US" sz="2800" b="1" dirty="0" smtClean="0">
                <a:latin typeface="Calibri"/>
                <a:ea typeface="+mn-lt"/>
                <a:cs typeface="+mn-lt"/>
              </a:rPr>
              <a:t>Get </a:t>
            </a:r>
            <a:r>
              <a:rPr lang="en-US" sz="2800" b="1" dirty="0">
                <a:latin typeface="Calibri"/>
                <a:ea typeface="+mn-lt"/>
                <a:cs typeface="+mn-lt"/>
              </a:rPr>
              <a:t>matched with the right co-founders, mentors, or programs</a:t>
            </a:r>
            <a:r>
              <a:rPr lang="en-US" sz="2800" b="1" dirty="0" smtClean="0">
                <a:latin typeface="Calibri"/>
                <a:ea typeface="+mn-lt"/>
                <a:cs typeface="+mn-lt"/>
              </a:rPr>
              <a:t>.</a:t>
            </a:r>
          </a:p>
          <a:p>
            <a:pPr marL="305435" indent="-305435"/>
            <a:r>
              <a:rPr lang="en-US" sz="2800" b="1" dirty="0" smtClean="0">
                <a:latin typeface="Calibri"/>
                <a:ea typeface="+mn-lt"/>
                <a:cs typeface="+mn-lt"/>
              </a:rPr>
              <a:t>Track </a:t>
            </a:r>
            <a:r>
              <a:rPr lang="en-US" sz="2800" b="1" dirty="0">
                <a:latin typeface="Calibri"/>
                <a:ea typeface="+mn-lt"/>
                <a:cs typeface="+mn-lt"/>
              </a:rPr>
              <a:t>your progress and stay on top of next steps</a:t>
            </a:r>
            <a:r>
              <a:rPr lang="en-US" sz="2800" b="1" dirty="0" smtClean="0">
                <a:latin typeface="Calibri"/>
                <a:ea typeface="+mn-lt"/>
                <a:cs typeface="+mn-lt"/>
              </a:rPr>
              <a:t>.</a:t>
            </a:r>
          </a:p>
          <a:p>
            <a:pPr marL="305435" indent="-305435"/>
            <a:r>
              <a:rPr lang="en-US" sz="2800" b="1" dirty="0" smtClean="0">
                <a:latin typeface="Calibri"/>
                <a:ea typeface="+mn-lt"/>
                <a:cs typeface="+mn-lt"/>
              </a:rPr>
              <a:t>Get </a:t>
            </a:r>
            <a:r>
              <a:rPr lang="en-US" sz="2800" b="1" dirty="0">
                <a:latin typeface="Calibri"/>
                <a:ea typeface="+mn-lt"/>
                <a:cs typeface="+mn-lt"/>
              </a:rPr>
              <a:t>updates to your plan as markets and trends change.</a:t>
            </a:r>
            <a:endParaRPr lang="en-US" sz="2800" b="1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750655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u="sng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IBM Certifications</a:t>
            </a:r>
          </a:p>
        </p:txBody>
      </p:sp>
      <p:pic>
        <p:nvPicPr>
          <p:cNvPr id="6146" name="Picture 2" descr="C:\Users\hitanshi\Pictures\Screenshots\Screenshot 2025-08-02 1333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028" y="1373085"/>
            <a:ext cx="7733944" cy="537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hitanshi\Pictures\Screenshots\Screenshot 2025-08-02 1334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576" y="1051133"/>
            <a:ext cx="8694849" cy="535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hitanshi\Pictures\Screenshots\Screenshot 2025-08-02 1334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132" y="958123"/>
            <a:ext cx="7469736" cy="558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542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u="sng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u="sng" dirty="0"/>
              <a:t>https://github.com/codeHit-24/IBM_INTERNSHIP.git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628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</a:t>
            </a:r>
            <a:r>
              <a:rPr lang="en-US" sz="3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YOU!</a:t>
            </a:r>
            <a:endParaRPr lang="en-US" sz="3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9"/>
            <a:ext cx="10328326" cy="1253240"/>
          </a:xfrm>
        </p:spPr>
        <p:txBody>
          <a:bodyPr/>
          <a:lstStyle/>
          <a:p>
            <a:r>
              <a:rPr lang="en-US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661" y="1530286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i="1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38" y="761977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u="sng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311" y="1451277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libri"/>
                <a:ea typeface="+mn-lt"/>
                <a:cs typeface="+mn-lt"/>
              </a:rPr>
              <a:t>Starting a business is hard — especially when you don’t know where to begin or how to create a solid plan. Most new founders don’t have access to expert advice, real startup examples, or tools that explain things clearly</a:t>
            </a:r>
            <a:r>
              <a:rPr lang="en-US" sz="2800" dirty="0" smtClean="0">
                <a:latin typeface="Calibri"/>
                <a:ea typeface="+mn-lt"/>
                <a:cs typeface="+mn-lt"/>
              </a:rPr>
              <a:t>.</a:t>
            </a:r>
          </a:p>
          <a:p>
            <a:r>
              <a:rPr lang="en-US" sz="2800" b="1" dirty="0" smtClean="0">
                <a:latin typeface="Calibri"/>
                <a:ea typeface="+mn-lt"/>
                <a:cs typeface="+mn-lt"/>
              </a:rPr>
              <a:t>Proposed </a:t>
            </a:r>
            <a:r>
              <a:rPr lang="en-US" sz="2800" b="1" dirty="0" smtClean="0">
                <a:latin typeface="Calibri"/>
                <a:ea typeface="+mn-lt"/>
                <a:cs typeface="+mn-lt"/>
              </a:rPr>
              <a:t>Solution:</a:t>
            </a:r>
            <a:br>
              <a:rPr lang="en-US" sz="2800" b="1" dirty="0" smtClean="0">
                <a:latin typeface="Calibri"/>
                <a:ea typeface="+mn-lt"/>
                <a:cs typeface="+mn-lt"/>
              </a:rPr>
            </a:br>
            <a:r>
              <a:rPr lang="en-US" sz="2800" dirty="0" smtClean="0">
                <a:latin typeface="Calibri"/>
                <a:ea typeface="+mn-lt"/>
                <a:cs typeface="+mn-lt"/>
              </a:rPr>
              <a:t>A </a:t>
            </a:r>
            <a:r>
              <a:rPr lang="en-US" sz="2800" dirty="0">
                <a:latin typeface="Calibri"/>
                <a:ea typeface="+mn-lt"/>
                <a:cs typeface="+mn-lt"/>
              </a:rPr>
              <a:t>Startup Blueprint Generator Agent, powered by RAG (</a:t>
            </a:r>
            <a:r>
              <a:rPr lang="en-US" sz="2800" dirty="0" smtClean="0">
                <a:latin typeface="Calibri"/>
                <a:ea typeface="+mn-lt"/>
                <a:cs typeface="+mn-lt"/>
              </a:rPr>
              <a:t>Retrieval-Augmented Generation</a:t>
            </a:r>
            <a:r>
              <a:rPr lang="en-US" sz="2800" dirty="0">
                <a:latin typeface="Calibri"/>
                <a:ea typeface="+mn-lt"/>
                <a:cs typeface="+mn-lt"/>
              </a:rPr>
              <a:t>), transforms raw startup ideas into complete, actionable business blueprints.</a:t>
            </a: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87614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u="sng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0" y="114874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</a:t>
            </a:r>
            <a:r>
              <a:rPr lang="en-US" sz="2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services: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Watsonx.ai 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Studio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Watsonx.ai Runtime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Cloud Object </a:t>
            </a:r>
            <a:r>
              <a:rPr lang="en-US" sz="20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Storage</a:t>
            </a:r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u="sng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b="1" dirty="0"/>
              <a:t>IBM Cloud Watsonx AI Studio</a:t>
            </a:r>
          </a:p>
          <a:p>
            <a:pPr marL="305435" indent="-305435"/>
            <a:r>
              <a:rPr lang="en-IN" b="1" dirty="0"/>
              <a:t>IBM Cloud </a:t>
            </a:r>
            <a:r>
              <a:rPr lang="en-IN" b="1" dirty="0" err="1"/>
              <a:t>Watsonx</a:t>
            </a:r>
            <a:r>
              <a:rPr lang="en-IN" b="1" dirty="0"/>
              <a:t> AI runtime</a:t>
            </a:r>
          </a:p>
          <a:p>
            <a:pPr marL="305435" indent="-305435"/>
            <a:r>
              <a:rPr lang="en-IN" b="1" dirty="0"/>
              <a:t>IBM Cloud Agent Lab</a:t>
            </a:r>
          </a:p>
          <a:p>
            <a:pPr marL="305435" indent="-305435"/>
            <a:r>
              <a:rPr lang="en-IN" b="1" dirty="0"/>
              <a:t>IBM Granite foundation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620" y="2610735"/>
            <a:ext cx="4445583" cy="2042439"/>
          </a:xfrm>
          <a:prstGeom prst="rect">
            <a:avLst/>
          </a:prstGeom>
        </p:spPr>
      </p:pic>
      <p:pic>
        <p:nvPicPr>
          <p:cNvPr id="1026" name="Picture 2" descr="C:\Users\hitanshi\Pictures\Screenshots\Screenshot 2025-08-02 1245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691" y="4307079"/>
            <a:ext cx="4508308" cy="204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hitanshi\Pictures\Screenshots\Screenshot 2025-08-02 1245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417" y="846601"/>
            <a:ext cx="4445582" cy="202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550" y="780277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u="sng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4000" u="sng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72" y="1421667"/>
            <a:ext cx="11143637" cy="49534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 err="1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StartIQ</a:t>
            </a:r>
            <a:r>
              <a:rPr lang="en-US" sz="2600" b="1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 helps founders turn ideas into complete, investor-ready startup plans </a:t>
            </a:r>
            <a:r>
              <a:rPr lang="en-US" sz="2600" b="1" dirty="0" smtClean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600" b="1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instantly</a:t>
            </a:r>
            <a:r>
              <a:rPr lang="en-US" sz="2600" b="1" dirty="0" smtClean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. Just </a:t>
            </a:r>
            <a:r>
              <a:rPr lang="en-US" sz="2600" b="1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describe your idea, and it generates a smart, structured blueprint grounded in real startup knowledge</a:t>
            </a:r>
            <a:r>
              <a:rPr lang="en-US" sz="2600" b="1" dirty="0" smtClean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IN" sz="2600" b="1" dirty="0" smtClean="0">
                <a:solidFill>
                  <a:srgbClr val="0F0F0F"/>
                </a:solidFill>
                <a:latin typeface="Calibri"/>
                <a:ea typeface="Calibri"/>
                <a:cs typeface="Calibri"/>
              </a:rPr>
              <a:t>Unique </a:t>
            </a:r>
            <a:r>
              <a:rPr lang="en-IN" sz="2600" b="1" dirty="0">
                <a:solidFill>
                  <a:srgbClr val="0F0F0F"/>
                </a:solidFill>
                <a:latin typeface="Calibri"/>
                <a:ea typeface="Calibri"/>
                <a:cs typeface="Calibri"/>
              </a:rPr>
              <a:t>features:</a:t>
            </a:r>
          </a:p>
          <a:p>
            <a:r>
              <a:rPr lang="en-US" sz="22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Builds complete, ready-to-use startup plans in minutes</a:t>
            </a:r>
            <a:r>
              <a:rPr lang="en-US" sz="2200" dirty="0" smtClean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.</a:t>
            </a:r>
          </a:p>
          <a:p>
            <a:r>
              <a:rPr lang="en-US" sz="2200" dirty="0" smtClean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Grounded </a:t>
            </a:r>
            <a:r>
              <a:rPr lang="en-US" sz="22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in real-world startup data, not just AI guesses</a:t>
            </a:r>
            <a:r>
              <a:rPr lang="en-US" sz="2200" dirty="0" smtClean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.</a:t>
            </a:r>
          </a:p>
          <a:p>
            <a:r>
              <a:rPr lang="en-US" sz="2200" dirty="0" smtClean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Talks </a:t>
            </a:r>
            <a:r>
              <a:rPr lang="en-US" sz="22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like a co-founder </a:t>
            </a:r>
            <a:r>
              <a:rPr lang="en-US" sz="2200" dirty="0" smtClean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- clear</a:t>
            </a:r>
            <a:r>
              <a:rPr lang="en-US" sz="22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, friendly, and practical</a:t>
            </a:r>
            <a:r>
              <a:rPr lang="en-US" sz="2200" dirty="0" smtClean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.</a:t>
            </a:r>
          </a:p>
          <a:p>
            <a:r>
              <a:rPr lang="en-US" sz="2200" dirty="0" smtClean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Adapts </a:t>
            </a:r>
            <a:r>
              <a:rPr lang="en-US" sz="22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to your idea, stage, and industry automatically</a:t>
            </a:r>
            <a:r>
              <a:rPr lang="en-US" sz="2200" dirty="0" smtClean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.</a:t>
            </a:r>
          </a:p>
          <a:p>
            <a:r>
              <a:rPr lang="en-US" sz="2200" dirty="0" smtClean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Delivers </a:t>
            </a:r>
            <a:r>
              <a:rPr lang="en-US" sz="22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investor-ready content you can actually use</a:t>
            </a:r>
            <a:r>
              <a:rPr lang="en-US" sz="2200" dirty="0" smtClean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.</a:t>
            </a:r>
          </a:p>
          <a:p>
            <a:r>
              <a:rPr lang="en-US" sz="2200" dirty="0" smtClean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Replaces </a:t>
            </a:r>
            <a:r>
              <a:rPr lang="en-US" sz="22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templates and research with instant, smart guidance.</a:t>
            </a:r>
            <a:endParaRPr lang="en-IN" sz="22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u="sng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b="1" dirty="0">
                <a:latin typeface="Calibri"/>
                <a:ea typeface="+mn-lt"/>
                <a:cs typeface="+mn-lt"/>
              </a:rPr>
              <a:t>First-time founders </a:t>
            </a:r>
            <a:r>
              <a:rPr lang="en-US" sz="2800" dirty="0">
                <a:latin typeface="Calibri"/>
                <a:ea typeface="+mn-lt"/>
                <a:cs typeface="+mn-lt"/>
              </a:rPr>
              <a:t>– who need step-by-step startup guidance</a:t>
            </a:r>
            <a:r>
              <a:rPr lang="en-US" sz="2800" dirty="0" smtClean="0">
                <a:latin typeface="Calibri"/>
                <a:ea typeface="+mn-lt"/>
                <a:cs typeface="+mn-lt"/>
              </a:rPr>
              <a:t>.</a:t>
            </a:r>
          </a:p>
          <a:p>
            <a:pPr marL="305435" indent="-305435"/>
            <a:r>
              <a:rPr lang="en-US" sz="2800" b="1" dirty="0" smtClean="0">
                <a:latin typeface="Calibri"/>
                <a:ea typeface="+mn-lt"/>
                <a:cs typeface="+mn-lt"/>
              </a:rPr>
              <a:t>Solo </a:t>
            </a:r>
            <a:r>
              <a:rPr lang="en-US" sz="2800" b="1" dirty="0">
                <a:latin typeface="Calibri"/>
                <a:ea typeface="+mn-lt"/>
                <a:cs typeface="+mn-lt"/>
              </a:rPr>
              <a:t>entrepreneurs </a:t>
            </a:r>
            <a:r>
              <a:rPr lang="en-US" sz="2800" dirty="0">
                <a:latin typeface="Calibri"/>
                <a:ea typeface="+mn-lt"/>
                <a:cs typeface="+mn-lt"/>
              </a:rPr>
              <a:t>– building and validating ideas on their own</a:t>
            </a:r>
            <a:r>
              <a:rPr lang="en-US" sz="2800" dirty="0" smtClean="0">
                <a:latin typeface="Calibri"/>
                <a:ea typeface="+mn-lt"/>
                <a:cs typeface="+mn-lt"/>
              </a:rPr>
              <a:t>.</a:t>
            </a:r>
          </a:p>
          <a:p>
            <a:pPr marL="305435" indent="-305435"/>
            <a:r>
              <a:rPr lang="en-US" sz="2800" b="1" dirty="0" smtClean="0">
                <a:latin typeface="Calibri"/>
                <a:ea typeface="+mn-lt"/>
                <a:cs typeface="+mn-lt"/>
              </a:rPr>
              <a:t>Student </a:t>
            </a:r>
            <a:r>
              <a:rPr lang="en-US" sz="2800" b="1" dirty="0">
                <a:latin typeface="Calibri"/>
                <a:ea typeface="+mn-lt"/>
                <a:cs typeface="+mn-lt"/>
              </a:rPr>
              <a:t>innovators </a:t>
            </a:r>
            <a:r>
              <a:rPr lang="en-US" sz="2800" dirty="0">
                <a:latin typeface="Calibri"/>
                <a:ea typeface="+mn-lt"/>
                <a:cs typeface="+mn-lt"/>
              </a:rPr>
              <a:t>– working on startup ideas or competitions</a:t>
            </a:r>
            <a:r>
              <a:rPr lang="en-US" sz="2800" dirty="0" smtClean="0">
                <a:latin typeface="Calibri"/>
                <a:ea typeface="+mn-lt"/>
                <a:cs typeface="+mn-lt"/>
              </a:rPr>
              <a:t>.</a:t>
            </a:r>
          </a:p>
          <a:p>
            <a:pPr marL="305435" indent="-305435"/>
            <a:r>
              <a:rPr lang="en-US" sz="2800" b="1" dirty="0" smtClean="0">
                <a:latin typeface="Calibri"/>
                <a:ea typeface="+mn-lt"/>
                <a:cs typeface="+mn-lt"/>
              </a:rPr>
              <a:t>Non-technical </a:t>
            </a:r>
            <a:r>
              <a:rPr lang="en-US" sz="2800" b="1" dirty="0">
                <a:latin typeface="Calibri"/>
                <a:ea typeface="+mn-lt"/>
                <a:cs typeface="+mn-lt"/>
              </a:rPr>
              <a:t>founders </a:t>
            </a:r>
            <a:r>
              <a:rPr lang="en-US" sz="2800" dirty="0">
                <a:latin typeface="Calibri"/>
                <a:ea typeface="+mn-lt"/>
                <a:cs typeface="+mn-lt"/>
              </a:rPr>
              <a:t>– needing clear, jargon-free planning help</a:t>
            </a:r>
            <a:r>
              <a:rPr lang="en-US" sz="2800" dirty="0" smtClean="0">
                <a:latin typeface="Calibri"/>
                <a:ea typeface="+mn-lt"/>
                <a:cs typeface="+mn-lt"/>
              </a:rPr>
              <a:t>.</a:t>
            </a:r>
          </a:p>
          <a:p>
            <a:pPr marL="305435" indent="-305435"/>
            <a:r>
              <a:rPr lang="en-US" sz="2800" b="1" dirty="0" smtClean="0">
                <a:latin typeface="Calibri"/>
                <a:ea typeface="+mn-lt"/>
                <a:cs typeface="+mn-lt"/>
              </a:rPr>
              <a:t>Early-stage </a:t>
            </a:r>
            <a:r>
              <a:rPr lang="en-US" sz="2800" b="1" dirty="0">
                <a:latin typeface="Calibri"/>
                <a:ea typeface="+mn-lt"/>
                <a:cs typeface="+mn-lt"/>
              </a:rPr>
              <a:t>teams </a:t>
            </a:r>
            <a:r>
              <a:rPr lang="en-US" sz="2800" dirty="0">
                <a:latin typeface="Calibri"/>
                <a:ea typeface="+mn-lt"/>
                <a:cs typeface="+mn-lt"/>
              </a:rPr>
              <a:t>– aligning on roadmap, GTM, and business model.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54" y="685065"/>
            <a:ext cx="11029616" cy="530296"/>
          </a:xfrm>
        </p:spPr>
        <p:txBody>
          <a:bodyPr>
            <a:noAutofit/>
          </a:bodyPr>
          <a:lstStyle/>
          <a:p>
            <a:r>
              <a:rPr lang="en-IN" sz="3200" b="1" u="sng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Results</a:t>
            </a:r>
          </a:p>
        </p:txBody>
      </p:sp>
      <p:pic>
        <p:nvPicPr>
          <p:cNvPr id="2050" name="Picture 2" descr="C:\Users\hitanshi\Pictures\Screenshots\Screenshot 2025-07-31 1604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574" y="1393649"/>
            <a:ext cx="8357787" cy="461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70" y="685064"/>
            <a:ext cx="11029616" cy="530296"/>
          </a:xfrm>
        </p:spPr>
        <p:txBody>
          <a:bodyPr>
            <a:noAutofit/>
          </a:bodyPr>
          <a:lstStyle/>
          <a:p>
            <a:r>
              <a:rPr lang="en-IN" sz="3200" b="1" u="sng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Results</a:t>
            </a:r>
          </a:p>
        </p:txBody>
      </p:sp>
      <p:pic>
        <p:nvPicPr>
          <p:cNvPr id="3074" name="Picture 2" descr="C:\Users\hitanshi\Pictures\Screenshots\Screenshot 2025-07-31 1626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618" y="1533933"/>
            <a:ext cx="8207197" cy="447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fadb41d3-f9cb-40fb-903c-8cacaba95bb5"/>
    <ds:schemaRef ds:uri="b30265f8-c5e2-4918-b4a1-b977299ca3e2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1310</TotalTime>
  <Words>415</Words>
  <Application>Microsoft Office PowerPoint</Application>
  <PresentationFormat>Custom</PresentationFormat>
  <Paragraphs>69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DividendVTI</vt:lpstr>
      <vt:lpstr>StartIQ Startup blueprint generator agent 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PowerPoint Presentation</vt:lpstr>
      <vt:lpstr>IBM Certifications</vt:lpstr>
      <vt:lpstr>PowerPoint Presentation</vt:lpstr>
      <vt:lpstr>PowerPoint Presentation</vt:lpstr>
      <vt:lpstr>GitHub Link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hitanshi</cp:lastModifiedBy>
  <cp:revision>153</cp:revision>
  <dcterms:created xsi:type="dcterms:W3CDTF">2021-05-26T16:50:10Z</dcterms:created>
  <dcterms:modified xsi:type="dcterms:W3CDTF">2025-08-02T08:18:28Z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