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7"/>
  </p:notesMasterIdLst>
  <p:sldIdLst>
    <p:sldId id="256" r:id="rId6"/>
  </p:sldIdLst>
  <p:sldSz cx="30251400" cy="42786300"/>
  <p:notesSz cx="6858000" cy="9144000"/>
  <p:embeddedFontLst>
    <p:embeddedFont>
      <p:font typeface="Calibri (MS) Bold" charset="1" panose="020F0702030404030204"/>
      <p:regular r:id="rId10"/>
    </p:embeddedFont>
    <p:embeddedFont>
      <p:font typeface="Calibri (MS)" charset="1" panose="020F0502020204030204"/>
      <p:regular r:id="rId11"/>
    </p:embeddedFont>
    <p:embeddedFont>
      <p:font typeface="Calibri (MS) Italics" charset="1" panose="020F05020202040A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png" Type="http://schemas.openxmlformats.org/officeDocument/2006/relationships/image"/><Relationship Id="rId12" Target="../media/image10.png" Type="http://schemas.openxmlformats.org/officeDocument/2006/relationships/image"/><Relationship Id="rId13" Target="../media/image11.png" Type="http://schemas.openxmlformats.org/officeDocument/2006/relationships/image"/><Relationship Id="rId14" Target="../media/image12.png" Type="http://schemas.openxmlformats.org/officeDocument/2006/relationships/image"/><Relationship Id="rId15" Target="../media/image13.png" Type="http://schemas.openxmlformats.org/officeDocument/2006/relationships/image"/><Relationship Id="rId16" Target="../media/image14.png" Type="http://schemas.openxmlformats.org/officeDocument/2006/relationships/image"/><Relationship Id="rId17" Target="../media/image15.png" Type="http://schemas.openxmlformats.org/officeDocument/2006/relationships/image"/><Relationship Id="rId18" Target="../media/image16.pn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png" Type="http://schemas.openxmlformats.org/officeDocument/2006/relationships/image"/><Relationship Id="rId21" Target="../media/image19.png" Type="http://schemas.openxmlformats.org/officeDocument/2006/relationships/image"/><Relationship Id="rId22" Target="../media/image20.png" Type="http://schemas.openxmlformats.org/officeDocument/2006/relationships/imag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6767" y="0"/>
            <a:ext cx="30507692" cy="5140645"/>
            <a:chOff x="0" y="0"/>
            <a:chExt cx="2731427" cy="460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31427" cy="460254"/>
            </a:xfrm>
            <a:custGeom>
              <a:avLst/>
              <a:gdLst/>
              <a:ahLst/>
              <a:cxnLst/>
              <a:rect r="r" b="b" t="t" l="l"/>
              <a:pathLst>
                <a:path h="460254" w="2731427">
                  <a:moveTo>
                    <a:pt x="0" y="0"/>
                  </a:moveTo>
                  <a:lnTo>
                    <a:pt x="2731427" y="0"/>
                  </a:lnTo>
                  <a:lnTo>
                    <a:pt x="2731427" y="460254"/>
                  </a:lnTo>
                  <a:lnTo>
                    <a:pt x="0" y="460254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731427" cy="545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11576" y="324332"/>
            <a:ext cx="14755352" cy="2791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44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 CHI MINH UNIVERSITY OF TECHNOLOGY</a:t>
            </a:r>
          </a:p>
          <a:p>
            <a:pPr algn="ctr">
              <a:lnSpc>
                <a:spcPts val="5399"/>
              </a:lnSpc>
            </a:pPr>
            <a:r>
              <a:rPr lang="en-US" sz="44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OFFICE FOR INTERNATION STUDY PROGRAM</a:t>
            </a:r>
          </a:p>
          <a:p>
            <a:pPr algn="ctr">
              <a:lnSpc>
                <a:spcPts val="5399"/>
              </a:lnSpc>
            </a:pPr>
            <a:r>
              <a:rPr lang="en-US" sz="44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DEPARTMENT OF AUTOMOTIVE ENGINEERING</a:t>
            </a:r>
          </a:p>
          <a:p>
            <a:pPr algn="ctr">
              <a:lnSpc>
                <a:spcPts val="539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240384" y="217897"/>
            <a:ext cx="2164989" cy="2184651"/>
          </a:xfrm>
          <a:custGeom>
            <a:avLst/>
            <a:gdLst/>
            <a:ahLst/>
            <a:cxnLst/>
            <a:rect r="r" b="b" t="t" l="l"/>
            <a:pathLst>
              <a:path h="2184651" w="2164989">
                <a:moveTo>
                  <a:pt x="0" y="0"/>
                </a:moveTo>
                <a:lnTo>
                  <a:pt x="2164989" y="0"/>
                </a:lnTo>
                <a:lnTo>
                  <a:pt x="2164989" y="2184651"/>
                </a:lnTo>
                <a:lnTo>
                  <a:pt x="0" y="21846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Thành viên"/>
          <p:cNvSpPr/>
          <p:nvPr/>
        </p:nvSpPr>
        <p:spPr>
          <a:xfrm flipH="false" flipV="false" rot="0">
            <a:off x="21140050" y="255059"/>
            <a:ext cx="2056915" cy="2250759"/>
          </a:xfrm>
          <a:custGeom>
            <a:avLst/>
            <a:gdLst/>
            <a:ahLst/>
            <a:cxnLst/>
            <a:rect r="r" b="b" t="t" l="l"/>
            <a:pathLst>
              <a:path h="2250759" w="2056915">
                <a:moveTo>
                  <a:pt x="0" y="0"/>
                </a:moveTo>
                <a:lnTo>
                  <a:pt x="2056915" y="0"/>
                </a:lnTo>
                <a:lnTo>
                  <a:pt x="2056915" y="2250759"/>
                </a:lnTo>
                <a:lnTo>
                  <a:pt x="0" y="22507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720" t="-26406" r="-33147" b="-2162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105562" y="15124236"/>
            <a:ext cx="9425216" cy="6273676"/>
            <a:chOff x="0" y="0"/>
            <a:chExt cx="12566955" cy="83649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67000" cy="8364904"/>
            </a:xfrm>
            <a:custGeom>
              <a:avLst/>
              <a:gdLst/>
              <a:ahLst/>
              <a:cxnLst/>
              <a:rect r="r" b="b" t="t" l="l"/>
              <a:pathLst>
                <a:path h="8364904" w="12567000">
                  <a:moveTo>
                    <a:pt x="0" y="330375"/>
                  </a:moveTo>
                  <a:cubicBezTo>
                    <a:pt x="0" y="147875"/>
                    <a:pt x="151492" y="0"/>
                    <a:pt x="338333" y="0"/>
                  </a:cubicBezTo>
                  <a:lnTo>
                    <a:pt x="12228643" y="0"/>
                  </a:lnTo>
                  <a:lnTo>
                    <a:pt x="12228643" y="18385"/>
                  </a:lnTo>
                  <a:lnTo>
                    <a:pt x="12228643" y="0"/>
                  </a:lnTo>
                  <a:cubicBezTo>
                    <a:pt x="12415486" y="0"/>
                    <a:pt x="12567000" y="147875"/>
                    <a:pt x="12567000" y="330375"/>
                  </a:cubicBezTo>
                  <a:lnTo>
                    <a:pt x="12548174" y="330375"/>
                  </a:lnTo>
                  <a:lnTo>
                    <a:pt x="12567000" y="330375"/>
                  </a:lnTo>
                  <a:lnTo>
                    <a:pt x="12567000" y="8034527"/>
                  </a:lnTo>
                  <a:lnTo>
                    <a:pt x="12548174" y="8034527"/>
                  </a:lnTo>
                  <a:lnTo>
                    <a:pt x="12567000" y="8034527"/>
                  </a:lnTo>
                  <a:cubicBezTo>
                    <a:pt x="12567000" y="8217028"/>
                    <a:pt x="12415486" y="8364904"/>
                    <a:pt x="12228643" y="8364904"/>
                  </a:cubicBezTo>
                  <a:lnTo>
                    <a:pt x="12228643" y="8346518"/>
                  </a:lnTo>
                  <a:lnTo>
                    <a:pt x="12228643" y="8364904"/>
                  </a:lnTo>
                  <a:lnTo>
                    <a:pt x="338333" y="8364904"/>
                  </a:lnTo>
                  <a:lnTo>
                    <a:pt x="338333" y="8346518"/>
                  </a:lnTo>
                  <a:lnTo>
                    <a:pt x="338333" y="8364904"/>
                  </a:lnTo>
                  <a:cubicBezTo>
                    <a:pt x="151492" y="8364904"/>
                    <a:pt x="0" y="8217028"/>
                    <a:pt x="0" y="8034527"/>
                  </a:cubicBezTo>
                  <a:lnTo>
                    <a:pt x="0" y="330375"/>
                  </a:lnTo>
                  <a:lnTo>
                    <a:pt x="18803" y="330375"/>
                  </a:lnTo>
                  <a:lnTo>
                    <a:pt x="0" y="330375"/>
                  </a:lnTo>
                  <a:moveTo>
                    <a:pt x="37607" y="330375"/>
                  </a:moveTo>
                  <a:lnTo>
                    <a:pt x="37607" y="8034527"/>
                  </a:lnTo>
                  <a:lnTo>
                    <a:pt x="18803" y="8034527"/>
                  </a:lnTo>
                  <a:lnTo>
                    <a:pt x="37607" y="8034527"/>
                  </a:lnTo>
                  <a:cubicBezTo>
                    <a:pt x="37607" y="8196620"/>
                    <a:pt x="172238" y="8328134"/>
                    <a:pt x="338333" y="8328134"/>
                  </a:cubicBezTo>
                  <a:lnTo>
                    <a:pt x="12228643" y="8328134"/>
                  </a:lnTo>
                  <a:cubicBezTo>
                    <a:pt x="12394740" y="8328134"/>
                    <a:pt x="12529371" y="8196682"/>
                    <a:pt x="12529371" y="8034527"/>
                  </a:cubicBezTo>
                  <a:lnTo>
                    <a:pt x="12529371" y="330375"/>
                  </a:lnTo>
                  <a:cubicBezTo>
                    <a:pt x="12529371" y="168282"/>
                    <a:pt x="12394740" y="36770"/>
                    <a:pt x="12228643" y="36770"/>
                  </a:cubicBezTo>
                  <a:lnTo>
                    <a:pt x="338333" y="36770"/>
                  </a:lnTo>
                  <a:lnTo>
                    <a:pt x="338333" y="18385"/>
                  </a:lnTo>
                  <a:lnTo>
                    <a:pt x="338333" y="36770"/>
                  </a:lnTo>
                  <a:cubicBezTo>
                    <a:pt x="172238" y="36770"/>
                    <a:pt x="37607" y="168221"/>
                    <a:pt x="37607" y="330375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79991" y="14729422"/>
            <a:ext cx="4712608" cy="873472"/>
            <a:chOff x="0" y="0"/>
            <a:chExt cx="6283477" cy="11646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83515" cy="1164584"/>
            </a:xfrm>
            <a:custGeom>
              <a:avLst/>
              <a:gdLst/>
              <a:ahLst/>
              <a:cxnLst/>
              <a:rect r="r" b="b" t="t" l="l"/>
              <a:pathLst>
                <a:path h="1164584" w="6283515">
                  <a:moveTo>
                    <a:pt x="0" y="0"/>
                  </a:moveTo>
                  <a:lnTo>
                    <a:pt x="6283515" y="0"/>
                  </a:lnTo>
                  <a:lnTo>
                    <a:pt x="6283515" y="1164584"/>
                  </a:lnTo>
                  <a:lnTo>
                    <a:pt x="0" y="1164584"/>
                  </a:ln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6283477" cy="1250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III. TIMING DIAGRAM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13158" y="5849986"/>
            <a:ext cx="29693025" cy="8627964"/>
            <a:chOff x="0" y="0"/>
            <a:chExt cx="39590700" cy="1150395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590746" cy="11503955"/>
            </a:xfrm>
            <a:custGeom>
              <a:avLst/>
              <a:gdLst/>
              <a:ahLst/>
              <a:cxnLst/>
              <a:rect r="r" b="b" t="t" l="l"/>
              <a:pathLst>
                <a:path h="11503955" w="39590746">
                  <a:moveTo>
                    <a:pt x="0" y="454353"/>
                  </a:moveTo>
                  <a:cubicBezTo>
                    <a:pt x="0" y="203367"/>
                    <a:pt x="477257" y="0"/>
                    <a:pt x="1065880" y="0"/>
                  </a:cubicBezTo>
                  <a:lnTo>
                    <a:pt x="38524892" y="0"/>
                  </a:lnTo>
                  <a:lnTo>
                    <a:pt x="38524892" y="25284"/>
                  </a:lnTo>
                  <a:lnTo>
                    <a:pt x="38524892" y="0"/>
                  </a:lnTo>
                  <a:cubicBezTo>
                    <a:pt x="39113513" y="0"/>
                    <a:pt x="39590746" y="203367"/>
                    <a:pt x="39590746" y="454353"/>
                  </a:cubicBezTo>
                  <a:lnTo>
                    <a:pt x="39531531" y="454353"/>
                  </a:lnTo>
                  <a:lnTo>
                    <a:pt x="39590746" y="454353"/>
                  </a:lnTo>
                  <a:lnTo>
                    <a:pt x="39590746" y="11049601"/>
                  </a:lnTo>
                  <a:lnTo>
                    <a:pt x="39531531" y="11049601"/>
                  </a:lnTo>
                  <a:lnTo>
                    <a:pt x="39590746" y="11049601"/>
                  </a:lnTo>
                  <a:cubicBezTo>
                    <a:pt x="39590746" y="11300586"/>
                    <a:pt x="39113513" y="11503955"/>
                    <a:pt x="38524892" y="11503955"/>
                  </a:cubicBezTo>
                  <a:lnTo>
                    <a:pt x="38524892" y="11478670"/>
                  </a:lnTo>
                  <a:lnTo>
                    <a:pt x="38524892" y="11503955"/>
                  </a:lnTo>
                  <a:lnTo>
                    <a:pt x="1065880" y="11503955"/>
                  </a:lnTo>
                  <a:lnTo>
                    <a:pt x="1065880" y="11478670"/>
                  </a:lnTo>
                  <a:lnTo>
                    <a:pt x="1065880" y="11503955"/>
                  </a:lnTo>
                  <a:cubicBezTo>
                    <a:pt x="477257" y="11503955"/>
                    <a:pt x="0" y="11300586"/>
                    <a:pt x="0" y="11049601"/>
                  </a:cubicBezTo>
                  <a:lnTo>
                    <a:pt x="0" y="454353"/>
                  </a:lnTo>
                  <a:lnTo>
                    <a:pt x="59237" y="454353"/>
                  </a:lnTo>
                  <a:lnTo>
                    <a:pt x="0" y="454353"/>
                  </a:lnTo>
                  <a:moveTo>
                    <a:pt x="118475" y="454353"/>
                  </a:moveTo>
                  <a:lnTo>
                    <a:pt x="118475" y="11049601"/>
                  </a:lnTo>
                  <a:lnTo>
                    <a:pt x="59237" y="11049601"/>
                  </a:lnTo>
                  <a:lnTo>
                    <a:pt x="118475" y="11049601"/>
                  </a:lnTo>
                  <a:cubicBezTo>
                    <a:pt x="118475" y="11272520"/>
                    <a:pt x="542615" y="11453386"/>
                    <a:pt x="1065880" y="11453386"/>
                  </a:cubicBezTo>
                  <a:lnTo>
                    <a:pt x="38524892" y="11453386"/>
                  </a:lnTo>
                  <a:cubicBezTo>
                    <a:pt x="39048156" y="11453386"/>
                    <a:pt x="39472295" y="11272605"/>
                    <a:pt x="39472295" y="11049601"/>
                  </a:cubicBezTo>
                  <a:lnTo>
                    <a:pt x="39472295" y="454353"/>
                  </a:lnTo>
                  <a:cubicBezTo>
                    <a:pt x="39472295" y="231433"/>
                    <a:pt x="39048156" y="50568"/>
                    <a:pt x="38524892" y="50568"/>
                  </a:cubicBezTo>
                  <a:lnTo>
                    <a:pt x="1065880" y="50568"/>
                  </a:lnTo>
                  <a:lnTo>
                    <a:pt x="1065880" y="25284"/>
                  </a:lnTo>
                  <a:lnTo>
                    <a:pt x="1065880" y="50568"/>
                  </a:lnTo>
                  <a:cubicBezTo>
                    <a:pt x="542615" y="50568"/>
                    <a:pt x="118475" y="231348"/>
                    <a:pt x="118475" y="454353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3381468" y="5445445"/>
            <a:ext cx="3917052" cy="873472"/>
            <a:chOff x="0" y="0"/>
            <a:chExt cx="5222736" cy="11646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222777" cy="1164584"/>
            </a:xfrm>
            <a:custGeom>
              <a:avLst/>
              <a:gdLst/>
              <a:ahLst/>
              <a:cxnLst/>
              <a:rect r="r" b="b" t="t" l="l"/>
              <a:pathLst>
                <a:path h="1164584" w="5222777">
                  <a:moveTo>
                    <a:pt x="0" y="0"/>
                  </a:moveTo>
                  <a:lnTo>
                    <a:pt x="5222777" y="0"/>
                  </a:lnTo>
                  <a:lnTo>
                    <a:pt x="5222777" y="1164584"/>
                  </a:lnTo>
                  <a:lnTo>
                    <a:pt x="0" y="1164584"/>
                  </a:ln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5222736" cy="1250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I. INTRODUCTION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28090" y="15124236"/>
            <a:ext cx="10617097" cy="6273676"/>
            <a:chOff x="0" y="0"/>
            <a:chExt cx="14156129" cy="83649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156184" cy="8364906"/>
            </a:xfrm>
            <a:custGeom>
              <a:avLst/>
              <a:gdLst/>
              <a:ahLst/>
              <a:cxnLst/>
              <a:rect r="r" b="b" t="t" l="l"/>
              <a:pathLst>
                <a:path h="8364906" w="14156184">
                  <a:moveTo>
                    <a:pt x="0" y="335923"/>
                  </a:moveTo>
                  <a:cubicBezTo>
                    <a:pt x="0" y="150403"/>
                    <a:pt x="238211" y="0"/>
                    <a:pt x="532008" y="0"/>
                  </a:cubicBezTo>
                  <a:lnTo>
                    <a:pt x="13624178" y="0"/>
                  </a:lnTo>
                  <a:lnTo>
                    <a:pt x="13624178" y="24443"/>
                  </a:lnTo>
                  <a:lnTo>
                    <a:pt x="13624178" y="0"/>
                  </a:lnTo>
                  <a:cubicBezTo>
                    <a:pt x="13917975" y="0"/>
                    <a:pt x="14156184" y="150403"/>
                    <a:pt x="14156184" y="335923"/>
                  </a:cubicBezTo>
                  <a:lnTo>
                    <a:pt x="14117495" y="335923"/>
                  </a:lnTo>
                  <a:lnTo>
                    <a:pt x="14156184" y="335923"/>
                  </a:lnTo>
                  <a:lnTo>
                    <a:pt x="14156184" y="8028981"/>
                  </a:lnTo>
                  <a:lnTo>
                    <a:pt x="14117495" y="8028981"/>
                  </a:lnTo>
                  <a:lnTo>
                    <a:pt x="14156184" y="8028981"/>
                  </a:lnTo>
                  <a:cubicBezTo>
                    <a:pt x="14156184" y="8214501"/>
                    <a:pt x="13917975" y="8364906"/>
                    <a:pt x="13624178" y="8364906"/>
                  </a:cubicBezTo>
                  <a:lnTo>
                    <a:pt x="13624178" y="8340461"/>
                  </a:lnTo>
                  <a:lnTo>
                    <a:pt x="13624178" y="8364906"/>
                  </a:lnTo>
                  <a:lnTo>
                    <a:pt x="532008" y="8364906"/>
                  </a:lnTo>
                  <a:lnTo>
                    <a:pt x="532008" y="8340461"/>
                  </a:lnTo>
                  <a:lnTo>
                    <a:pt x="532008" y="8364906"/>
                  </a:lnTo>
                  <a:cubicBezTo>
                    <a:pt x="238211" y="8364906"/>
                    <a:pt x="0" y="8214500"/>
                    <a:pt x="0" y="8028981"/>
                  </a:cubicBezTo>
                  <a:lnTo>
                    <a:pt x="0" y="335923"/>
                  </a:lnTo>
                  <a:lnTo>
                    <a:pt x="38691" y="335923"/>
                  </a:lnTo>
                  <a:lnTo>
                    <a:pt x="0" y="335923"/>
                  </a:lnTo>
                  <a:moveTo>
                    <a:pt x="77383" y="335923"/>
                  </a:moveTo>
                  <a:lnTo>
                    <a:pt x="77383" y="8028981"/>
                  </a:lnTo>
                  <a:lnTo>
                    <a:pt x="38691" y="8028981"/>
                  </a:lnTo>
                  <a:lnTo>
                    <a:pt x="77383" y="8028981"/>
                  </a:lnTo>
                  <a:cubicBezTo>
                    <a:pt x="77383" y="8187533"/>
                    <a:pt x="280900" y="8316019"/>
                    <a:pt x="532008" y="8316019"/>
                  </a:cubicBezTo>
                  <a:lnTo>
                    <a:pt x="13624178" y="8316019"/>
                  </a:lnTo>
                  <a:cubicBezTo>
                    <a:pt x="13875285" y="8316019"/>
                    <a:pt x="14078803" y="8187451"/>
                    <a:pt x="14078803" y="8028981"/>
                  </a:cubicBezTo>
                  <a:lnTo>
                    <a:pt x="14078803" y="335923"/>
                  </a:lnTo>
                  <a:cubicBezTo>
                    <a:pt x="14078803" y="177372"/>
                    <a:pt x="13875285" y="48885"/>
                    <a:pt x="13624178" y="48885"/>
                  </a:cubicBezTo>
                  <a:lnTo>
                    <a:pt x="532008" y="48885"/>
                  </a:lnTo>
                  <a:lnTo>
                    <a:pt x="532008" y="24443"/>
                  </a:lnTo>
                  <a:lnTo>
                    <a:pt x="532008" y="48885"/>
                  </a:lnTo>
                  <a:cubicBezTo>
                    <a:pt x="280900" y="48885"/>
                    <a:pt x="77383" y="177453"/>
                    <a:pt x="77383" y="335923"/>
                  </a:cubicBezTo>
                  <a:close/>
                </a:path>
              </a:pathLst>
            </a:custGeom>
            <a:solidFill>
              <a:srgbClr val="2F528F">
                <a:alpha val="8078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3522320" y="14729422"/>
            <a:ext cx="4602914" cy="873472"/>
            <a:chOff x="0" y="0"/>
            <a:chExt cx="6137219" cy="11646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137253" cy="1164584"/>
            </a:xfrm>
            <a:custGeom>
              <a:avLst/>
              <a:gdLst/>
              <a:ahLst/>
              <a:cxnLst/>
              <a:rect r="r" b="b" t="t" l="l"/>
              <a:pathLst>
                <a:path h="1164584" w="6137253">
                  <a:moveTo>
                    <a:pt x="0" y="0"/>
                  </a:moveTo>
                  <a:lnTo>
                    <a:pt x="6137253" y="0"/>
                  </a:lnTo>
                  <a:lnTo>
                    <a:pt x="6137253" y="1164584"/>
                  </a:lnTo>
                  <a:lnTo>
                    <a:pt x="0" y="1164584"/>
                  </a:ln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6137219" cy="125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II. WIRING DIAGRAM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725177" y="23019633"/>
            <a:ext cx="6864639" cy="6583887"/>
            <a:chOff x="0" y="0"/>
            <a:chExt cx="9152852" cy="877851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52852" cy="8778515"/>
            </a:xfrm>
            <a:custGeom>
              <a:avLst/>
              <a:gdLst/>
              <a:ahLst/>
              <a:cxnLst/>
              <a:rect r="r" b="b" t="t" l="l"/>
              <a:pathLst>
                <a:path h="8778515" w="9152852">
                  <a:moveTo>
                    <a:pt x="0" y="664601"/>
                  </a:moveTo>
                  <a:cubicBezTo>
                    <a:pt x="0" y="297524"/>
                    <a:pt x="242101" y="0"/>
                    <a:pt x="540611" y="0"/>
                  </a:cubicBezTo>
                  <a:lnTo>
                    <a:pt x="8612242" y="0"/>
                  </a:lnTo>
                  <a:lnTo>
                    <a:pt x="8612242" y="20258"/>
                  </a:lnTo>
                  <a:lnTo>
                    <a:pt x="8612242" y="0"/>
                  </a:lnTo>
                  <a:cubicBezTo>
                    <a:pt x="8910752" y="0"/>
                    <a:pt x="9152852" y="297524"/>
                    <a:pt x="9152852" y="664601"/>
                  </a:cubicBezTo>
                  <a:lnTo>
                    <a:pt x="9136390" y="664601"/>
                  </a:lnTo>
                  <a:lnTo>
                    <a:pt x="9152852" y="664601"/>
                  </a:lnTo>
                  <a:lnTo>
                    <a:pt x="9152852" y="8113914"/>
                  </a:lnTo>
                  <a:lnTo>
                    <a:pt x="9136390" y="8113914"/>
                  </a:lnTo>
                  <a:lnTo>
                    <a:pt x="9152852" y="8113914"/>
                  </a:lnTo>
                  <a:cubicBezTo>
                    <a:pt x="9152852" y="8480991"/>
                    <a:pt x="8910752" y="8778515"/>
                    <a:pt x="8612242" y="8778515"/>
                  </a:cubicBezTo>
                  <a:lnTo>
                    <a:pt x="8612242" y="8758258"/>
                  </a:lnTo>
                  <a:lnTo>
                    <a:pt x="8612242" y="8778515"/>
                  </a:lnTo>
                  <a:lnTo>
                    <a:pt x="540611" y="8778515"/>
                  </a:lnTo>
                  <a:lnTo>
                    <a:pt x="540611" y="8758258"/>
                  </a:lnTo>
                  <a:lnTo>
                    <a:pt x="540611" y="8778515"/>
                  </a:lnTo>
                  <a:cubicBezTo>
                    <a:pt x="242101" y="8778515"/>
                    <a:pt x="0" y="8480991"/>
                    <a:pt x="0" y="8113914"/>
                  </a:cubicBezTo>
                  <a:lnTo>
                    <a:pt x="0" y="664601"/>
                  </a:lnTo>
                  <a:lnTo>
                    <a:pt x="16462" y="664601"/>
                  </a:lnTo>
                  <a:lnTo>
                    <a:pt x="0" y="664601"/>
                  </a:lnTo>
                  <a:moveTo>
                    <a:pt x="32924" y="664601"/>
                  </a:moveTo>
                  <a:lnTo>
                    <a:pt x="32924" y="8113914"/>
                  </a:lnTo>
                  <a:lnTo>
                    <a:pt x="16462" y="8113914"/>
                  </a:lnTo>
                  <a:lnTo>
                    <a:pt x="32924" y="8113914"/>
                  </a:lnTo>
                  <a:cubicBezTo>
                    <a:pt x="32924" y="8458572"/>
                    <a:pt x="260209" y="8737999"/>
                    <a:pt x="540611" y="8737999"/>
                  </a:cubicBezTo>
                  <a:lnTo>
                    <a:pt x="8612242" y="8737999"/>
                  </a:lnTo>
                  <a:cubicBezTo>
                    <a:pt x="8892643" y="8737999"/>
                    <a:pt x="9119929" y="8458572"/>
                    <a:pt x="9119929" y="8113914"/>
                  </a:cubicBezTo>
                  <a:lnTo>
                    <a:pt x="9119929" y="664601"/>
                  </a:lnTo>
                  <a:cubicBezTo>
                    <a:pt x="9119929" y="319943"/>
                    <a:pt x="8892643" y="40516"/>
                    <a:pt x="8612242" y="40516"/>
                  </a:cubicBezTo>
                  <a:lnTo>
                    <a:pt x="540611" y="40516"/>
                  </a:lnTo>
                  <a:lnTo>
                    <a:pt x="540611" y="20258"/>
                  </a:lnTo>
                  <a:lnTo>
                    <a:pt x="540611" y="40516"/>
                  </a:lnTo>
                  <a:cubicBezTo>
                    <a:pt x="260209" y="40516"/>
                    <a:pt x="32924" y="319943"/>
                    <a:pt x="32924" y="664601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659267" y="15560972"/>
            <a:ext cx="10122019" cy="5736292"/>
          </a:xfrm>
          <a:custGeom>
            <a:avLst/>
            <a:gdLst/>
            <a:ahLst/>
            <a:cxnLst/>
            <a:rect r="r" b="b" t="t" l="l"/>
            <a:pathLst>
              <a:path h="5736292" w="10122019">
                <a:moveTo>
                  <a:pt x="0" y="0"/>
                </a:moveTo>
                <a:lnTo>
                  <a:pt x="10122019" y="0"/>
                </a:lnTo>
                <a:lnTo>
                  <a:pt x="10122019" y="5736292"/>
                </a:lnTo>
                <a:lnTo>
                  <a:pt x="0" y="57362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9" t="-413" r="-2935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140419" y="15774488"/>
            <a:ext cx="9336454" cy="5000932"/>
          </a:xfrm>
          <a:custGeom>
            <a:avLst/>
            <a:gdLst/>
            <a:ahLst/>
            <a:cxnLst/>
            <a:rect r="r" b="b" t="t" l="l"/>
            <a:pathLst>
              <a:path h="5000932" w="9336454">
                <a:moveTo>
                  <a:pt x="0" y="0"/>
                </a:moveTo>
                <a:lnTo>
                  <a:pt x="9336453" y="0"/>
                </a:lnTo>
                <a:lnTo>
                  <a:pt x="9336453" y="5000932"/>
                </a:lnTo>
                <a:lnTo>
                  <a:pt x="0" y="50009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92" t="-3595" r="-2992" b="-1597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20691154" y="15130333"/>
            <a:ext cx="9315029" cy="6270050"/>
            <a:chOff x="0" y="0"/>
            <a:chExt cx="12249047" cy="824497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249093" cy="8244973"/>
            </a:xfrm>
            <a:custGeom>
              <a:avLst/>
              <a:gdLst/>
              <a:ahLst/>
              <a:cxnLst/>
              <a:rect r="r" b="b" t="t" l="l"/>
              <a:pathLst>
                <a:path h="8244973" w="12249093">
                  <a:moveTo>
                    <a:pt x="0" y="325638"/>
                  </a:moveTo>
                  <a:cubicBezTo>
                    <a:pt x="0" y="145755"/>
                    <a:pt x="147659" y="0"/>
                    <a:pt x="329775" y="0"/>
                  </a:cubicBezTo>
                  <a:lnTo>
                    <a:pt x="11919294" y="0"/>
                  </a:lnTo>
                  <a:lnTo>
                    <a:pt x="11919294" y="18121"/>
                  </a:lnTo>
                  <a:lnTo>
                    <a:pt x="11919294" y="0"/>
                  </a:lnTo>
                  <a:cubicBezTo>
                    <a:pt x="12101410" y="0"/>
                    <a:pt x="12249093" y="145755"/>
                    <a:pt x="12249093" y="325638"/>
                  </a:cubicBezTo>
                  <a:lnTo>
                    <a:pt x="12230741" y="325638"/>
                  </a:lnTo>
                  <a:lnTo>
                    <a:pt x="12249093" y="325638"/>
                  </a:lnTo>
                  <a:lnTo>
                    <a:pt x="12249093" y="7919334"/>
                  </a:lnTo>
                  <a:lnTo>
                    <a:pt x="12230741" y="7919334"/>
                  </a:lnTo>
                  <a:lnTo>
                    <a:pt x="12249093" y="7919334"/>
                  </a:lnTo>
                  <a:cubicBezTo>
                    <a:pt x="12249093" y="8099216"/>
                    <a:pt x="12101410" y="8244973"/>
                    <a:pt x="11919294" y="8244973"/>
                  </a:cubicBezTo>
                  <a:lnTo>
                    <a:pt x="11919294" y="8226851"/>
                  </a:lnTo>
                  <a:lnTo>
                    <a:pt x="11919294" y="8244973"/>
                  </a:lnTo>
                  <a:lnTo>
                    <a:pt x="329775" y="8244973"/>
                  </a:lnTo>
                  <a:lnTo>
                    <a:pt x="329775" y="8226851"/>
                  </a:lnTo>
                  <a:lnTo>
                    <a:pt x="329775" y="8244973"/>
                  </a:lnTo>
                  <a:cubicBezTo>
                    <a:pt x="147659" y="8244973"/>
                    <a:pt x="0" y="8099216"/>
                    <a:pt x="0" y="7919334"/>
                  </a:cubicBezTo>
                  <a:lnTo>
                    <a:pt x="0" y="325638"/>
                  </a:lnTo>
                  <a:lnTo>
                    <a:pt x="18328" y="325638"/>
                  </a:lnTo>
                  <a:lnTo>
                    <a:pt x="0" y="325638"/>
                  </a:lnTo>
                  <a:moveTo>
                    <a:pt x="36655" y="325638"/>
                  </a:moveTo>
                  <a:lnTo>
                    <a:pt x="36655" y="7919334"/>
                  </a:lnTo>
                  <a:lnTo>
                    <a:pt x="18328" y="7919334"/>
                  </a:lnTo>
                  <a:lnTo>
                    <a:pt x="36655" y="7919334"/>
                  </a:lnTo>
                  <a:cubicBezTo>
                    <a:pt x="36655" y="8079102"/>
                    <a:pt x="167881" y="8208729"/>
                    <a:pt x="329775" y="8208729"/>
                  </a:cubicBezTo>
                  <a:lnTo>
                    <a:pt x="11919294" y="8208729"/>
                  </a:lnTo>
                  <a:cubicBezTo>
                    <a:pt x="12081188" y="8208729"/>
                    <a:pt x="12212413" y="8079163"/>
                    <a:pt x="12212413" y="7919334"/>
                  </a:cubicBezTo>
                  <a:lnTo>
                    <a:pt x="12212413" y="325638"/>
                  </a:lnTo>
                  <a:cubicBezTo>
                    <a:pt x="12212413" y="165870"/>
                    <a:pt x="12081188" y="36242"/>
                    <a:pt x="11919294" y="36242"/>
                  </a:cubicBezTo>
                  <a:lnTo>
                    <a:pt x="329775" y="36242"/>
                  </a:lnTo>
                  <a:lnTo>
                    <a:pt x="329775" y="18121"/>
                  </a:lnTo>
                  <a:lnTo>
                    <a:pt x="329775" y="36242"/>
                  </a:lnTo>
                  <a:cubicBezTo>
                    <a:pt x="167881" y="36242"/>
                    <a:pt x="36655" y="165809"/>
                    <a:pt x="36655" y="325638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23360518" y="14687500"/>
            <a:ext cx="4104202" cy="885665"/>
            <a:chOff x="0" y="0"/>
            <a:chExt cx="5472269" cy="118088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472307" cy="1180841"/>
            </a:xfrm>
            <a:custGeom>
              <a:avLst/>
              <a:gdLst/>
              <a:ahLst/>
              <a:cxnLst/>
              <a:rect r="r" b="b" t="t" l="l"/>
              <a:pathLst>
                <a:path h="1180841" w="5472307">
                  <a:moveTo>
                    <a:pt x="0" y="0"/>
                  </a:moveTo>
                  <a:lnTo>
                    <a:pt x="5472307" y="0"/>
                  </a:lnTo>
                  <a:lnTo>
                    <a:pt x="5472307" y="1180841"/>
                  </a:lnTo>
                  <a:lnTo>
                    <a:pt x="0" y="1180841"/>
                  </a:ln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85725"/>
              <a:ext cx="5472269" cy="1266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IV. WORK-FLOWS 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13158" y="22026563"/>
            <a:ext cx="9688189" cy="13777024"/>
            <a:chOff x="0" y="0"/>
            <a:chExt cx="12917585" cy="1836936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917630" cy="18369369"/>
            </a:xfrm>
            <a:custGeom>
              <a:avLst/>
              <a:gdLst/>
              <a:ahLst/>
              <a:cxnLst/>
              <a:rect r="r" b="b" t="t" l="l"/>
              <a:pathLst>
                <a:path h="18369369" w="12917630">
                  <a:moveTo>
                    <a:pt x="0" y="725505"/>
                  </a:moveTo>
                  <a:cubicBezTo>
                    <a:pt x="0" y="324734"/>
                    <a:pt x="155718" y="0"/>
                    <a:pt x="347773" y="0"/>
                  </a:cubicBezTo>
                  <a:lnTo>
                    <a:pt x="12569834" y="0"/>
                  </a:lnTo>
                  <a:lnTo>
                    <a:pt x="12569834" y="40373"/>
                  </a:lnTo>
                  <a:lnTo>
                    <a:pt x="12569834" y="0"/>
                  </a:lnTo>
                  <a:cubicBezTo>
                    <a:pt x="12761890" y="0"/>
                    <a:pt x="12917630" y="324734"/>
                    <a:pt x="12917630" y="725505"/>
                  </a:cubicBezTo>
                  <a:lnTo>
                    <a:pt x="12898280" y="725505"/>
                  </a:lnTo>
                  <a:lnTo>
                    <a:pt x="12917630" y="725505"/>
                  </a:lnTo>
                  <a:lnTo>
                    <a:pt x="12917630" y="17643863"/>
                  </a:lnTo>
                  <a:lnTo>
                    <a:pt x="12898280" y="17643863"/>
                  </a:lnTo>
                  <a:lnTo>
                    <a:pt x="12917630" y="17643863"/>
                  </a:lnTo>
                  <a:cubicBezTo>
                    <a:pt x="12917630" y="18044633"/>
                    <a:pt x="12761890" y="18369369"/>
                    <a:pt x="12569834" y="18369369"/>
                  </a:cubicBezTo>
                  <a:lnTo>
                    <a:pt x="12569834" y="18328996"/>
                  </a:lnTo>
                  <a:lnTo>
                    <a:pt x="12569834" y="18369369"/>
                  </a:lnTo>
                  <a:lnTo>
                    <a:pt x="347773" y="18369369"/>
                  </a:lnTo>
                  <a:lnTo>
                    <a:pt x="347773" y="18328996"/>
                  </a:lnTo>
                  <a:lnTo>
                    <a:pt x="347773" y="18369369"/>
                  </a:lnTo>
                  <a:cubicBezTo>
                    <a:pt x="155718" y="18369369"/>
                    <a:pt x="0" y="18044633"/>
                    <a:pt x="0" y="17643863"/>
                  </a:cubicBezTo>
                  <a:lnTo>
                    <a:pt x="0" y="725505"/>
                  </a:lnTo>
                  <a:lnTo>
                    <a:pt x="19328" y="725505"/>
                  </a:lnTo>
                  <a:lnTo>
                    <a:pt x="0" y="725505"/>
                  </a:lnTo>
                  <a:moveTo>
                    <a:pt x="38656" y="725505"/>
                  </a:moveTo>
                  <a:lnTo>
                    <a:pt x="38656" y="17643863"/>
                  </a:lnTo>
                  <a:lnTo>
                    <a:pt x="19328" y="17643863"/>
                  </a:lnTo>
                  <a:lnTo>
                    <a:pt x="38656" y="17643863"/>
                  </a:lnTo>
                  <a:cubicBezTo>
                    <a:pt x="38656" y="17999819"/>
                    <a:pt x="177044" y="18288622"/>
                    <a:pt x="347773" y="18288622"/>
                  </a:cubicBezTo>
                  <a:lnTo>
                    <a:pt x="12569834" y="18288622"/>
                  </a:lnTo>
                  <a:cubicBezTo>
                    <a:pt x="12740564" y="18288622"/>
                    <a:pt x="12878952" y="17999954"/>
                    <a:pt x="12878952" y="17643863"/>
                  </a:cubicBezTo>
                  <a:lnTo>
                    <a:pt x="12878952" y="725505"/>
                  </a:lnTo>
                  <a:cubicBezTo>
                    <a:pt x="12878952" y="369549"/>
                    <a:pt x="12740564" y="80746"/>
                    <a:pt x="12569834" y="80746"/>
                  </a:cubicBezTo>
                  <a:lnTo>
                    <a:pt x="347773" y="80746"/>
                  </a:lnTo>
                  <a:lnTo>
                    <a:pt x="347773" y="40373"/>
                  </a:lnTo>
                  <a:lnTo>
                    <a:pt x="347773" y="80746"/>
                  </a:lnTo>
                  <a:cubicBezTo>
                    <a:pt x="177044" y="80746"/>
                    <a:pt x="38656" y="369414"/>
                    <a:pt x="38656" y="725505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3179554" y="21626513"/>
            <a:ext cx="3631369" cy="873472"/>
            <a:chOff x="0" y="0"/>
            <a:chExt cx="4841825" cy="116463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841863" cy="1164584"/>
            </a:xfrm>
            <a:custGeom>
              <a:avLst/>
              <a:gdLst/>
              <a:ahLst/>
              <a:cxnLst/>
              <a:rect r="r" b="b" t="t" l="l"/>
              <a:pathLst>
                <a:path h="1164584" w="4841863">
                  <a:moveTo>
                    <a:pt x="0" y="0"/>
                  </a:moveTo>
                  <a:lnTo>
                    <a:pt x="4841863" y="0"/>
                  </a:lnTo>
                  <a:lnTo>
                    <a:pt x="4841863" y="1164584"/>
                  </a:lnTo>
                  <a:lnTo>
                    <a:pt x="0" y="1164584"/>
                  </a:ln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85725"/>
              <a:ext cx="4841825" cy="125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V. ALGORITHMS 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0284054" y="23135016"/>
            <a:ext cx="11238269" cy="7345652"/>
          </a:xfrm>
          <a:custGeom>
            <a:avLst/>
            <a:gdLst/>
            <a:ahLst/>
            <a:cxnLst/>
            <a:rect r="r" b="b" t="t" l="l"/>
            <a:pathLst>
              <a:path h="7345652" w="11238269">
                <a:moveTo>
                  <a:pt x="0" y="0"/>
                </a:moveTo>
                <a:lnTo>
                  <a:pt x="11238269" y="0"/>
                </a:lnTo>
                <a:lnTo>
                  <a:pt x="11238269" y="7345652"/>
                </a:lnTo>
                <a:lnTo>
                  <a:pt x="0" y="7345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70" t="0" r="-57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21899981" y="23330101"/>
            <a:ext cx="6490522" cy="4292574"/>
          </a:xfrm>
          <a:custGeom>
            <a:avLst/>
            <a:gdLst/>
            <a:ahLst/>
            <a:cxnLst/>
            <a:rect r="r" b="b" t="t" l="l"/>
            <a:pathLst>
              <a:path h="4292574" w="6490522">
                <a:moveTo>
                  <a:pt x="0" y="0"/>
                </a:moveTo>
                <a:lnTo>
                  <a:pt x="6490522" y="0"/>
                </a:lnTo>
                <a:lnTo>
                  <a:pt x="6490522" y="4292574"/>
                </a:lnTo>
                <a:lnTo>
                  <a:pt x="0" y="42925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2043001" y="27622675"/>
            <a:ext cx="6253501" cy="1598731"/>
          </a:xfrm>
          <a:custGeom>
            <a:avLst/>
            <a:gdLst/>
            <a:ahLst/>
            <a:cxnLst/>
            <a:rect r="r" b="b" t="t" l="l"/>
            <a:pathLst>
              <a:path h="1598731" w="6253501">
                <a:moveTo>
                  <a:pt x="0" y="0"/>
                </a:moveTo>
                <a:lnTo>
                  <a:pt x="6253501" y="0"/>
                </a:lnTo>
                <a:lnTo>
                  <a:pt x="6253501" y="1598730"/>
                </a:lnTo>
                <a:lnTo>
                  <a:pt x="0" y="15987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3435" r="-3790" b="-14298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4027108" y="30617910"/>
            <a:ext cx="4480802" cy="2405781"/>
          </a:xfrm>
          <a:custGeom>
            <a:avLst/>
            <a:gdLst/>
            <a:ahLst/>
            <a:cxnLst/>
            <a:rect r="r" b="b" t="t" l="l"/>
            <a:pathLst>
              <a:path h="2405781" w="4480802">
                <a:moveTo>
                  <a:pt x="0" y="0"/>
                </a:moveTo>
                <a:lnTo>
                  <a:pt x="4480802" y="0"/>
                </a:lnTo>
                <a:lnTo>
                  <a:pt x="4480802" y="2405781"/>
                </a:lnTo>
                <a:lnTo>
                  <a:pt x="0" y="24057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834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9575537" y="30582300"/>
            <a:ext cx="7659295" cy="2477000"/>
          </a:xfrm>
          <a:custGeom>
            <a:avLst/>
            <a:gdLst/>
            <a:ahLst/>
            <a:cxnLst/>
            <a:rect r="r" b="b" t="t" l="l"/>
            <a:pathLst>
              <a:path h="2477000" w="7659295">
                <a:moveTo>
                  <a:pt x="0" y="0"/>
                </a:moveTo>
                <a:lnTo>
                  <a:pt x="7659295" y="0"/>
                </a:lnTo>
                <a:lnTo>
                  <a:pt x="7659295" y="2477000"/>
                </a:lnTo>
                <a:lnTo>
                  <a:pt x="0" y="2477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3865" r="0" b="-3865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0284054" y="33697475"/>
            <a:ext cx="11758947" cy="6767572"/>
          </a:xfrm>
          <a:custGeom>
            <a:avLst/>
            <a:gdLst/>
            <a:ahLst/>
            <a:cxnLst/>
            <a:rect r="r" b="b" t="t" l="l"/>
            <a:pathLst>
              <a:path h="6767572" w="11758947">
                <a:moveTo>
                  <a:pt x="0" y="0"/>
                </a:moveTo>
                <a:lnTo>
                  <a:pt x="11758947" y="0"/>
                </a:lnTo>
                <a:lnTo>
                  <a:pt x="11758947" y="6767573"/>
                </a:lnTo>
                <a:lnTo>
                  <a:pt x="0" y="676757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393" t="-4748" r="-1680" b="-246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3105568" y="34265162"/>
            <a:ext cx="6655780" cy="4401869"/>
          </a:xfrm>
          <a:custGeom>
            <a:avLst/>
            <a:gdLst/>
            <a:ahLst/>
            <a:cxnLst/>
            <a:rect r="r" b="b" t="t" l="l"/>
            <a:pathLst>
              <a:path h="4401869" w="6655780">
                <a:moveTo>
                  <a:pt x="0" y="0"/>
                </a:moveTo>
                <a:lnTo>
                  <a:pt x="6655780" y="0"/>
                </a:lnTo>
                <a:lnTo>
                  <a:pt x="6655780" y="4401869"/>
                </a:lnTo>
                <a:lnTo>
                  <a:pt x="0" y="440186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24251485" y="38743231"/>
            <a:ext cx="4965383" cy="1501802"/>
          </a:xfrm>
          <a:custGeom>
            <a:avLst/>
            <a:gdLst/>
            <a:ahLst/>
            <a:cxnLst/>
            <a:rect r="r" b="b" t="t" l="l"/>
            <a:pathLst>
              <a:path h="1501802" w="4965383">
                <a:moveTo>
                  <a:pt x="0" y="0"/>
                </a:moveTo>
                <a:lnTo>
                  <a:pt x="4965383" y="0"/>
                </a:lnTo>
                <a:lnTo>
                  <a:pt x="4965383" y="1501802"/>
                </a:lnTo>
                <a:lnTo>
                  <a:pt x="0" y="1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-10361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23862633" y="40322173"/>
            <a:ext cx="5689987" cy="1537236"/>
          </a:xfrm>
          <a:custGeom>
            <a:avLst/>
            <a:gdLst/>
            <a:ahLst/>
            <a:cxnLst/>
            <a:rect r="r" b="b" t="t" l="l"/>
            <a:pathLst>
              <a:path h="1537236" w="5689987">
                <a:moveTo>
                  <a:pt x="0" y="0"/>
                </a:moveTo>
                <a:lnTo>
                  <a:pt x="5689987" y="0"/>
                </a:lnTo>
                <a:lnTo>
                  <a:pt x="5689987" y="1537236"/>
                </a:lnTo>
                <a:lnTo>
                  <a:pt x="0" y="153723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1709" r="-4529" b="-9527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8063354" y="40322173"/>
            <a:ext cx="5341831" cy="1968288"/>
          </a:xfrm>
          <a:custGeom>
            <a:avLst/>
            <a:gdLst/>
            <a:ahLst/>
            <a:cxnLst/>
            <a:rect r="r" b="b" t="t" l="l"/>
            <a:pathLst>
              <a:path h="1968288" w="5341831">
                <a:moveTo>
                  <a:pt x="0" y="0"/>
                </a:moveTo>
                <a:lnTo>
                  <a:pt x="5341831" y="0"/>
                </a:lnTo>
                <a:lnTo>
                  <a:pt x="5341831" y="1968288"/>
                </a:lnTo>
                <a:lnTo>
                  <a:pt x="0" y="196828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-263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538621" y="23628697"/>
            <a:ext cx="9355811" cy="11073592"/>
          </a:xfrm>
          <a:custGeom>
            <a:avLst/>
            <a:gdLst/>
            <a:ahLst/>
            <a:cxnLst/>
            <a:rect r="r" b="b" t="t" l="l"/>
            <a:pathLst>
              <a:path h="11073592" w="9355811">
                <a:moveTo>
                  <a:pt x="0" y="0"/>
                </a:moveTo>
                <a:lnTo>
                  <a:pt x="9355811" y="0"/>
                </a:lnTo>
                <a:lnTo>
                  <a:pt x="9355811" y="11073592"/>
                </a:lnTo>
                <a:lnTo>
                  <a:pt x="0" y="1107359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2623" t="0" r="-1849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6865590" y="6389539"/>
            <a:ext cx="4317170" cy="3254067"/>
          </a:xfrm>
          <a:custGeom>
            <a:avLst/>
            <a:gdLst/>
            <a:ahLst/>
            <a:cxnLst/>
            <a:rect r="r" b="b" t="t" l="l"/>
            <a:pathLst>
              <a:path h="3254067" w="4317170">
                <a:moveTo>
                  <a:pt x="0" y="0"/>
                </a:moveTo>
                <a:lnTo>
                  <a:pt x="4317170" y="0"/>
                </a:lnTo>
                <a:lnTo>
                  <a:pt x="4317170" y="3254067"/>
                </a:lnTo>
                <a:lnTo>
                  <a:pt x="0" y="325406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3027675" y="10907759"/>
            <a:ext cx="6658681" cy="2765624"/>
          </a:xfrm>
          <a:custGeom>
            <a:avLst/>
            <a:gdLst/>
            <a:ahLst/>
            <a:cxnLst/>
            <a:rect r="r" b="b" t="t" l="l"/>
            <a:pathLst>
              <a:path h="2765624" w="6658681">
                <a:moveTo>
                  <a:pt x="0" y="0"/>
                </a:moveTo>
                <a:lnTo>
                  <a:pt x="6658681" y="0"/>
                </a:lnTo>
                <a:lnTo>
                  <a:pt x="6658681" y="2765624"/>
                </a:lnTo>
                <a:lnTo>
                  <a:pt x="0" y="2765624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4830" t="0" r="-483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21570124" y="6723003"/>
            <a:ext cx="7449244" cy="3417341"/>
          </a:xfrm>
          <a:custGeom>
            <a:avLst/>
            <a:gdLst/>
            <a:ahLst/>
            <a:cxnLst/>
            <a:rect r="r" b="b" t="t" l="l"/>
            <a:pathLst>
              <a:path h="3417341" w="7449244">
                <a:moveTo>
                  <a:pt x="0" y="0"/>
                </a:moveTo>
                <a:lnTo>
                  <a:pt x="7449243" y="0"/>
                </a:lnTo>
                <a:lnTo>
                  <a:pt x="7449243" y="3417340"/>
                </a:lnTo>
                <a:lnTo>
                  <a:pt x="0" y="341734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2084508" y="10681910"/>
            <a:ext cx="8256696" cy="3074596"/>
            <a:chOff x="0" y="0"/>
            <a:chExt cx="10834051" cy="403434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0834051" cy="4034341"/>
            </a:xfrm>
            <a:custGeom>
              <a:avLst/>
              <a:gdLst/>
              <a:ahLst/>
              <a:cxnLst/>
              <a:rect r="r" b="b" t="t" l="l"/>
              <a:pathLst>
                <a:path h="4034341" w="10834051">
                  <a:moveTo>
                    <a:pt x="0" y="305431"/>
                  </a:moveTo>
                  <a:cubicBezTo>
                    <a:pt x="0" y="136733"/>
                    <a:pt x="286570" y="0"/>
                    <a:pt x="639910" y="0"/>
                  </a:cubicBezTo>
                  <a:lnTo>
                    <a:pt x="10194141" y="0"/>
                  </a:lnTo>
                  <a:lnTo>
                    <a:pt x="10194141" y="9310"/>
                  </a:lnTo>
                  <a:lnTo>
                    <a:pt x="10194141" y="0"/>
                  </a:lnTo>
                  <a:cubicBezTo>
                    <a:pt x="10547481" y="0"/>
                    <a:pt x="10834051" y="136733"/>
                    <a:pt x="10834051" y="305431"/>
                  </a:cubicBezTo>
                  <a:lnTo>
                    <a:pt x="10814565" y="305431"/>
                  </a:lnTo>
                  <a:lnTo>
                    <a:pt x="10834051" y="305431"/>
                  </a:lnTo>
                  <a:lnTo>
                    <a:pt x="10834051" y="3728910"/>
                  </a:lnTo>
                  <a:lnTo>
                    <a:pt x="10814565" y="3728910"/>
                  </a:lnTo>
                  <a:lnTo>
                    <a:pt x="10834051" y="3728910"/>
                  </a:lnTo>
                  <a:cubicBezTo>
                    <a:pt x="10834051" y="3897608"/>
                    <a:pt x="10547481" y="4034341"/>
                    <a:pt x="10194141" y="4034341"/>
                  </a:cubicBezTo>
                  <a:lnTo>
                    <a:pt x="10194141" y="4025031"/>
                  </a:lnTo>
                  <a:lnTo>
                    <a:pt x="10194141" y="4034341"/>
                  </a:lnTo>
                  <a:lnTo>
                    <a:pt x="639910" y="4034341"/>
                  </a:lnTo>
                  <a:lnTo>
                    <a:pt x="639910" y="4025031"/>
                  </a:lnTo>
                  <a:lnTo>
                    <a:pt x="639910" y="4034341"/>
                  </a:lnTo>
                  <a:cubicBezTo>
                    <a:pt x="286570" y="4034341"/>
                    <a:pt x="0" y="3897608"/>
                    <a:pt x="0" y="3728910"/>
                  </a:cubicBezTo>
                  <a:lnTo>
                    <a:pt x="0" y="305431"/>
                  </a:lnTo>
                  <a:lnTo>
                    <a:pt x="19486" y="305431"/>
                  </a:lnTo>
                  <a:lnTo>
                    <a:pt x="0" y="305431"/>
                  </a:lnTo>
                  <a:moveTo>
                    <a:pt x="38971" y="305431"/>
                  </a:moveTo>
                  <a:lnTo>
                    <a:pt x="38971" y="3728910"/>
                  </a:lnTo>
                  <a:lnTo>
                    <a:pt x="19486" y="3728910"/>
                  </a:lnTo>
                  <a:lnTo>
                    <a:pt x="38971" y="3728910"/>
                  </a:lnTo>
                  <a:cubicBezTo>
                    <a:pt x="38971" y="3887305"/>
                    <a:pt x="308004" y="4015721"/>
                    <a:pt x="639910" y="4015721"/>
                  </a:cubicBezTo>
                  <a:lnTo>
                    <a:pt x="10194141" y="4015721"/>
                  </a:lnTo>
                  <a:cubicBezTo>
                    <a:pt x="10526047" y="4015721"/>
                    <a:pt x="10795080" y="3887305"/>
                    <a:pt x="10795080" y="3728910"/>
                  </a:cubicBezTo>
                  <a:lnTo>
                    <a:pt x="10795080" y="305431"/>
                  </a:lnTo>
                  <a:cubicBezTo>
                    <a:pt x="10795080" y="147036"/>
                    <a:pt x="10526047" y="18620"/>
                    <a:pt x="10194141" y="18620"/>
                  </a:cubicBezTo>
                  <a:lnTo>
                    <a:pt x="639910" y="18620"/>
                  </a:lnTo>
                  <a:lnTo>
                    <a:pt x="639910" y="9310"/>
                  </a:lnTo>
                  <a:lnTo>
                    <a:pt x="639910" y="18620"/>
                  </a:lnTo>
                  <a:cubicBezTo>
                    <a:pt x="308004" y="18620"/>
                    <a:pt x="38971" y="147036"/>
                    <a:pt x="38971" y="305431"/>
                  </a:cubicBezTo>
                  <a:close/>
                </a:path>
              </a:pathLst>
            </a:custGeom>
            <a:solidFill>
              <a:srgbClr val="1F3864"/>
            </a:solid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5852338" y="9691250"/>
            <a:ext cx="6490522" cy="40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Figure 1. Alternator</a:t>
            </a:r>
          </a:p>
        </p:txBody>
      </p:sp>
      <p:sp>
        <p:nvSpPr>
          <p:cNvPr name="Freeform 54" id="54"/>
          <p:cNvSpPr/>
          <p:nvPr/>
        </p:nvSpPr>
        <p:spPr>
          <a:xfrm flipH="false" flipV="false" rot="0">
            <a:off x="11751225" y="7076282"/>
            <a:ext cx="8653828" cy="5516816"/>
          </a:xfrm>
          <a:custGeom>
            <a:avLst/>
            <a:gdLst/>
            <a:ahLst/>
            <a:cxnLst/>
            <a:rect r="r" b="b" t="t" l="l"/>
            <a:pathLst>
              <a:path h="5516816" w="8653828">
                <a:moveTo>
                  <a:pt x="0" y="0"/>
                </a:moveTo>
                <a:lnTo>
                  <a:pt x="8653829" y="0"/>
                </a:lnTo>
                <a:lnTo>
                  <a:pt x="8653829" y="5516816"/>
                </a:lnTo>
                <a:lnTo>
                  <a:pt x="0" y="551681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grpSp>
        <p:nvGrpSpPr>
          <p:cNvPr name="Group 55" id="55"/>
          <p:cNvGrpSpPr/>
          <p:nvPr/>
        </p:nvGrpSpPr>
        <p:grpSpPr>
          <a:xfrm rot="0">
            <a:off x="11562639" y="6679059"/>
            <a:ext cx="9128515" cy="6117714"/>
            <a:chOff x="0" y="0"/>
            <a:chExt cx="12171354" cy="815695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2171398" cy="8156955"/>
            </a:xfrm>
            <a:custGeom>
              <a:avLst/>
              <a:gdLst/>
              <a:ahLst/>
              <a:cxnLst/>
              <a:rect r="r" b="b" t="t" l="l"/>
              <a:pathLst>
                <a:path h="8156955" w="12171398">
                  <a:moveTo>
                    <a:pt x="0" y="322162"/>
                  </a:moveTo>
                  <a:cubicBezTo>
                    <a:pt x="0" y="144199"/>
                    <a:pt x="146723" y="0"/>
                    <a:pt x="327683" y="0"/>
                  </a:cubicBezTo>
                  <a:lnTo>
                    <a:pt x="11843693" y="0"/>
                  </a:lnTo>
                  <a:lnTo>
                    <a:pt x="11843693" y="17928"/>
                  </a:lnTo>
                  <a:lnTo>
                    <a:pt x="11843693" y="0"/>
                  </a:lnTo>
                  <a:cubicBezTo>
                    <a:pt x="12024653" y="0"/>
                    <a:pt x="12171398" y="144199"/>
                    <a:pt x="12171398" y="322162"/>
                  </a:cubicBezTo>
                  <a:lnTo>
                    <a:pt x="12153164" y="322162"/>
                  </a:lnTo>
                  <a:lnTo>
                    <a:pt x="12171398" y="322162"/>
                  </a:lnTo>
                  <a:lnTo>
                    <a:pt x="12171398" y="7834792"/>
                  </a:lnTo>
                  <a:lnTo>
                    <a:pt x="12153164" y="7834792"/>
                  </a:lnTo>
                  <a:lnTo>
                    <a:pt x="12171398" y="7834792"/>
                  </a:lnTo>
                  <a:cubicBezTo>
                    <a:pt x="12171398" y="8012754"/>
                    <a:pt x="12024653" y="8156955"/>
                    <a:pt x="11843693" y="8156955"/>
                  </a:cubicBezTo>
                  <a:lnTo>
                    <a:pt x="11843693" y="8139026"/>
                  </a:lnTo>
                  <a:lnTo>
                    <a:pt x="11843693" y="8156955"/>
                  </a:lnTo>
                  <a:lnTo>
                    <a:pt x="327683" y="8156955"/>
                  </a:lnTo>
                  <a:lnTo>
                    <a:pt x="327683" y="8139026"/>
                  </a:lnTo>
                  <a:lnTo>
                    <a:pt x="327683" y="8156955"/>
                  </a:lnTo>
                  <a:cubicBezTo>
                    <a:pt x="146723" y="8156955"/>
                    <a:pt x="0" y="8012754"/>
                    <a:pt x="0" y="7834792"/>
                  </a:cubicBezTo>
                  <a:lnTo>
                    <a:pt x="0" y="322162"/>
                  </a:lnTo>
                  <a:lnTo>
                    <a:pt x="18211" y="322162"/>
                  </a:lnTo>
                  <a:lnTo>
                    <a:pt x="0" y="322162"/>
                  </a:lnTo>
                  <a:moveTo>
                    <a:pt x="36423" y="322162"/>
                  </a:moveTo>
                  <a:lnTo>
                    <a:pt x="36423" y="7834792"/>
                  </a:lnTo>
                  <a:lnTo>
                    <a:pt x="18211" y="7834792"/>
                  </a:lnTo>
                  <a:lnTo>
                    <a:pt x="36423" y="7834792"/>
                  </a:lnTo>
                  <a:cubicBezTo>
                    <a:pt x="36423" y="7992854"/>
                    <a:pt x="166816" y="8121098"/>
                    <a:pt x="327683" y="8121098"/>
                  </a:cubicBezTo>
                  <a:lnTo>
                    <a:pt x="11843693" y="8121098"/>
                  </a:lnTo>
                  <a:cubicBezTo>
                    <a:pt x="12004560" y="8121098"/>
                    <a:pt x="12134952" y="7992914"/>
                    <a:pt x="12134952" y="7834792"/>
                  </a:cubicBezTo>
                  <a:lnTo>
                    <a:pt x="12134952" y="322162"/>
                  </a:lnTo>
                  <a:cubicBezTo>
                    <a:pt x="12134952" y="164099"/>
                    <a:pt x="12004560" y="35856"/>
                    <a:pt x="11843693" y="35856"/>
                  </a:cubicBezTo>
                  <a:lnTo>
                    <a:pt x="327683" y="35856"/>
                  </a:lnTo>
                  <a:lnTo>
                    <a:pt x="327683" y="17928"/>
                  </a:lnTo>
                  <a:lnTo>
                    <a:pt x="327683" y="35856"/>
                  </a:lnTo>
                  <a:cubicBezTo>
                    <a:pt x="166816" y="35856"/>
                    <a:pt x="36423" y="164039"/>
                    <a:pt x="36423" y="322162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</p:grpSp>
      <p:sp>
        <p:nvSpPr>
          <p:cNvPr name="Freeform 57" id="57"/>
          <p:cNvSpPr/>
          <p:nvPr/>
        </p:nvSpPr>
        <p:spPr>
          <a:xfrm flipH="false" flipV="false" rot="0">
            <a:off x="20780461" y="16288958"/>
            <a:ext cx="9123819" cy="4360736"/>
          </a:xfrm>
          <a:custGeom>
            <a:avLst/>
            <a:gdLst/>
            <a:ahLst/>
            <a:cxnLst/>
            <a:rect r="r" b="b" t="t" l="l"/>
            <a:pathLst>
              <a:path h="4360736" w="9123819">
                <a:moveTo>
                  <a:pt x="0" y="0"/>
                </a:moveTo>
                <a:lnTo>
                  <a:pt x="9123819" y="0"/>
                </a:lnTo>
                <a:lnTo>
                  <a:pt x="9123819" y="4360735"/>
                </a:lnTo>
                <a:lnTo>
                  <a:pt x="0" y="4360735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-1088" t="0" r="-1146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21912236" y="29203470"/>
            <a:ext cx="6490522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Figure 5. Fix frequency case result display 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410858" y="22528560"/>
            <a:ext cx="3781544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 Fixed frequency case: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001347" y="30068133"/>
            <a:ext cx="6490522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Figure 4. Program simulation on Proteus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0410858" y="33183125"/>
            <a:ext cx="447347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 Real-time frequency case: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0234730" y="40179298"/>
            <a:ext cx="6490522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Figure 6. Program simulation on Proteus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6826100" y="42385023"/>
            <a:ext cx="763255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Table.  Results for the real-time frequency case show errors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23541803" y="41840359"/>
            <a:ext cx="6490522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Figure 7. Real-time frequency case result display </a:t>
            </a:r>
          </a:p>
        </p:txBody>
      </p:sp>
      <p:grpSp>
        <p:nvGrpSpPr>
          <p:cNvPr name="Group 65" id="65"/>
          <p:cNvGrpSpPr/>
          <p:nvPr/>
        </p:nvGrpSpPr>
        <p:grpSpPr>
          <a:xfrm rot="0">
            <a:off x="328090" y="36971166"/>
            <a:ext cx="9566342" cy="5824659"/>
            <a:chOff x="0" y="0"/>
            <a:chExt cx="12755123" cy="7766212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2755168" cy="7766215"/>
            </a:xfrm>
            <a:custGeom>
              <a:avLst/>
              <a:gdLst/>
              <a:ahLst/>
              <a:cxnLst/>
              <a:rect r="r" b="b" t="t" l="l"/>
              <a:pathLst>
                <a:path h="7766215" w="12755168">
                  <a:moveTo>
                    <a:pt x="0" y="306729"/>
                  </a:moveTo>
                  <a:cubicBezTo>
                    <a:pt x="0" y="137291"/>
                    <a:pt x="153760" y="0"/>
                    <a:pt x="343399" y="0"/>
                  </a:cubicBezTo>
                  <a:lnTo>
                    <a:pt x="12411746" y="0"/>
                  </a:lnTo>
                  <a:lnTo>
                    <a:pt x="12411746" y="17069"/>
                  </a:lnTo>
                  <a:lnTo>
                    <a:pt x="12411746" y="0"/>
                  </a:lnTo>
                  <a:cubicBezTo>
                    <a:pt x="12601386" y="0"/>
                    <a:pt x="12755168" y="137291"/>
                    <a:pt x="12755168" y="306729"/>
                  </a:cubicBezTo>
                  <a:lnTo>
                    <a:pt x="12736061" y="306729"/>
                  </a:lnTo>
                  <a:lnTo>
                    <a:pt x="12755168" y="306729"/>
                  </a:lnTo>
                  <a:lnTo>
                    <a:pt x="12755168" y="7459484"/>
                  </a:lnTo>
                  <a:lnTo>
                    <a:pt x="12736061" y="7459484"/>
                  </a:lnTo>
                  <a:lnTo>
                    <a:pt x="12755168" y="7459484"/>
                  </a:lnTo>
                  <a:cubicBezTo>
                    <a:pt x="12755168" y="7628922"/>
                    <a:pt x="12601386" y="7766215"/>
                    <a:pt x="12411746" y="7766215"/>
                  </a:cubicBezTo>
                  <a:lnTo>
                    <a:pt x="12411746" y="7749145"/>
                  </a:lnTo>
                  <a:lnTo>
                    <a:pt x="12411746" y="7766215"/>
                  </a:lnTo>
                  <a:lnTo>
                    <a:pt x="343399" y="7766215"/>
                  </a:lnTo>
                  <a:lnTo>
                    <a:pt x="343399" y="7749145"/>
                  </a:lnTo>
                  <a:lnTo>
                    <a:pt x="343399" y="7766215"/>
                  </a:lnTo>
                  <a:cubicBezTo>
                    <a:pt x="153760" y="7766215"/>
                    <a:pt x="0" y="7628922"/>
                    <a:pt x="0" y="7459484"/>
                  </a:cubicBezTo>
                  <a:lnTo>
                    <a:pt x="0" y="306729"/>
                  </a:lnTo>
                  <a:lnTo>
                    <a:pt x="19085" y="306729"/>
                  </a:lnTo>
                  <a:lnTo>
                    <a:pt x="0" y="306729"/>
                  </a:lnTo>
                  <a:moveTo>
                    <a:pt x="38170" y="306729"/>
                  </a:moveTo>
                  <a:lnTo>
                    <a:pt x="38170" y="7459484"/>
                  </a:lnTo>
                  <a:lnTo>
                    <a:pt x="19085" y="7459484"/>
                  </a:lnTo>
                  <a:lnTo>
                    <a:pt x="38170" y="7459484"/>
                  </a:lnTo>
                  <a:cubicBezTo>
                    <a:pt x="38170" y="7609975"/>
                    <a:pt x="174817" y="7732075"/>
                    <a:pt x="343399" y="7732075"/>
                  </a:cubicBezTo>
                  <a:lnTo>
                    <a:pt x="12411746" y="7732075"/>
                  </a:lnTo>
                  <a:cubicBezTo>
                    <a:pt x="12580329" y="7732075"/>
                    <a:pt x="12716976" y="7610032"/>
                    <a:pt x="12716976" y="7459484"/>
                  </a:cubicBezTo>
                  <a:lnTo>
                    <a:pt x="12716976" y="306729"/>
                  </a:lnTo>
                  <a:cubicBezTo>
                    <a:pt x="12716976" y="156238"/>
                    <a:pt x="12580329" y="34138"/>
                    <a:pt x="12411746" y="34138"/>
                  </a:cubicBezTo>
                  <a:lnTo>
                    <a:pt x="343399" y="34138"/>
                  </a:lnTo>
                  <a:lnTo>
                    <a:pt x="343399" y="17069"/>
                  </a:lnTo>
                  <a:lnTo>
                    <a:pt x="343399" y="34138"/>
                  </a:lnTo>
                  <a:cubicBezTo>
                    <a:pt x="174817" y="34138"/>
                    <a:pt x="38170" y="156181"/>
                    <a:pt x="38170" y="306729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</p:grpSp>
      <p:grpSp>
        <p:nvGrpSpPr>
          <p:cNvPr name="Group 67" id="67"/>
          <p:cNvGrpSpPr/>
          <p:nvPr/>
        </p:nvGrpSpPr>
        <p:grpSpPr>
          <a:xfrm rot="0">
            <a:off x="3027675" y="36618974"/>
            <a:ext cx="3935128" cy="873472"/>
            <a:chOff x="0" y="0"/>
            <a:chExt cx="5246837" cy="116463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5246875" cy="1164584"/>
            </a:xfrm>
            <a:custGeom>
              <a:avLst/>
              <a:gdLst/>
              <a:ahLst/>
              <a:cxnLst/>
              <a:rect r="r" b="b" t="t" l="l"/>
              <a:pathLst>
                <a:path h="1164584" w="5246875">
                  <a:moveTo>
                    <a:pt x="0" y="0"/>
                  </a:moveTo>
                  <a:lnTo>
                    <a:pt x="5246875" y="0"/>
                  </a:lnTo>
                  <a:lnTo>
                    <a:pt x="5246875" y="1164584"/>
                  </a:lnTo>
                  <a:lnTo>
                    <a:pt x="0" y="1164584"/>
                  </a:ln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85725"/>
              <a:ext cx="5246837" cy="1250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VIII. CONCLUSION</a:t>
              </a:r>
            </a:p>
          </p:txBody>
        </p:sp>
      </p:grpSp>
      <p:sp>
        <p:nvSpPr>
          <p:cNvPr name="TextBox 70" id="70"/>
          <p:cNvSpPr txBox="true"/>
          <p:nvPr/>
        </p:nvSpPr>
        <p:spPr>
          <a:xfrm rot="0">
            <a:off x="19544242" y="33177999"/>
            <a:ext cx="7632551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Table.  Results for the fixed frequency case show errors</a:t>
            </a:r>
          </a:p>
        </p:txBody>
      </p:sp>
      <p:grpSp>
        <p:nvGrpSpPr>
          <p:cNvPr name="Group 71" id="71"/>
          <p:cNvGrpSpPr/>
          <p:nvPr/>
        </p:nvGrpSpPr>
        <p:grpSpPr>
          <a:xfrm rot="0">
            <a:off x="10141847" y="22086183"/>
            <a:ext cx="19835128" cy="20709642"/>
            <a:chOff x="0" y="0"/>
            <a:chExt cx="26446837" cy="27612856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26446882" cy="27612860"/>
            </a:xfrm>
            <a:custGeom>
              <a:avLst/>
              <a:gdLst/>
              <a:ahLst/>
              <a:cxnLst/>
              <a:rect r="r" b="b" t="t" l="l"/>
              <a:pathLst>
                <a:path h="27612860" w="26446882">
                  <a:moveTo>
                    <a:pt x="0" y="1090580"/>
                  </a:moveTo>
                  <a:cubicBezTo>
                    <a:pt x="0" y="488141"/>
                    <a:pt x="318810" y="0"/>
                    <a:pt x="712014" y="0"/>
                  </a:cubicBezTo>
                  <a:lnTo>
                    <a:pt x="25734869" y="0"/>
                  </a:lnTo>
                  <a:lnTo>
                    <a:pt x="25734869" y="60689"/>
                  </a:lnTo>
                  <a:lnTo>
                    <a:pt x="25734869" y="0"/>
                  </a:lnTo>
                  <a:cubicBezTo>
                    <a:pt x="26128073" y="0"/>
                    <a:pt x="26446882" y="488141"/>
                    <a:pt x="26446882" y="1090580"/>
                  </a:cubicBezTo>
                  <a:lnTo>
                    <a:pt x="26407312" y="1090580"/>
                  </a:lnTo>
                  <a:lnTo>
                    <a:pt x="26446882" y="1090580"/>
                  </a:lnTo>
                  <a:lnTo>
                    <a:pt x="26446882" y="26522279"/>
                  </a:lnTo>
                  <a:lnTo>
                    <a:pt x="26407312" y="26522279"/>
                  </a:lnTo>
                  <a:lnTo>
                    <a:pt x="26446882" y="26522279"/>
                  </a:lnTo>
                  <a:cubicBezTo>
                    <a:pt x="26446882" y="27124720"/>
                    <a:pt x="26128073" y="27612860"/>
                    <a:pt x="25734869" y="27612860"/>
                  </a:cubicBezTo>
                  <a:lnTo>
                    <a:pt x="25734869" y="27552173"/>
                  </a:lnTo>
                  <a:lnTo>
                    <a:pt x="25734869" y="27612860"/>
                  </a:lnTo>
                  <a:lnTo>
                    <a:pt x="712014" y="27612860"/>
                  </a:lnTo>
                  <a:lnTo>
                    <a:pt x="712014" y="27552173"/>
                  </a:lnTo>
                  <a:lnTo>
                    <a:pt x="712014" y="27612860"/>
                  </a:lnTo>
                  <a:cubicBezTo>
                    <a:pt x="318810" y="27612860"/>
                    <a:pt x="0" y="27124720"/>
                    <a:pt x="0" y="26522279"/>
                  </a:cubicBezTo>
                  <a:lnTo>
                    <a:pt x="0" y="1090580"/>
                  </a:lnTo>
                  <a:lnTo>
                    <a:pt x="39571" y="1090580"/>
                  </a:lnTo>
                  <a:lnTo>
                    <a:pt x="0" y="1090580"/>
                  </a:lnTo>
                  <a:moveTo>
                    <a:pt x="79142" y="1090580"/>
                  </a:moveTo>
                  <a:lnTo>
                    <a:pt x="79142" y="26522279"/>
                  </a:lnTo>
                  <a:lnTo>
                    <a:pt x="39571" y="26522279"/>
                  </a:lnTo>
                  <a:lnTo>
                    <a:pt x="79142" y="26522279"/>
                  </a:lnTo>
                  <a:cubicBezTo>
                    <a:pt x="79142" y="27057353"/>
                    <a:pt x="362470" y="27491482"/>
                    <a:pt x="712014" y="27491482"/>
                  </a:cubicBezTo>
                  <a:lnTo>
                    <a:pt x="25734869" y="27491482"/>
                  </a:lnTo>
                  <a:cubicBezTo>
                    <a:pt x="26084414" y="27491482"/>
                    <a:pt x="26367742" y="27057555"/>
                    <a:pt x="26367742" y="26522279"/>
                  </a:cubicBezTo>
                  <a:lnTo>
                    <a:pt x="26367742" y="1090580"/>
                  </a:lnTo>
                  <a:cubicBezTo>
                    <a:pt x="26367742" y="555506"/>
                    <a:pt x="26084414" y="121378"/>
                    <a:pt x="25734869" y="121378"/>
                  </a:cubicBezTo>
                  <a:lnTo>
                    <a:pt x="712014" y="121378"/>
                  </a:lnTo>
                  <a:lnTo>
                    <a:pt x="712014" y="60689"/>
                  </a:lnTo>
                  <a:lnTo>
                    <a:pt x="712014" y="121378"/>
                  </a:lnTo>
                  <a:cubicBezTo>
                    <a:pt x="362470" y="121378"/>
                    <a:pt x="79142" y="555304"/>
                    <a:pt x="79142" y="1090580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</p:grpSp>
      <p:grpSp>
        <p:nvGrpSpPr>
          <p:cNvPr name="Group 73" id="73"/>
          <p:cNvGrpSpPr/>
          <p:nvPr/>
        </p:nvGrpSpPr>
        <p:grpSpPr>
          <a:xfrm rot="0">
            <a:off x="17084568" y="21705183"/>
            <a:ext cx="6892420" cy="873472"/>
            <a:chOff x="0" y="0"/>
            <a:chExt cx="9189894" cy="1164629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9189951" cy="1164584"/>
            </a:xfrm>
            <a:custGeom>
              <a:avLst/>
              <a:gdLst/>
              <a:ahLst/>
              <a:cxnLst/>
              <a:rect r="r" b="b" t="t" l="l"/>
              <a:pathLst>
                <a:path h="1164584" w="9189951">
                  <a:moveTo>
                    <a:pt x="0" y="0"/>
                  </a:moveTo>
                  <a:lnTo>
                    <a:pt x="9189951" y="0"/>
                  </a:lnTo>
                  <a:lnTo>
                    <a:pt x="9189951" y="1164584"/>
                  </a:lnTo>
                  <a:lnTo>
                    <a:pt x="0" y="1164584"/>
                  </a:ln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85725"/>
              <a:ext cx="9189894" cy="1250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VII. SIMULATION AND RESULTS</a:t>
              </a:r>
            </a:p>
          </p:txBody>
        </p:sp>
      </p:grpSp>
      <p:sp>
        <p:nvSpPr>
          <p:cNvPr name="TextBox 76" id="76"/>
          <p:cNvSpPr txBox="true"/>
          <p:nvPr/>
        </p:nvSpPr>
        <p:spPr>
          <a:xfrm rot="0">
            <a:off x="538621" y="6127602"/>
            <a:ext cx="709719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999" spc="11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</a:t>
            </a:r>
            <a:r>
              <a:rPr lang="en-US" b="true" sz="2999" spc="11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General information about alternator:</a:t>
            </a:r>
          </a:p>
        </p:txBody>
      </p:sp>
      <p:grpSp>
        <p:nvGrpSpPr>
          <p:cNvPr name="Group 77" id="77"/>
          <p:cNvGrpSpPr/>
          <p:nvPr/>
        </p:nvGrpSpPr>
        <p:grpSpPr>
          <a:xfrm rot="0">
            <a:off x="20917438" y="10222064"/>
            <a:ext cx="8635183" cy="4152208"/>
            <a:chOff x="0" y="0"/>
            <a:chExt cx="773129" cy="371757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773129" cy="371757"/>
            </a:xfrm>
            <a:custGeom>
              <a:avLst/>
              <a:gdLst/>
              <a:ahLst/>
              <a:cxnLst/>
              <a:rect r="r" b="b" t="t" l="l"/>
              <a:pathLst>
                <a:path h="371757" w="773129">
                  <a:moveTo>
                    <a:pt x="0" y="0"/>
                  </a:moveTo>
                  <a:lnTo>
                    <a:pt x="773129" y="0"/>
                  </a:lnTo>
                  <a:lnTo>
                    <a:pt x="773129" y="371757"/>
                  </a:lnTo>
                  <a:lnTo>
                    <a:pt x="0" y="371757"/>
                  </a:lnTo>
                  <a:close/>
                </a:path>
              </a:pathLst>
            </a:custGeom>
            <a:solidFill>
              <a:srgbClr val="19AA4D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85725"/>
              <a:ext cx="773129" cy="457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99"/>
                </a:lnSpc>
              </a:pPr>
            </a:p>
          </p:txBody>
        </p:sp>
      </p:grpSp>
      <p:sp>
        <p:nvSpPr>
          <p:cNvPr name="TextBox 80" id="80"/>
          <p:cNvSpPr txBox="true"/>
          <p:nvPr/>
        </p:nvSpPr>
        <p:spPr>
          <a:xfrm rot="0">
            <a:off x="20814844" y="10257404"/>
            <a:ext cx="8660796" cy="4005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359" indent="-302180" lvl="1">
              <a:lnSpc>
                <a:spcPts val="3471"/>
              </a:lnSpc>
              <a:buFont typeface="Arial"/>
              <a:buChar char="•"/>
            </a:pPr>
            <a:r>
              <a:rPr lang="en-US" b="true" sz="2799">
                <a:solidFill>
                  <a:srgbClr val="FAFA0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Objectives: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Design a measuring system and method for measuring the speed of an alternator. The system is designed to accurately measure important parameters including frequency and operating speed of the alternator. </a:t>
            </a:r>
          </a:p>
          <a:p>
            <a:pPr algn="l" marL="604359" indent="-302180" lvl="1">
              <a:lnSpc>
                <a:spcPts val="3471"/>
              </a:lnSpc>
              <a:buFont typeface="Arial"/>
              <a:buChar char="•"/>
            </a:pPr>
            <a:r>
              <a:rPr lang="en-US" b="true" sz="2799">
                <a:solidFill>
                  <a:srgbClr val="FAFA0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System requirements:</a:t>
            </a:r>
          </a:p>
          <a:p>
            <a:pPr algn="l">
              <a:lnSpc>
                <a:spcPts val="3471"/>
              </a:lnSpc>
            </a:pPr>
            <a:r>
              <a:rPr lang="en-US" sz="2799" b="true">
                <a:solidFill>
                  <a:srgbClr val="FAFA0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</a:t>
            </a: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- 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Measurement: error less than 5%</a:t>
            </a:r>
          </a:p>
          <a:p>
            <a:pPr algn="just">
              <a:lnSpc>
                <a:spcPts val="3471"/>
              </a:lnSpc>
            </a:pP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</a:t>
            </a: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- 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Measuring range: 500 – 15000 RPM. </a:t>
            </a:r>
          </a:p>
          <a:p>
            <a:pPr algn="just">
              <a:lnSpc>
                <a:spcPts val="3471"/>
              </a:lnSpc>
            </a:pPr>
            <a:r>
              <a:rPr lang="en-US" b="true" sz="27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-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Graphical User Interface: clear and user-friendly.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20037578" y="4366489"/>
            <a:ext cx="9343509" cy="76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9"/>
              </a:lnSpc>
            </a:pPr>
            <a:r>
              <a:rPr lang="en-US" b="true" sz="43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Instructor: Ph.D Trần Đăng Long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4058141" y="2381993"/>
            <a:ext cx="22262222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9"/>
              </a:lnSpc>
            </a:pPr>
            <a:r>
              <a:rPr lang="en-US" sz="6499" b="true">
                <a:solidFill>
                  <a:srgbClr val="FF313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DESIGN A MEASURING SYSTEM AND METHOD FOR MEASURING THE SPEED OF AN ALTERNATOR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524501" y="4366489"/>
            <a:ext cx="11497745" cy="76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9"/>
              </a:lnSpc>
            </a:pPr>
            <a:r>
              <a:rPr lang="en-US" b="true" sz="43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Student: Nguyễn Quốc Kiệt  	 ID: 1952802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2798457" y="12930124"/>
            <a:ext cx="6490522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Figure 3. General layout diagram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947158" y="13773100"/>
            <a:ext cx="1011102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Figure 2. Formula to calculate the Speed of Three-Phase Synchronous Generator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20917438" y="6189602"/>
            <a:ext cx="320933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3. Mesuring method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0" y="10158035"/>
            <a:ext cx="1051681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 The relationship between alternator speed and frequency: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548146" y="6810991"/>
            <a:ext cx="6390617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alternator is a 3-phase synchronous generator.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Phase voltage is the voltage measured across a single component in a three-phase source or load.</a:t>
            </a:r>
          </a:p>
        </p:txBody>
      </p:sp>
      <p:grpSp>
        <p:nvGrpSpPr>
          <p:cNvPr name="Group 89" id="89"/>
          <p:cNvGrpSpPr/>
          <p:nvPr/>
        </p:nvGrpSpPr>
        <p:grpSpPr>
          <a:xfrm rot="0">
            <a:off x="855464" y="38307835"/>
            <a:ext cx="8149408" cy="2923796"/>
            <a:chOff x="0" y="0"/>
            <a:chExt cx="729636" cy="261774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729636" cy="261774"/>
            </a:xfrm>
            <a:custGeom>
              <a:avLst/>
              <a:gdLst/>
              <a:ahLst/>
              <a:cxnLst/>
              <a:rect r="r" b="b" t="t" l="l"/>
              <a:pathLst>
                <a:path h="261774" w="729636">
                  <a:moveTo>
                    <a:pt x="0" y="0"/>
                  </a:moveTo>
                  <a:lnTo>
                    <a:pt x="729636" y="0"/>
                  </a:lnTo>
                  <a:lnTo>
                    <a:pt x="729636" y="261774"/>
                  </a:lnTo>
                  <a:lnTo>
                    <a:pt x="0" y="261774"/>
                  </a:lnTo>
                  <a:close/>
                </a:path>
              </a:pathLst>
            </a:custGeom>
            <a:solidFill>
              <a:srgbClr val="19AA4D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85725"/>
              <a:ext cx="729636" cy="347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99"/>
                </a:lnSpc>
              </a:pPr>
            </a:p>
          </p:txBody>
        </p:sp>
      </p:grpSp>
      <p:sp>
        <p:nvSpPr>
          <p:cNvPr name="TextBox 92" id="92"/>
          <p:cNvSpPr txBox="true"/>
          <p:nvPr/>
        </p:nvSpPr>
        <p:spPr>
          <a:xfrm rot="0">
            <a:off x="919804" y="38295975"/>
            <a:ext cx="8374318" cy="2601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1"/>
              </a:lnSpc>
            </a:pP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✓ Generator speed measurement system </a:t>
            </a:r>
            <a:r>
              <a:rPr lang="en-US" sz="2799">
                <a:solidFill>
                  <a:srgbClr val="FAFA06"/>
                </a:solidFill>
                <a:latin typeface="Calibri (MS)"/>
                <a:ea typeface="Calibri (MS)"/>
                <a:cs typeface="Calibri (MS)"/>
                <a:sym typeface="Calibri (MS)"/>
              </a:rPr>
              <a:t>is stable</a:t>
            </a:r>
          </a:p>
          <a:p>
            <a:pPr algn="l">
              <a:lnSpc>
                <a:spcPts val="5151"/>
              </a:lnSpc>
            </a:pP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✓ </a:t>
            </a:r>
            <a:r>
              <a:rPr lang="en-US" sz="2799">
                <a:solidFill>
                  <a:srgbClr val="FAFA06"/>
                </a:solidFill>
                <a:latin typeface="Calibri (MS)"/>
                <a:ea typeface="Calibri (MS)"/>
                <a:cs typeface="Calibri (MS)"/>
                <a:sym typeface="Calibri (MS)"/>
              </a:rPr>
              <a:t>Speed ​​value is read continuously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and error-free</a:t>
            </a:r>
          </a:p>
          <a:p>
            <a:pPr algn="l">
              <a:lnSpc>
                <a:spcPts val="5151"/>
              </a:lnSpc>
            </a:pP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✓ Speed ​​error is always </a:t>
            </a:r>
            <a:r>
              <a:rPr lang="en-US" sz="2799">
                <a:solidFill>
                  <a:srgbClr val="FAFA06"/>
                </a:solidFill>
                <a:latin typeface="Calibri (MS)"/>
                <a:ea typeface="Calibri (MS)"/>
                <a:cs typeface="Calibri (MS)"/>
                <a:sym typeface="Calibri (MS)"/>
              </a:rPr>
              <a:t>less than 5%</a:t>
            </a:r>
          </a:p>
          <a:p>
            <a:pPr algn="l">
              <a:lnSpc>
                <a:spcPts val="5151"/>
              </a:lnSpc>
            </a:pP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✓ Display information </a:t>
            </a:r>
            <a:r>
              <a:rPr lang="en-US" sz="2799">
                <a:solidFill>
                  <a:srgbClr val="FAFA06"/>
                </a:solidFill>
                <a:latin typeface="Calibri (MS)"/>
                <a:ea typeface="Calibri (MS)"/>
                <a:cs typeface="Calibri (MS)"/>
                <a:sym typeface="Calibri (MS)"/>
              </a:rPr>
              <a:t>clearly and accurately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DAGaAyMbe38</dc:identifier>
  <dcterms:modified xsi:type="dcterms:W3CDTF">2011-08-01T06:04:30Z</dcterms:modified>
  <cp:revision>1</cp:revision>
  <dc:title>Nguyen Quoc Kiet_1952802 - POSTER</dc:title>
</cp:coreProperties>
</file>