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76" r:id="rId16"/>
    <p:sldId id="275" r:id="rId17"/>
    <p:sldId id="269" r:id="rId18"/>
    <p:sldId id="277" r:id="rId19"/>
    <p:sldId id="270" r:id="rId20"/>
    <p:sldId id="272" r:id="rId21"/>
    <p:sldId id="273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48E366-8F71-44EF-9127-380E00AE2D7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8"/>
            <p14:sldId id="267"/>
            <p14:sldId id="268"/>
            <p14:sldId id="276"/>
            <p14:sldId id="275"/>
            <p14:sldId id="269"/>
            <p14:sldId id="277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4CB4"/>
    <a:srgbClr val="B8C448"/>
    <a:srgbClr val="D94B33"/>
    <a:srgbClr val="40C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20" autoAdjust="0"/>
  </p:normalViewPr>
  <p:slideViewPr>
    <p:cSldViewPr>
      <p:cViewPr varScale="1">
        <p:scale>
          <a:sx n="55" d="100"/>
          <a:sy n="55" d="100"/>
        </p:scale>
        <p:origin x="6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A42D-16FB-E6B7-F9CE-A79516ABD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ABEC1-B86D-7DD4-FF9F-38E0C9ACC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0A7B7-D629-2A5D-6855-06AD6D4A91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AFB6CA4-A21A-EEE9-0C49-F2CC4289A9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8D91D9-6198-E46B-AC81-56C23D6D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1652-20B5-7F3D-C41F-D867E9CBC3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5129-7F83-C36A-5AC4-E8CFF3149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1682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EB06-DF39-9C79-3986-166AAF49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69381-4D04-02C8-AB1F-34C01EE3CB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AD1A-EF0A-98BA-4709-EB8BE2C892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F7AE9AA-921E-3B31-F5AD-E3475B566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8F29D5-D417-92E9-1B56-7BACDAE05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BDF9-E9B3-88D5-F438-1C18A61A9A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9E9A-B737-3D10-67CA-3DBA1ADEB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9357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75A3-EF2A-DD4F-74D1-E049DD0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B66684-0A9B-A81F-A0AC-3498CE0480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C5A80-3047-464D-D790-9866D8F461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782E15-E4BD-9FAA-DEB8-25245E810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C0F2E4-BE74-DABC-76EA-F7887B2C6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FEC2-C79E-DE57-3276-EB7AEC3FE3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A7F8-59CB-7471-F386-23FADBF2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954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9980" y="-8727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7659121">
            <a:off x="1526248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>
            <a:off x="-4735443" y="-4630697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" name="Group 5"/>
          <p:cNvGrpSpPr/>
          <p:nvPr/>
        </p:nvGrpSpPr>
        <p:grpSpPr>
          <a:xfrm>
            <a:off x="3855750" y="3924300"/>
            <a:ext cx="10467757" cy="2438400"/>
            <a:chOff x="0" y="0"/>
            <a:chExt cx="2021494" cy="7323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21494" cy="732301"/>
            </a:xfrm>
            <a:custGeom>
              <a:avLst/>
              <a:gdLst/>
              <a:ahLst/>
              <a:cxnLst/>
              <a:rect l="l" t="t" r="r" b="b"/>
              <a:pathLst>
                <a:path w="2021494" h="732301">
                  <a:moveTo>
                    <a:pt x="0" y="0"/>
                  </a:moveTo>
                  <a:lnTo>
                    <a:pt x="2021494" y="0"/>
                  </a:lnTo>
                  <a:lnTo>
                    <a:pt x="2021494" y="732301"/>
                  </a:lnTo>
                  <a:lnTo>
                    <a:pt x="0" y="7323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021494" cy="751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55750" y="4213265"/>
            <a:ext cx="10467757" cy="159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8000" b="1" spc="979">
                <a:solidFill>
                  <a:srgbClr val="FF3131"/>
                </a:solidFill>
                <a:ea typeface="Oswald Bold"/>
                <a:cs typeface="Oswald Bold"/>
                <a:sym typeface="Oswald Bold"/>
              </a:rPr>
              <a:t>WEEKLY-REPORT</a:t>
            </a:r>
          </a:p>
        </p:txBody>
      </p:sp>
      <p:sp>
        <p:nvSpPr>
          <p:cNvPr id="9" name="Freeform 9"/>
          <p:cNvSpPr/>
          <p:nvPr/>
        </p:nvSpPr>
        <p:spPr>
          <a:xfrm>
            <a:off x="16538906" y="320389"/>
            <a:ext cx="1328649" cy="1389435"/>
          </a:xfrm>
          <a:custGeom>
            <a:avLst/>
            <a:gdLst/>
            <a:ahLst/>
            <a:cxnLst/>
            <a:rect l="l" t="t" r="r" b="b"/>
            <a:pathLst>
              <a:path w="1328649" h="1389435">
                <a:moveTo>
                  <a:pt x="0" y="0"/>
                </a:moveTo>
                <a:lnTo>
                  <a:pt x="1328650" y="0"/>
                </a:lnTo>
                <a:lnTo>
                  <a:pt x="1328650" y="1389435"/>
                </a:lnTo>
                <a:lnTo>
                  <a:pt x="0" y="1389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456" r="-41368" b="-22940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2620584" y="349745"/>
            <a:ext cx="12656367" cy="162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400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Ho Chi Minh City University of Technology</a:t>
            </a:r>
          </a:p>
          <a:p>
            <a:pPr algn="ctr">
              <a:lnSpc>
                <a:spcPts val="6639"/>
              </a:lnSpc>
            </a:pPr>
            <a:r>
              <a:rPr lang="en-US" sz="4400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Faculty of Transportation Engineering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45796" y="7326878"/>
            <a:ext cx="12656367" cy="162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39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Student name’s: Nguyen Quoc Kiet</a:t>
            </a:r>
          </a:p>
          <a:p>
            <a:pPr algn="ctr">
              <a:lnSpc>
                <a:spcPts val="6639"/>
              </a:lnSpc>
            </a:pPr>
            <a:r>
              <a:rPr lang="en-US" sz="39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ID: 1952802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8027657" y="3667249"/>
            <a:ext cx="6450343" cy="1282517"/>
            <a:chOff x="0" y="0"/>
            <a:chExt cx="2431379" cy="3377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1379" cy="337782"/>
            </a:xfrm>
            <a:custGeom>
              <a:avLst/>
              <a:gdLst/>
              <a:ahLst/>
              <a:cxnLst/>
              <a:rect l="l" t="t" r="r" b="b"/>
              <a:pathLst>
                <a:path w="2431379" h="337782">
                  <a:moveTo>
                    <a:pt x="0" y="0"/>
                  </a:moveTo>
                  <a:lnTo>
                    <a:pt x="2431379" y="0"/>
                  </a:lnTo>
                  <a:lnTo>
                    <a:pt x="2431379" y="337782"/>
                  </a:lnTo>
                  <a:lnTo>
                    <a:pt x="0" y="337782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D" sz="24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431379" cy="35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400">
                  <a:solidFill>
                    <a:srgbClr val="000000"/>
                  </a:solidFill>
                  <a:ea typeface="Open Sauce"/>
                  <a:cs typeface="Open Sauce"/>
                  <a:sym typeface="Open Sauce"/>
                </a:rPr>
                <a:t>Using signal conditioning to convert input signals (sine waves) into digital signals (square waves).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27657" y="5338367"/>
            <a:ext cx="6450343" cy="1354848"/>
            <a:chOff x="0" y="-19050"/>
            <a:chExt cx="2431379" cy="3568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1379" cy="337782"/>
            </a:xfrm>
            <a:custGeom>
              <a:avLst/>
              <a:gdLst/>
              <a:ahLst/>
              <a:cxnLst/>
              <a:rect l="l" t="t" r="r" b="b"/>
              <a:pathLst>
                <a:path w="2431379" h="337782">
                  <a:moveTo>
                    <a:pt x="0" y="0"/>
                  </a:moveTo>
                  <a:lnTo>
                    <a:pt x="2431379" y="0"/>
                  </a:lnTo>
                  <a:lnTo>
                    <a:pt x="2431379" y="337782"/>
                  </a:lnTo>
                  <a:lnTo>
                    <a:pt x="0" y="337782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D" sz="24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431379" cy="35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400">
                  <a:solidFill>
                    <a:srgbClr val="000000"/>
                  </a:solidFill>
                  <a:ea typeface="Open Sauce"/>
                  <a:cs typeface="Open Sauce"/>
                  <a:sym typeface="Open Sauce"/>
                </a:rPr>
                <a:t>Using microcontroller to measuring the frequency from the converted signals.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27657" y="7173634"/>
            <a:ext cx="6450343" cy="1282517"/>
            <a:chOff x="0" y="0"/>
            <a:chExt cx="2431379" cy="3377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31379" cy="337782"/>
            </a:xfrm>
            <a:custGeom>
              <a:avLst/>
              <a:gdLst/>
              <a:ahLst/>
              <a:cxnLst/>
              <a:rect l="l" t="t" r="r" b="b"/>
              <a:pathLst>
                <a:path w="2431379" h="337782">
                  <a:moveTo>
                    <a:pt x="0" y="0"/>
                  </a:moveTo>
                  <a:lnTo>
                    <a:pt x="2431379" y="0"/>
                  </a:lnTo>
                  <a:lnTo>
                    <a:pt x="2431379" y="337782"/>
                  </a:lnTo>
                  <a:lnTo>
                    <a:pt x="0" y="337782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D" sz="24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431379" cy="35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400">
                  <a:solidFill>
                    <a:srgbClr val="000000"/>
                  </a:solidFill>
                  <a:ea typeface="Open Sauce"/>
                  <a:cs typeface="Open Sauce"/>
                  <a:sym typeface="Open Sauce"/>
                </a:rPr>
                <a:t>Display the results.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5421444" y="4308508"/>
            <a:ext cx="2606214" cy="17434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>
            <a:off x="3440243" y="5497128"/>
            <a:ext cx="1981200" cy="1096208"/>
          </a:xfrm>
          <a:custGeom>
            <a:avLst/>
            <a:gdLst/>
            <a:ahLst/>
            <a:cxnLst/>
            <a:rect l="l" t="t" r="r" b="b"/>
            <a:pathLst>
              <a:path w="4158029" h="1096208">
                <a:moveTo>
                  <a:pt x="0" y="0"/>
                </a:moveTo>
                <a:lnTo>
                  <a:pt x="4158029" y="0"/>
                </a:lnTo>
                <a:lnTo>
                  <a:pt x="4158029" y="1096208"/>
                </a:lnTo>
                <a:lnTo>
                  <a:pt x="0" y="1096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300472" y="177649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4633" y="1964539"/>
            <a:ext cx="491681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3. Measuring method: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0243" y="5676900"/>
            <a:ext cx="1981200" cy="549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2600" b="1">
                <a:solidFill>
                  <a:srgbClr val="FF3131"/>
                </a:solidFill>
                <a:ea typeface="Open Sauce Bold"/>
                <a:cs typeface="Open Sauce Bold"/>
                <a:sym typeface="Open Sauce Bold"/>
              </a:rPr>
              <a:t>METHOD</a:t>
            </a:r>
          </a:p>
        </p:txBody>
      </p:sp>
      <p:sp>
        <p:nvSpPr>
          <p:cNvPr id="17" name="AutoShape 17"/>
          <p:cNvSpPr/>
          <p:nvPr/>
        </p:nvSpPr>
        <p:spPr>
          <a:xfrm>
            <a:off x="5421444" y="6051956"/>
            <a:ext cx="26062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8" name="AutoShape 18"/>
          <p:cNvSpPr/>
          <p:nvPr/>
        </p:nvSpPr>
        <p:spPr>
          <a:xfrm>
            <a:off x="5437331" y="6062468"/>
            <a:ext cx="2590327" cy="17524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04973" y="267223"/>
            <a:ext cx="17478054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GENERAL LAYOUT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03ED-DC9C-A637-7CA4-14BDB9CA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05100"/>
            <a:ext cx="11841227" cy="5477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roup 684">
            <a:extLst>
              <a:ext uri="{FF2B5EF4-FFF2-40B4-BE49-F238E27FC236}">
                <a16:creationId xmlns:a16="http://schemas.microsoft.com/office/drawing/2014/main" id="{A497C2CF-5AD6-A563-899D-019952159EFE}"/>
              </a:ext>
            </a:extLst>
          </p:cNvPr>
          <p:cNvGrpSpPr/>
          <p:nvPr/>
        </p:nvGrpSpPr>
        <p:grpSpPr>
          <a:xfrm>
            <a:off x="1747603" y="23546757"/>
            <a:ext cx="7915275" cy="6757900"/>
            <a:chOff x="1123950" y="29927550"/>
            <a:chExt cx="7915275" cy="675790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D749406-01BD-43AB-0933-7B210EF57859}"/>
                </a:ext>
              </a:extLst>
            </p:cNvPr>
            <p:cNvSpPr txBox="1"/>
            <p:nvPr/>
          </p:nvSpPr>
          <p:spPr>
            <a:xfrm>
              <a:off x="1910070" y="36223785"/>
              <a:ext cx="6673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Figure 3. V diagram</a:t>
              </a: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2EC06613-5392-1EC1-C019-5C897557ED3B}"/>
                </a:ext>
              </a:extLst>
            </p:cNvPr>
            <p:cNvGrpSpPr/>
            <p:nvPr/>
          </p:nvGrpSpPr>
          <p:grpSpPr>
            <a:xfrm>
              <a:off x="1433076" y="30030685"/>
              <a:ext cx="7324182" cy="5918638"/>
              <a:chOff x="242463" y="420348"/>
              <a:chExt cx="7324182" cy="5918638"/>
            </a:xfrm>
          </p:grpSpPr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8784D347-0557-761A-A6A3-5D1B62974BDF}"/>
                  </a:ext>
                </a:extLst>
              </p:cNvPr>
              <p:cNvSpPr/>
              <p:nvPr/>
            </p:nvSpPr>
            <p:spPr>
              <a:xfrm flipH="1">
                <a:off x="242463" y="422826"/>
                <a:ext cx="2700000" cy="1584000"/>
              </a:xfrm>
              <a:prstGeom prst="parallelogram">
                <a:avLst>
                  <a:gd name="adj" fmla="val 2927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DC motor dynamometer: control and measuring system</a:t>
                </a:r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7118C582-2FDE-CEAE-9376-4393DC875891}"/>
                  </a:ext>
                </a:extLst>
              </p:cNvPr>
              <p:cNvSpPr/>
              <p:nvPr/>
            </p:nvSpPr>
            <p:spPr>
              <a:xfrm flipH="1">
                <a:off x="719457" y="2059370"/>
                <a:ext cx="2700000" cy="1584000"/>
              </a:xfrm>
              <a:prstGeom prst="parallelogram">
                <a:avLst>
                  <a:gd name="adj" fmla="val 2927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Objectives &amp; technical requirements</a:t>
                </a:r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FABBE5A9-83F7-A5BC-56D1-20C710A28AE6}"/>
                  </a:ext>
                </a:extLst>
              </p:cNvPr>
              <p:cNvSpPr/>
              <p:nvPr/>
            </p:nvSpPr>
            <p:spPr>
              <a:xfrm flipH="1">
                <a:off x="1201776" y="3714396"/>
                <a:ext cx="2700000" cy="1584000"/>
              </a:xfrm>
              <a:prstGeom prst="parallelogram">
                <a:avLst>
                  <a:gd name="adj" fmla="val 29270"/>
                </a:avLst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General layout design</a:t>
                </a:r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602D9256-C878-05BB-1F39-FF9DFA9733C4}"/>
                  </a:ext>
                </a:extLst>
              </p:cNvPr>
              <p:cNvSpPr/>
              <p:nvPr/>
            </p:nvSpPr>
            <p:spPr>
              <a:xfrm>
                <a:off x="3901776" y="3715338"/>
                <a:ext cx="2700000" cy="1584000"/>
              </a:xfrm>
              <a:prstGeom prst="parallelogram">
                <a:avLst>
                  <a:gd name="adj" fmla="val 2961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Measurements testing, controllers testing</a:t>
                </a:r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131A8187-4D1E-2D03-DD00-E51198242C51}"/>
                  </a:ext>
                </a:extLst>
              </p:cNvPr>
              <p:cNvSpPr/>
              <p:nvPr/>
            </p:nvSpPr>
            <p:spPr>
              <a:xfrm>
                <a:off x="4866645" y="420348"/>
                <a:ext cx="2700000" cy="1584000"/>
              </a:xfrm>
              <a:prstGeom prst="parallelogram">
                <a:avLst>
                  <a:gd name="adj" fmla="val 29159"/>
                </a:avLst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Conclusion</a:t>
                </a:r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04ECD235-9DAA-D89F-38B9-6001E76EA25F}"/>
                  </a:ext>
                </a:extLst>
              </p:cNvPr>
              <p:cNvSpPr/>
              <p:nvPr/>
            </p:nvSpPr>
            <p:spPr>
              <a:xfrm>
                <a:off x="4391167" y="2059956"/>
                <a:ext cx="2700000" cy="1584000"/>
              </a:xfrm>
              <a:prstGeom prst="parallelogram">
                <a:avLst>
                  <a:gd name="adj" fmla="val 29159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Characteristic curve drawing and evaluation 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63269DDD-6C3E-D943-829F-92975A6D54F0}"/>
                  </a:ext>
                </a:extLst>
              </p:cNvPr>
              <p:cNvSpPr/>
              <p:nvPr/>
            </p:nvSpPr>
            <p:spPr>
              <a:xfrm>
                <a:off x="1673156" y="5361031"/>
                <a:ext cx="4460945" cy="97795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Technical design: measurements, controllers, GUI</a:t>
                </a:r>
              </a:p>
            </p:txBody>
          </p:sp>
        </p:grpSp>
        <p:sp>
          <p:nvSpPr>
            <p:cNvPr id="684" name="Rectangle: Rounded Corners 683">
              <a:extLst>
                <a:ext uri="{FF2B5EF4-FFF2-40B4-BE49-F238E27FC236}">
                  <a16:creationId xmlns:a16="http://schemas.microsoft.com/office/drawing/2014/main" id="{519BA22E-3DB7-234E-485F-CA3F019CD984}"/>
                </a:ext>
              </a:extLst>
            </p:cNvPr>
            <p:cNvSpPr/>
            <p:nvPr/>
          </p:nvSpPr>
          <p:spPr>
            <a:xfrm>
              <a:off x="1123950" y="29927550"/>
              <a:ext cx="7915275" cy="6162675"/>
            </a:xfrm>
            <a:prstGeom prst="roundRect">
              <a:avLst>
                <a:gd name="adj" fmla="val 7374"/>
              </a:avLst>
            </a:prstGeom>
            <a:noFill/>
            <a:ln w="28575">
              <a:solidFill>
                <a:srgbClr val="1F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A091F01-3CDA-D1A4-6E18-C9464C8A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112" y="1686769"/>
            <a:ext cx="7943776" cy="68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4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3418" y="-57150"/>
            <a:ext cx="17478054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WIRING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58ABA-C476-FF21-3CCD-F3F41D39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40" y="2185574"/>
            <a:ext cx="10536120" cy="59158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282002A-3334-3FC6-9215-0AA7E8E1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7" y="314498"/>
            <a:ext cx="10520771" cy="5424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EE0AF-CF3B-E0A3-C359-B61B7AF7175C}"/>
              </a:ext>
            </a:extLst>
          </p:cNvPr>
          <p:cNvSpPr txBox="1"/>
          <p:nvPr/>
        </p:nvSpPr>
        <p:spPr>
          <a:xfrm>
            <a:off x="6927" y="-205740"/>
            <a:ext cx="6884157" cy="100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TIMING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2C8707-DACE-FFA0-6DE0-53CAFD5F8EEE}"/>
                  </a:ext>
                </a:extLst>
              </p:cNvPr>
              <p:cNvSpPr txBox="1"/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𝐒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𝟔𝟎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num>
                        <m:den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𝐟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21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𝐅</m:t>
                          </m:r>
                        </m:num>
                        <m:den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𝐏𝐫𝐞𝐬𝐜𝐚𝐥𝐞𝐫</m:t>
                          </m:r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×∆</m:t>
                          </m:r>
                          <m:r>
                            <a:rPr lang="en-ID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sz="2100" b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1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𝐓𝐎𝐏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1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D" sz="2100" b="1" i="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kern="100">
                  <a:solidFill>
                    <a:srgbClr val="FF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𝐜𝐲𝐜𝐥𝐞</m:t>
                        </m:r>
                      </m:sub>
                    </m:sSub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𝐟</m:t>
                        </m:r>
                      </m:den>
                    </m:f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period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signal.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frequency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signal </a:t>
                </a:r>
                <a:endParaRPr lang="en-US" sz="2000" b="1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clock speed of Arduino (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=16</m:t>
                    </m:r>
                    <m:r>
                      <a:rPr lang="en-US" sz="20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MHz</m:t>
                    </m:r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Prescaler</a:t>
                </a: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 divider (= 64)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</m:num>
                      <m:den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𝐏𝐫𝐞𝐬𝐜𝐚𝐥𝐞𝐫</m:t>
                        </m:r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Hz</m:t>
                    </m:r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</m:oMath>
                </a14:m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frequency of Timer/Counter 1.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ICR1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ICR1 register will “capture” the value of the Timer/Counter1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counter register.</a:t>
                </a:r>
                <a:endParaRPr lang="en-US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TOP: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peak value at which the Timer/Counter1 changes state.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BOTTOM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lowest value that a Timer/Counter 1 reaches.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D" sz="2000" b="1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Timer/Counter1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counted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overflow.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the falling edge of the </a:t>
                </a:r>
                <a:r>
                  <a:rPr lang="en-ID" sz="2000" kern="10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speed signal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the next falling edge of the speed signal 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pair poles</a:t>
                </a:r>
              </a:p>
              <a:p>
                <a:pPr algn="just">
                  <a:spcAft>
                    <a:spcPts val="800"/>
                  </a:spcAft>
                </a:pP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2C8707-DACE-FFA0-6DE0-53CAFD5F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blipFill>
                <a:blip r:embed="rId4"/>
                <a:stretch>
                  <a:fillRect l="-901" r="-4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6DEC3-BE74-3ACB-13C4-73F3DE499EE6}"/>
                  </a:ext>
                </a:extLst>
              </p:cNvPr>
              <p:cNvSpPr txBox="1"/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kern="100">
                    <a:cs typeface="Times New Roman" panose="02020603050405020304" pitchFamily="18" charset="0"/>
                  </a:rPr>
                  <a:t>A</a:t>
                </a:r>
                <a:r>
                  <a:rPr lang="en-ID" kern="100"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1800" b="0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kern="100">
                    <a:cs typeface="Times New Roman" panose="02020603050405020304" pitchFamily="18" charset="0"/>
                  </a:rPr>
                  <a:t>: Jump to interrupt program of the falling edge: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D" kern="100">
                    <a:cs typeface="Times New Roman" panose="02020603050405020304" pitchFamily="18" charset="0"/>
                  </a:rPr>
                  <a:t> and set n = 0.</a:t>
                </a:r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6DEC3-BE74-3ACB-13C4-73F3DE499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blipFill>
                <a:blip r:embed="rId5"/>
                <a:stretch>
                  <a:fillRect l="-1029" t="-5660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F81E10-01A2-1D32-9475-A3C1C311E360}"/>
              </a:ext>
            </a:extLst>
          </p:cNvPr>
          <p:cNvSpPr txBox="1"/>
          <p:nvPr/>
        </p:nvSpPr>
        <p:spPr>
          <a:xfrm>
            <a:off x="7391400" y="6790681"/>
            <a:ext cx="9205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kern="100">
                <a:cs typeface="Times New Roman" panose="02020603050405020304" pitchFamily="18" charset="0"/>
              </a:rPr>
              <a:t>After, exit interrupt program and the program continues execution.</a:t>
            </a:r>
            <a:br>
              <a:rPr lang="en-ID" b="1" kern="100">
                <a:cs typeface="Times New Roman" panose="02020603050405020304" pitchFamily="18" charset="0"/>
              </a:rPr>
            </a:br>
            <a:r>
              <a:rPr lang="en-ID" b="1" kern="100">
                <a:cs typeface="Times New Roman" panose="02020603050405020304" pitchFamily="18" charset="0"/>
              </a:rPr>
              <a:t>Until Timer/Counter1 overflow, jump to interrupt program Overflow and n++ ( if n&gt;1 </a:t>
            </a:r>
            <a:r>
              <a:rPr lang="en-ID" b="1" kern="100">
                <a:cs typeface="Times New Roman" panose="02020603050405020304" pitchFamily="18" charset="0"/>
                <a:sym typeface="Wingdings" panose="05000000000000000000" pitchFamily="2" charset="2"/>
              </a:rPr>
              <a:t> n =0 )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E4558F-C55A-BA33-B45C-4467B84E9D54}"/>
                  </a:ext>
                </a:extLst>
              </p:cNvPr>
              <p:cNvSpPr txBox="1"/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/>
                  <a:t>: </a:t>
                </a:r>
                <a:r>
                  <a:rPr lang="en-ID" b="1" kern="100">
                    <a:cs typeface="Times New Roman" panose="02020603050405020304" pitchFamily="18" charset="0"/>
                  </a:rPr>
                  <a:t>Jump to interrupt program of the next falling edge:</a:t>
                </a:r>
              </a:p>
              <a:p>
                <a:r>
                  <a:rPr lang="en-ID" b="1" kern="1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.2</m:t>
                    </m:r>
                  </m:oMath>
                </a14:m>
                <a:r>
                  <a:rPr lang="en-ID" b="1"/>
                  <a:t> and after that,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ID" b="1"/>
                  <a:t>, then calculate the value of </a:t>
                </a:r>
                <a14:m>
                  <m:oMath xmlns:m="http://schemas.openxmlformats.org/officeDocument/2006/math">
                    <m:r>
                      <a:rPr lang="en-ID" b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</m:oMath>
                </a14:m>
                <a:r>
                  <a:rPr lang="en-ID" b="1"/>
                  <a:t> </a:t>
                </a:r>
                <a:r>
                  <a:rPr lang="en-ID" b="1">
                    <a:sym typeface="Wingdings" panose="05000000000000000000" pitchFamily="2" charset="2"/>
                  </a:rPr>
                  <a:t> Calculate f </a:t>
                </a:r>
                <a:endParaRPr lang="en-ID" b="1"/>
              </a:p>
              <a:p>
                <a:r>
                  <a:rPr lang="en-ID" b="1"/>
                  <a:t>Calculate S </a:t>
                </a:r>
                <a:r>
                  <a:rPr lang="en-ID" b="1">
                    <a:sym typeface="Wingdings" panose="05000000000000000000" pitchFamily="2" charset="2"/>
                  </a:rPr>
                  <a:t> Serial display (Delay 1000ms)</a:t>
                </a:r>
                <a:endParaRPr lang="en-ID" b="1"/>
              </a:p>
              <a:p>
                <a:r>
                  <a:rPr lang="en-ID" b="1"/>
                  <a:t>Reset:  When n != 0 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b="1"/>
                  <a:t>, n = 0</a:t>
                </a:r>
              </a:p>
              <a:p>
                <a:r>
                  <a:rPr lang="en-ID" b="1"/>
                  <a:t>                         n = 0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b="1" kern="100">
                        <a:cs typeface="Times New Roman" panose="02020603050405020304" pitchFamily="18" charset="0"/>
                      </a:rPr>
                      <m:t>.1</m:t>
                    </m:r>
                  </m:oMath>
                </a14:m>
                <a:r>
                  <a:rPr lang="en-ID" b="1"/>
                  <a:t> (ko update)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E4558F-C55A-BA33-B45C-4467B84E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blipFill>
                <a:blip r:embed="rId6"/>
                <a:stretch>
                  <a:fillRect l="-885" t="-2083" b="-45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BB51F-CE7C-9E18-6980-8F90D8D37FF4}"/>
                  </a:ext>
                </a:extLst>
              </p:cNvPr>
              <p:cNvSpPr txBox="1"/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Continues program,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/>
                  <a:t>: Save</a:t>
                </a:r>
                <a:r>
                  <a:rPr lang="en-ID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/>
                </a:br>
                <a14:m>
                  <m:oMath xmlns:m="http://schemas.openxmlformats.org/officeDocument/2006/math">
                    <m: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en-US" b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ID" b="1"/>
                  <a:t>.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r>
                  <a:rPr lang="en-ID" b="1"/>
                  <a:t>.</a:t>
                </a:r>
              </a:p>
              <a:p>
                <a:r>
                  <a:rPr lang="en-ID" b="1"/>
                  <a:t>Then,  Calculate value of </a:t>
                </a:r>
                <a14:m>
                  <m:oMath xmlns:m="http://schemas.openxmlformats.org/officeDocument/2006/math">
                    <m:r>
                      <a:rPr lang="en-ID" b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Calculate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D" b="1">
                  <a:sym typeface="Wingdings" panose="05000000000000000000" pitchFamily="2" charset="2"/>
                </a:endParaRPr>
              </a:p>
              <a:p>
                <a:r>
                  <a:rPr lang="en-ID" b="1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ID" b="1"/>
                      <m:t>Calculate</m:t>
                    </m:r>
                    <m:r>
                      <m:rPr>
                        <m:nor/>
                      </m:rPr>
                      <a:rPr lang="en-ID" b="1"/>
                      <m:t> </m:t>
                    </m:r>
                    <m:r>
                      <m:rPr>
                        <m:nor/>
                      </m:rPr>
                      <a:rPr lang="en-ID" b="1"/>
                      <m:t>S</m:t>
                    </m:r>
                    <m:r>
                      <m:rPr>
                        <m:nor/>
                      </m:rPr>
                      <a:rPr lang="en-US" b="1" i="0" smtClean="0"/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b="1" i="0" smtClean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Serial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display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Delay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1000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ms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D" b="1"/>
              </a:p>
              <a:p>
                <a:r>
                  <a:rPr lang="en-ID" b="1"/>
                  <a:t>Reset: When n != 0 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b="1"/>
                  <a:t>, n = 0</a:t>
                </a:r>
              </a:p>
              <a:p>
                <a:r>
                  <a:rPr lang="en-ID" b="1"/>
                  <a:t>                        n = 0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kern="10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1" kern="100"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D" b="1"/>
                  <a:t> (ko update)</a:t>
                </a:r>
              </a:p>
              <a:p>
                <a:endParaRPr lang="en-ID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BB51F-CE7C-9E18-6980-8F90D8D3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blipFill>
                <a:blip r:embed="rId7"/>
                <a:stretch>
                  <a:fillRect l="-885" t="-18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AE1E5C-3B95-788D-B290-1F307053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00AEDC-3050-2EAE-5FF4-AD8D23FE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81" y="45854"/>
            <a:ext cx="10520771" cy="5424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482DA-54BC-F090-C5EC-B12AB14C9637}"/>
              </a:ext>
            </a:extLst>
          </p:cNvPr>
          <p:cNvSpPr txBox="1"/>
          <p:nvPr/>
        </p:nvSpPr>
        <p:spPr>
          <a:xfrm>
            <a:off x="6927" y="-205740"/>
            <a:ext cx="6884157" cy="100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TIMING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76B2B-61EB-3FA4-0A2E-A750566F25C6}"/>
                  </a:ext>
                </a:extLst>
              </p:cNvPr>
              <p:cNvSpPr txBox="1"/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𝐒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𝟔𝟎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num>
                        <m:den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𝐟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21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𝐅</m:t>
                          </m:r>
                        </m:num>
                        <m:den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𝐏𝐫𝐞𝐬𝐜𝐚𝐥𝐞𝐫</m:t>
                          </m:r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×∆</m:t>
                          </m:r>
                          <m:r>
                            <a:rPr lang="en-ID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sz="2100" b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1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𝐓𝐎𝐏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1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D" sz="2100" b="1" i="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kern="100">
                  <a:solidFill>
                    <a:srgbClr val="FF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𝐜𝐲𝐜𝐥𝐞</m:t>
                        </m:r>
                      </m:sub>
                    </m:sSub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𝐟</m:t>
                        </m:r>
                      </m:den>
                    </m:f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period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signal.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frequency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signal </a:t>
                </a:r>
                <a:endParaRPr lang="en-US" sz="2000" b="1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clock speed of Arduino (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=16</m:t>
                    </m:r>
                    <m:r>
                      <a:rPr lang="en-US" sz="20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MHz</m:t>
                    </m:r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Prescaler</a:t>
                </a: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 divider (= 64)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</m:num>
                      <m:den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𝐏𝐫𝐞𝐬𝐜𝐚𝐥𝐞𝐫</m:t>
                        </m:r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Hz</m:t>
                    </m:r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</m:oMath>
                </a14:m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frequency of Timer/Counter 1.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ICR1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ICR1 register will “capture” the value of the Timer/Counter1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counter register.</a:t>
                </a:r>
                <a:endParaRPr lang="en-US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TOP: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peak value at which the Timer/Counter1 changes state.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BOTTOM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lowest value that a Timer/Counter 1 reaches.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D" sz="2000" b="1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Timer/Counter1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counted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overflow.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the falling edge of the </a:t>
                </a:r>
                <a:r>
                  <a:rPr lang="en-ID" sz="2000" kern="10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speed signal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the next falling edge of the speed signal 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pair poles</a:t>
                </a:r>
              </a:p>
              <a:p>
                <a:pPr algn="just">
                  <a:spcAft>
                    <a:spcPts val="800"/>
                  </a:spcAft>
                </a:pP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76B2B-61EB-3FA4-0A2E-A750566F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blipFill>
                <a:blip r:embed="rId4"/>
                <a:stretch>
                  <a:fillRect l="-901" r="-4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197FF-74EF-AE9B-5686-038806121993}"/>
                  </a:ext>
                </a:extLst>
              </p:cNvPr>
              <p:cNvSpPr txBox="1"/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kern="100">
                    <a:cs typeface="Times New Roman" panose="02020603050405020304" pitchFamily="18" charset="0"/>
                  </a:rPr>
                  <a:t>A</a:t>
                </a:r>
                <a:r>
                  <a:rPr lang="en-ID" b="1" kern="100"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ID" sz="18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b="1" kern="100">
                    <a:cs typeface="Times New Roman" panose="02020603050405020304" pitchFamily="18" charset="0"/>
                  </a:rPr>
                  <a:t>: Jump to interrupt program of the falling edge: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ID" b="1" kern="100">
                    <a:cs typeface="Times New Roman" panose="02020603050405020304" pitchFamily="18" charset="0"/>
                  </a:rPr>
                  <a:t> and set n = 0.</a:t>
                </a:r>
                <a:endParaRPr lang="en-ID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197FF-74EF-AE9B-5686-03880612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blipFill>
                <a:blip r:embed="rId5"/>
                <a:stretch>
                  <a:fillRect l="-1029" t="-5660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4394072-D859-DA67-F1EF-23561AAB28DE}"/>
              </a:ext>
            </a:extLst>
          </p:cNvPr>
          <p:cNvSpPr txBox="1"/>
          <p:nvPr/>
        </p:nvSpPr>
        <p:spPr>
          <a:xfrm>
            <a:off x="7391400" y="6790681"/>
            <a:ext cx="9205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kern="100">
                <a:cs typeface="Times New Roman" panose="02020603050405020304" pitchFamily="18" charset="0"/>
              </a:rPr>
              <a:t>After, exit interrupt program and the program continues execution.</a:t>
            </a:r>
            <a:br>
              <a:rPr lang="en-ID" b="1" kern="100">
                <a:cs typeface="Times New Roman" panose="02020603050405020304" pitchFamily="18" charset="0"/>
              </a:rPr>
            </a:br>
            <a:r>
              <a:rPr lang="en-ID" b="1" kern="100">
                <a:cs typeface="Times New Roman" panose="02020603050405020304" pitchFamily="18" charset="0"/>
              </a:rPr>
              <a:t>Until Timer/Counter1 overflow, jump to interrupt program Overflow and n++ ( if n&gt;1 </a:t>
            </a:r>
            <a:r>
              <a:rPr lang="en-ID" b="1" kern="100">
                <a:cs typeface="Times New Roman" panose="02020603050405020304" pitchFamily="18" charset="0"/>
                <a:sym typeface="Wingdings" panose="05000000000000000000" pitchFamily="2" charset="2"/>
              </a:rPr>
              <a:t> n =0 )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B5658-C2B7-08EA-FDE2-B1D12DC2561A}"/>
                  </a:ext>
                </a:extLst>
              </p:cNvPr>
              <p:cNvSpPr txBox="1"/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en-ID" kern="100">
                    <a:cs typeface="Times New Roman" panose="02020603050405020304" pitchFamily="18" charset="0"/>
                  </a:rPr>
                  <a:t>Jump to interrupt program of the next falling edge:</a:t>
                </a:r>
              </a:p>
              <a:p>
                <a:r>
                  <a:rPr lang="en-ID" kern="1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.2</m:t>
                    </m:r>
                  </m:oMath>
                </a14:m>
                <a:r>
                  <a:rPr lang="en-ID"/>
                  <a:t> and after that,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ID"/>
                  <a:t>, then calculate the value of </a:t>
                </a:r>
                <a14:m>
                  <m:oMath xmlns:m="http://schemas.openxmlformats.org/officeDocument/2006/math">
                    <m:r>
                      <a:rPr lang="en-ID" b="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𝐶𝑁𝑇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D"/>
                  <a:t> </a:t>
                </a:r>
                <a:r>
                  <a:rPr lang="en-ID">
                    <a:sym typeface="Wingdings" panose="05000000000000000000" pitchFamily="2" charset="2"/>
                  </a:rPr>
                  <a:t> Calculate f </a:t>
                </a:r>
                <a:endParaRPr lang="en-ID"/>
              </a:p>
              <a:p>
                <a:r>
                  <a:rPr lang="en-ID"/>
                  <a:t>Calculate S </a:t>
                </a:r>
                <a:r>
                  <a:rPr lang="en-ID">
                    <a:sym typeface="Wingdings" panose="05000000000000000000" pitchFamily="2" charset="2"/>
                  </a:rPr>
                  <a:t> Serial display (Delay 1000ms)</a:t>
                </a:r>
                <a:endParaRPr lang="en-ID"/>
              </a:p>
              <a:p>
                <a:r>
                  <a:rPr lang="en-ID"/>
                  <a:t>Reset:  When n != 0 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/>
                  <a:t>, n = 0</a:t>
                </a:r>
              </a:p>
              <a:p>
                <a:r>
                  <a:rPr lang="en-ID"/>
                  <a:t>                         n = 0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kern="100">
                        <a:cs typeface="Times New Roman" panose="02020603050405020304" pitchFamily="18" charset="0"/>
                      </a:rPr>
                      <m:t>.1</m:t>
                    </m:r>
                  </m:oMath>
                </a14:m>
                <a:r>
                  <a:rPr lang="en-ID"/>
                  <a:t> (ko update)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B5658-C2B7-08EA-FDE2-B1D12DC2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blipFill>
                <a:blip r:embed="rId6"/>
                <a:stretch>
                  <a:fillRect l="-885" t="-2083" b="-45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BE2DED-87A4-AEBE-9285-E58731D681DE}"/>
                  </a:ext>
                </a:extLst>
              </p:cNvPr>
              <p:cNvSpPr txBox="1"/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Continues program,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: Save</a:t>
                </a:r>
                <a:r>
                  <a:rPr lang="en-ID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D"/>
                  <a:t>.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ID"/>
                  <a:t>.</a:t>
                </a:r>
              </a:p>
              <a:p>
                <a:r>
                  <a:rPr lang="en-ID"/>
                  <a:t>Then,  Calculate value of </a:t>
                </a:r>
                <a14:m>
                  <m:oMath xmlns:m="http://schemas.openxmlformats.org/officeDocument/2006/math">
                    <m:r>
                      <a:rPr lang="en-ID" b="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𝐶𝑁𝑇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Calculate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D">
                  <a:sym typeface="Wingdings" panose="05000000000000000000" pitchFamily="2" charset="2"/>
                </a:endParaRPr>
              </a:p>
              <a:p>
                <a:r>
                  <a:rPr lang="en-ID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ID"/>
                      <m:t>Calculate</m:t>
                    </m:r>
                    <m:r>
                      <m:rPr>
                        <m:nor/>
                      </m:rPr>
                      <a:rPr lang="en-ID"/>
                      <m:t> </m:t>
                    </m:r>
                    <m:r>
                      <m:rPr>
                        <m:nor/>
                      </m:rPr>
                      <a:rPr lang="en-ID"/>
                      <m:t>S</m:t>
                    </m:r>
                    <m:r>
                      <m:rPr>
                        <m:nor/>
                      </m:rPr>
                      <a:rPr lang="en-US" i="0" smtClean="0"/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i="0" smtClean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Serial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display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Delay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1000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ms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D"/>
              </a:p>
              <a:p>
                <a:r>
                  <a:rPr lang="en-ID"/>
                  <a:t>Reset: When n != 0 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/>
                  <a:t>, n = 0</a:t>
                </a:r>
              </a:p>
              <a:p>
                <a:r>
                  <a:rPr lang="en-ID"/>
                  <a:t>                        n = 0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kern="10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kern="100"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D"/>
                  <a:t> (ko update)</a:t>
                </a:r>
              </a:p>
              <a:p>
                <a:endParaRPr lang="en-ID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BE2DED-87A4-AEBE-9285-E58731D6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blipFill>
                <a:blip r:embed="rId7"/>
                <a:stretch>
                  <a:fillRect l="-885" t="-18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7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425E-B15F-1957-7810-EF0FC2A43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4300BA5-6DB6-015A-D48A-BF91FC890AF5}"/>
              </a:ext>
            </a:extLst>
          </p:cNvPr>
          <p:cNvSpPr/>
          <p:nvPr/>
        </p:nvSpPr>
        <p:spPr>
          <a:xfrm>
            <a:off x="1312443" y="6243475"/>
            <a:ext cx="12047628" cy="23625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B9B5B-15D2-0F53-115F-5D39A4DEA3F7}"/>
              </a:ext>
            </a:extLst>
          </p:cNvPr>
          <p:cNvSpPr/>
          <p:nvPr/>
        </p:nvSpPr>
        <p:spPr>
          <a:xfrm>
            <a:off x="1676400" y="2035888"/>
            <a:ext cx="3223868" cy="1507411"/>
          </a:xfrm>
          <a:prstGeom prst="rect">
            <a:avLst/>
          </a:prstGeom>
          <a:solidFill>
            <a:srgbClr val="B8C4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n++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0,5s read a result one time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T_overflow = 10 ms, 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overflow= 2500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</a:rPr>
              <a:t>Display_flag = 1</a:t>
            </a:r>
            <a:endParaRPr lang="en-ID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156765-1D2C-D53A-BBA9-1A6FED919603}"/>
                  </a:ext>
                </a:extLst>
              </p:cNvPr>
              <p:cNvSpPr/>
              <p:nvPr/>
            </p:nvSpPr>
            <p:spPr>
              <a:xfrm>
                <a:off x="1676400" y="6622603"/>
                <a:ext cx="3223868" cy="1371600"/>
              </a:xfrm>
              <a:prstGeom prst="rect">
                <a:avLst/>
              </a:prstGeom>
              <a:solidFill>
                <a:srgbClr val="40CC4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000" b="1">
                    <a:solidFill>
                      <a:schemeClr val="bg1"/>
                    </a:solidFill>
                  </a:rPr>
                  <a:t>Print: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>
                    <a:solidFill>
                      <a:schemeClr val="tx1"/>
                    </a:solidFill>
                  </a:rPr>
                  <a:t>; overflow_count; Frequency (f), Speed (S)</a:t>
                </a:r>
                <a:br>
                  <a:rPr lang="en-US" sz="2000" b="1">
                    <a:solidFill>
                      <a:schemeClr val="tx1"/>
                    </a:solidFill>
                  </a:rPr>
                </a:br>
                <a:r>
                  <a:rPr lang="en-US" sz="2000" b="1">
                    <a:solidFill>
                      <a:schemeClr val="tx1"/>
                    </a:solidFill>
                  </a:rPr>
                  <a:t>Display_plag = 0</a:t>
                </a:r>
                <a:br>
                  <a:rPr lang="en-US" sz="2000" b="1">
                    <a:solidFill>
                      <a:schemeClr val="tx1"/>
                    </a:solidFill>
                  </a:rPr>
                </a:br>
                <a:endParaRPr lang="en-ID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156765-1D2C-D53A-BBA9-1A6FED919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622603"/>
                <a:ext cx="3223868" cy="1371600"/>
              </a:xfrm>
              <a:prstGeom prst="rect">
                <a:avLst/>
              </a:prstGeom>
              <a:blipFill>
                <a:blip r:embed="rId3"/>
                <a:stretch>
                  <a:fillRect r="-938" b="-48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FECF38-80D6-3071-A9F1-40DCBC8F421E}"/>
                  </a:ext>
                </a:extLst>
              </p:cNvPr>
              <p:cNvSpPr/>
              <p:nvPr/>
            </p:nvSpPr>
            <p:spPr>
              <a:xfrm>
                <a:off x="9584156" y="6698802"/>
                <a:ext cx="3357117" cy="1295397"/>
              </a:xfrm>
              <a:prstGeom prst="rect">
                <a:avLst/>
              </a:prstGeom>
              <a:solidFill>
                <a:srgbClr val="D94B3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𝐝𝐞𝐥𝐭𝐚𝐓𝐂𝐍𝐓𝟏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Calculate_flag = 0</a:t>
                </a:r>
                <a:b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ID" sz="20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FECF38-80D6-3071-A9F1-40DCBC8F4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56" y="6698802"/>
                <a:ext cx="3357117" cy="1295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49072C-D062-5740-454E-626F4E9E4D17}"/>
                  </a:ext>
                </a:extLst>
              </p:cNvPr>
              <p:cNvSpPr/>
              <p:nvPr/>
            </p:nvSpPr>
            <p:spPr>
              <a:xfrm>
                <a:off x="9601200" y="2035888"/>
                <a:ext cx="3223868" cy="15074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𝑰𝑪𝑹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D" sz="2000" b="1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US" sz="2000" b="1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𝑰𝑪𝑹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br>
                  <a:rPr lang="en-US" sz="2000" b="1">
                    <a:solidFill>
                      <a:schemeClr val="tx1"/>
                    </a:solidFill>
                  </a:rPr>
                </a:br>
                <a:endParaRPr lang="en-U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49072C-D062-5740-454E-626F4E9E4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2035888"/>
                <a:ext cx="3223868" cy="1507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CBFBDC-502F-CF19-37BA-C246A3321CB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12825068" y="2789594"/>
            <a:ext cx="3175775" cy="138673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4162A1-ABEC-6838-BFD6-12CA4818502E}"/>
              </a:ext>
            </a:extLst>
          </p:cNvPr>
          <p:cNvSpPr txBox="1"/>
          <p:nvPr/>
        </p:nvSpPr>
        <p:spPr>
          <a:xfrm rot="20067369">
            <a:off x="13337821" y="6198774"/>
            <a:ext cx="2084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Calculate_flag = 1</a:t>
            </a:r>
            <a:endParaRPr lang="en-ID" sz="2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3FF8D-A810-8818-B708-D170D34EF61E}"/>
              </a:ext>
            </a:extLst>
          </p:cNvPr>
          <p:cNvCxnSpPr>
            <a:cxnSpLocks/>
          </p:cNvCxnSpPr>
          <p:nvPr/>
        </p:nvCxnSpPr>
        <p:spPr>
          <a:xfrm flipH="1">
            <a:off x="4900268" y="7338847"/>
            <a:ext cx="4692879" cy="0"/>
          </a:xfrm>
          <a:prstGeom prst="straightConnector1">
            <a:avLst/>
          </a:prstGeom>
          <a:ln w="793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37FC0-C5CB-3F88-95F9-32CBABFC0F05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900268" y="2789594"/>
            <a:ext cx="470093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B2C430-3ED4-B7FD-A633-218416C719F5}"/>
              </a:ext>
            </a:extLst>
          </p:cNvPr>
          <p:cNvSpPr txBox="1"/>
          <p:nvPr/>
        </p:nvSpPr>
        <p:spPr>
          <a:xfrm rot="5400000">
            <a:off x="2377904" y="5310409"/>
            <a:ext cx="2224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Display_flag = 1</a:t>
            </a:r>
            <a:endParaRPr lang="en-ID" sz="2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35686F-8B04-5277-AB50-6B945B5F657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88334" y="3543299"/>
            <a:ext cx="17043" cy="3062716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191B16-43C8-A7AC-1E6E-56D6FEE2BCD8}"/>
                  </a:ext>
                </a:extLst>
              </p:cNvPr>
              <p:cNvSpPr/>
              <p:nvPr/>
            </p:nvSpPr>
            <p:spPr>
              <a:xfrm>
                <a:off x="14483369" y="4176324"/>
                <a:ext cx="3034947" cy="160995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𝐨𝐯𝐞𝐫𝐟𝐥𝐨𝐰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𝐜𝐨𝐮𝐧𝐭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br>
                  <a:rPr lang="en-US" sz="2000" b="1">
                    <a:solidFill>
                      <a:schemeClr val="tx1"/>
                    </a:solidFill>
                  </a:rPr>
                </a:br>
                <a:r>
                  <a:rPr lang="en-US" sz="2000" b="1">
                    <a:solidFill>
                      <a:schemeClr val="tx1"/>
                    </a:solidFill>
                  </a:rPr>
                  <a:t>Calculate_flag = 1</a:t>
                </a:r>
                <a:endParaRPr lang="en-ID" sz="20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191B16-43C8-A7AC-1E6E-56D6FEE2B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369" y="4176324"/>
                <a:ext cx="3034947" cy="1609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ADB8EED-26A2-2CE0-1873-41443F360E59}"/>
              </a:ext>
            </a:extLst>
          </p:cNvPr>
          <p:cNvSpPr txBox="1"/>
          <p:nvPr/>
        </p:nvSpPr>
        <p:spPr>
          <a:xfrm>
            <a:off x="6497274" y="2370677"/>
            <a:ext cx="1427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Send data</a:t>
            </a:r>
            <a:endParaRPr lang="en-ID" sz="2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A56232-EB75-006D-60B1-F0503293220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2941273" y="5789741"/>
            <a:ext cx="3059569" cy="155676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EFAE74-8F09-C19F-0E2A-B6E3E7070643}"/>
              </a:ext>
            </a:extLst>
          </p:cNvPr>
          <p:cNvSpPr txBox="1"/>
          <p:nvPr/>
        </p:nvSpPr>
        <p:spPr>
          <a:xfrm>
            <a:off x="6544971" y="6983707"/>
            <a:ext cx="1379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Send data</a:t>
            </a:r>
            <a:endParaRPr lang="en-ID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8B6E48-5B63-3B76-F84C-A0D95EA0315F}"/>
              </a:ext>
            </a:extLst>
          </p:cNvPr>
          <p:cNvSpPr txBox="1"/>
          <p:nvPr/>
        </p:nvSpPr>
        <p:spPr>
          <a:xfrm>
            <a:off x="6403840" y="8702818"/>
            <a:ext cx="1864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Void Loop ()</a:t>
            </a:r>
            <a:endParaRPr lang="en-ID" sz="20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6D3714-CE2D-559F-28B5-B98C0D528788}"/>
              </a:ext>
            </a:extLst>
          </p:cNvPr>
          <p:cNvSpPr txBox="1"/>
          <p:nvPr/>
        </p:nvSpPr>
        <p:spPr>
          <a:xfrm>
            <a:off x="1878109" y="1588463"/>
            <a:ext cx="3223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Overflow interrupt</a:t>
            </a:r>
            <a:endParaRPr lang="en-ID" sz="200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72724C-871D-52DA-AE90-1EDAD1796797}"/>
              </a:ext>
            </a:extLst>
          </p:cNvPr>
          <p:cNvSpPr txBox="1"/>
          <p:nvPr/>
        </p:nvSpPr>
        <p:spPr>
          <a:xfrm>
            <a:off x="9967013" y="1635654"/>
            <a:ext cx="3376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Falling edge interrupt</a:t>
            </a:r>
            <a:br>
              <a:rPr lang="en-US" sz="2000" b="1">
                <a:solidFill>
                  <a:srgbClr val="FF0000"/>
                </a:solidFill>
              </a:rPr>
            </a:br>
            <a:endParaRPr lang="en-ID" sz="200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D2864C-6F60-1C5C-FF2F-29E1FE388243}"/>
              </a:ext>
            </a:extLst>
          </p:cNvPr>
          <p:cNvSpPr txBox="1"/>
          <p:nvPr/>
        </p:nvSpPr>
        <p:spPr>
          <a:xfrm>
            <a:off x="2097548" y="7974782"/>
            <a:ext cx="2732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674CB4"/>
                </a:solidFill>
              </a:rPr>
              <a:t>Display program</a:t>
            </a:r>
            <a:br>
              <a:rPr lang="en-US" sz="2000" b="1">
                <a:solidFill>
                  <a:srgbClr val="674CB4"/>
                </a:solidFill>
              </a:rPr>
            </a:br>
            <a:endParaRPr lang="en-ID" sz="2000">
              <a:solidFill>
                <a:srgbClr val="674CB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1A1586-530B-C274-BA66-8D670FFCAA52}"/>
              </a:ext>
            </a:extLst>
          </p:cNvPr>
          <p:cNvSpPr txBox="1"/>
          <p:nvPr/>
        </p:nvSpPr>
        <p:spPr>
          <a:xfrm>
            <a:off x="9686098" y="8016346"/>
            <a:ext cx="3673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674CB4"/>
                </a:solidFill>
              </a:rPr>
              <a:t>Calculate speed program</a:t>
            </a:r>
            <a:endParaRPr lang="en-ID" sz="2000">
              <a:solidFill>
                <a:srgbClr val="674CB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208630-A799-F116-D5DA-E83BD7F17509}"/>
              </a:ext>
            </a:extLst>
          </p:cNvPr>
          <p:cNvSpPr txBox="1"/>
          <p:nvPr/>
        </p:nvSpPr>
        <p:spPr>
          <a:xfrm rot="1471197">
            <a:off x="12891444" y="3098672"/>
            <a:ext cx="3223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Save data to global variable</a:t>
            </a:r>
            <a:endParaRPr lang="en-ID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3D3C75-3BD0-DDD1-4666-C835CA9F0CFE}"/>
              </a:ext>
            </a:extLst>
          </p:cNvPr>
          <p:cNvSpPr txBox="1"/>
          <p:nvPr/>
        </p:nvSpPr>
        <p:spPr>
          <a:xfrm>
            <a:off x="-556517" y="-149689"/>
            <a:ext cx="6884157" cy="933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4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WORK-FLOWS</a:t>
            </a:r>
          </a:p>
        </p:txBody>
      </p:sp>
    </p:spTree>
    <p:extLst>
      <p:ext uri="{BB962C8B-B14F-4D97-AF65-F5344CB8AC3E}">
        <p14:creationId xmlns:p14="http://schemas.microsoft.com/office/powerpoint/2010/main" val="177425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D107E-5C25-3C88-8682-B1765534C4B2}"/>
              </a:ext>
            </a:extLst>
          </p:cNvPr>
          <p:cNvSpPr txBox="1"/>
          <p:nvPr/>
        </p:nvSpPr>
        <p:spPr>
          <a:xfrm>
            <a:off x="354843" y="-66675"/>
            <a:ext cx="5741157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1C2CCE-6925-17B6-4852-766007911F76}"/>
                  </a:ext>
                </a:extLst>
              </p:cNvPr>
              <p:cNvSpPr txBox="1"/>
              <p:nvPr/>
            </p:nvSpPr>
            <p:spPr>
              <a:xfrm>
                <a:off x="354843" y="2400300"/>
                <a:ext cx="7874757" cy="485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den>
                    </m:f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cycle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signal </a:t>
                </a:r>
                <a:endParaRPr lang="en-US" sz="2000" b="1" i="1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clock speed of Arduino (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=16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𝑀𝐻𝑧</m:t>
                    </m:r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pair poles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sz="2000" b="1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𝒆𝒍𝒕𝒂𝑻𝑪𝑵𝑻</m:t>
                    </m:r>
                    <m:r>
                      <a:rPr lang="en-US" sz="2000" b="1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T/C1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counted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T/C1 at the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falling edge of the speed signal.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T/C1 at the next falling edge of the speed signal.</a:t>
                </a:r>
                <a:endParaRPr lang="en-US" sz="2000" kern="10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overflow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S: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Alternator speed (RPM)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TOV1: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T/C1 Overflow flag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ICF1: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T/C1 Input capture flag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ICR1: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value of the ICR1 register will be updated according to the TCNT1 register each time an interrupt occurs.</a:t>
                </a:r>
                <a:endParaRPr lang="en-ID" sz="2000" kern="10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1C2CCE-6925-17B6-4852-766007911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3" y="2400300"/>
                <a:ext cx="7874757" cy="4856458"/>
              </a:xfrm>
              <a:prstGeom prst="rect">
                <a:avLst/>
              </a:prstGeom>
              <a:blipFill>
                <a:blip r:embed="rId3"/>
                <a:stretch>
                  <a:fillRect l="-774" t="-13317" r="-851" b="-13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200FE91-3828-752D-9093-2A1BF3E6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34039"/>
            <a:ext cx="8430491" cy="90281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A966E0-8FD8-22BA-29B8-B3BC7CBB6D14}"/>
              </a:ext>
            </a:extLst>
          </p:cNvPr>
          <p:cNvSpPr/>
          <p:nvPr/>
        </p:nvSpPr>
        <p:spPr>
          <a:xfrm>
            <a:off x="9575902" y="307896"/>
            <a:ext cx="214884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program</a:t>
            </a:r>
            <a:endParaRPr lang="en-ID" sz="1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79732E-4BD6-8184-9017-9AE647DD1C2D}"/>
                  </a:ext>
                </a:extLst>
              </p:cNvPr>
              <p:cNvSpPr/>
              <p:nvPr/>
            </p:nvSpPr>
            <p:spPr>
              <a:xfrm>
                <a:off x="9473130" y="1333500"/>
                <a:ext cx="2300179" cy="609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400" b="1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D" sz="14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79732E-4BD6-8184-9017-9AE647DD1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130" y="1333500"/>
                <a:ext cx="2300179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1775C1-362B-FB49-5537-6AF280E56578}"/>
              </a:ext>
            </a:extLst>
          </p:cNvPr>
          <p:cNvSpPr/>
          <p:nvPr/>
        </p:nvSpPr>
        <p:spPr>
          <a:xfrm>
            <a:off x="9404020" y="2287637"/>
            <a:ext cx="2438400" cy="88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Reset all register; 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Set prescaler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Enable input capture interrupt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Enable overflow interrupt</a:t>
            </a:r>
            <a:endParaRPr lang="en-ID" sz="1400" b="1">
              <a:solidFill>
                <a:schemeClr val="bg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C9081F1-2749-645F-508E-38B243BA887E}"/>
              </a:ext>
            </a:extLst>
          </p:cNvPr>
          <p:cNvSpPr/>
          <p:nvPr/>
        </p:nvSpPr>
        <p:spPr>
          <a:xfrm>
            <a:off x="9753600" y="3757259"/>
            <a:ext cx="1766779" cy="754380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TOV1 = 1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52DF610-C78E-69DD-C1F7-FCBC8122012D}"/>
              </a:ext>
            </a:extLst>
          </p:cNvPr>
          <p:cNvSpPr/>
          <p:nvPr/>
        </p:nvSpPr>
        <p:spPr>
          <a:xfrm>
            <a:off x="9753600" y="5535144"/>
            <a:ext cx="1752600" cy="754380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ICF1 = 1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AC90DA-258F-1515-2A04-72F735D8539B}"/>
              </a:ext>
            </a:extLst>
          </p:cNvPr>
          <p:cNvSpPr/>
          <p:nvPr/>
        </p:nvSpPr>
        <p:spPr>
          <a:xfrm>
            <a:off x="13106400" y="3829648"/>
            <a:ext cx="28194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ISR(TIMER1_OVF_vect)</a:t>
            </a:r>
            <a:endParaRPr lang="en-ID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217A59-D1AD-DDF0-5CF8-7FA5820DEFF6}"/>
                  </a:ext>
                </a:extLst>
              </p:cNvPr>
              <p:cNvSpPr/>
              <p:nvPr/>
            </p:nvSpPr>
            <p:spPr>
              <a:xfrm>
                <a:off x="13754100" y="4914850"/>
                <a:ext cx="1524000" cy="49348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Display_flag = 1</a:t>
                </a:r>
                <a:endParaRPr lang="en-ID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217A59-D1AD-DDF0-5CF8-7FA5820DE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100" y="4914850"/>
                <a:ext cx="1524000" cy="493483"/>
              </a:xfrm>
              <a:prstGeom prst="rect">
                <a:avLst/>
              </a:prstGeom>
              <a:blipFill>
                <a:blip r:embed="rId3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1506A69E-2227-AA37-0CA1-CF495B7CEB5A}"/>
              </a:ext>
            </a:extLst>
          </p:cNvPr>
          <p:cNvSpPr/>
          <p:nvPr/>
        </p:nvSpPr>
        <p:spPr>
          <a:xfrm>
            <a:off x="13106400" y="5603724"/>
            <a:ext cx="28194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ISR(TIMER1_CAPT_vect)</a:t>
            </a:r>
            <a:endParaRPr lang="en-ID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366FE1-5D22-3259-7D03-9D1395A66C46}"/>
                  </a:ext>
                </a:extLst>
              </p:cNvPr>
              <p:cNvSpPr/>
              <p:nvPr/>
            </p:nvSpPr>
            <p:spPr>
              <a:xfrm>
                <a:off x="13563600" y="6839248"/>
                <a:ext cx="1905000" cy="95431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𝐼𝐶𝑅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D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𝐼𝐶𝑅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overflow</m:t>
                      </m:r>
                      <m:r>
                        <a:rPr lang="en-US" sz="14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4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Calculate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flag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 = 1</m:t>
                      </m:r>
                    </m:oMath>
                  </m:oMathPara>
                </a14:m>
                <a:endParaRPr lang="en-ID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366FE1-5D22-3259-7D03-9D1395A6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6839248"/>
                <a:ext cx="1905000" cy="95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AB5A9BB-E486-66B2-7F1F-61CCB76EE68D}"/>
                  </a:ext>
                </a:extLst>
              </p:cNvPr>
              <p:cNvSpPr/>
              <p:nvPr/>
            </p:nvSpPr>
            <p:spPr>
              <a:xfrm>
                <a:off x="9275301" y="6644916"/>
                <a:ext cx="2688099" cy="1394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num>
                        <m:den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𝒑𝒓𝒆𝒔𝒄𝒂𝒍𝒆𝒓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𝒅𝒆𝒍𝒕𝒂𝑻𝑪𝑵𝑻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</m:oMath>
                  </m:oMathPara>
                </a14:m>
                <a:br>
                  <a:rPr lang="en-US" sz="1400" b="1">
                    <a:solidFill>
                      <a:schemeClr val="tx1"/>
                    </a:solidFill>
                  </a:rPr>
                </a:br>
                <a:r>
                  <a:rPr lang="en-US" sz="1400" b="1">
                    <a:solidFill>
                      <a:schemeClr val="tx1"/>
                    </a:solidFill>
                  </a:rPr>
                  <a:t>Calculate_flag = 0</a:t>
                </a:r>
                <a:endParaRPr lang="en-ID" sz="1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AB5A9BB-E486-66B2-7F1F-61CCB76EE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301" y="6644916"/>
                <a:ext cx="2688099" cy="1394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32A8BA7-CB2D-2D62-30E5-650BC2B1D72B}"/>
              </a:ext>
            </a:extLst>
          </p:cNvPr>
          <p:cNvSpPr/>
          <p:nvPr/>
        </p:nvSpPr>
        <p:spPr>
          <a:xfrm>
            <a:off x="9841327" y="8386874"/>
            <a:ext cx="1543546" cy="4991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Serial display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Display_flag = 0</a:t>
            </a:r>
            <a:endParaRPr lang="en-ID" sz="1400" b="1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3AA24D-C422-88C8-73D2-E1469CFE9085}"/>
              </a:ext>
            </a:extLst>
          </p:cNvPr>
          <p:cNvSpPr/>
          <p:nvPr/>
        </p:nvSpPr>
        <p:spPr>
          <a:xfrm>
            <a:off x="10086227" y="9369504"/>
            <a:ext cx="1067861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Return</a:t>
            </a:r>
            <a:endParaRPr lang="en-ID" sz="14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70E82F-3A84-91B8-9135-00AA476E8DB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067800" y="4134449"/>
            <a:ext cx="685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C258A2-AF83-C66D-D56C-C14663FBAF7E}"/>
              </a:ext>
            </a:extLst>
          </p:cNvPr>
          <p:cNvCxnSpPr>
            <a:cxnSpLocks/>
          </p:cNvCxnSpPr>
          <p:nvPr/>
        </p:nvCxnSpPr>
        <p:spPr>
          <a:xfrm flipV="1">
            <a:off x="9067800" y="3546324"/>
            <a:ext cx="0" cy="611505"/>
          </a:xfrm>
          <a:prstGeom prst="line">
            <a:avLst/>
          </a:prstGeom>
          <a:ln w="4445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7031D9-C275-48CF-AEE5-912FFA4D8DF2}"/>
              </a:ext>
            </a:extLst>
          </p:cNvPr>
          <p:cNvCxnSpPr>
            <a:cxnSpLocks/>
          </p:cNvCxnSpPr>
          <p:nvPr/>
        </p:nvCxnSpPr>
        <p:spPr>
          <a:xfrm>
            <a:off x="9073563" y="3546324"/>
            <a:ext cx="1535526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3F3318-424E-3643-AA31-3CE49E621679}"/>
              </a:ext>
            </a:extLst>
          </p:cNvPr>
          <p:cNvCxnSpPr>
            <a:cxnSpLocks/>
          </p:cNvCxnSpPr>
          <p:nvPr/>
        </p:nvCxnSpPr>
        <p:spPr>
          <a:xfrm>
            <a:off x="9067800" y="4994124"/>
            <a:ext cx="1535526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2EA411-C1FB-DBA6-53A7-27A3C61F8693}"/>
              </a:ext>
            </a:extLst>
          </p:cNvPr>
          <p:cNvCxnSpPr>
            <a:cxnSpLocks/>
          </p:cNvCxnSpPr>
          <p:nvPr/>
        </p:nvCxnSpPr>
        <p:spPr>
          <a:xfrm flipV="1">
            <a:off x="9067800" y="4994124"/>
            <a:ext cx="0" cy="93714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2372D3-01B5-0A59-BEFF-650DE15D2C1D}"/>
              </a:ext>
            </a:extLst>
          </p:cNvPr>
          <p:cNvCxnSpPr>
            <a:cxnSpLocks/>
          </p:cNvCxnSpPr>
          <p:nvPr/>
        </p:nvCxnSpPr>
        <p:spPr>
          <a:xfrm flipH="1">
            <a:off x="9087694" y="5908523"/>
            <a:ext cx="685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B851536-AA5D-5040-43BC-3EA2D173A955}"/>
              </a:ext>
            </a:extLst>
          </p:cNvPr>
          <p:cNvCxnSpPr>
            <a:cxnSpLocks/>
          </p:cNvCxnSpPr>
          <p:nvPr/>
        </p:nvCxnSpPr>
        <p:spPr>
          <a:xfrm flipH="1">
            <a:off x="8153400" y="9718524"/>
            <a:ext cx="193282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810C63-4D5E-30FA-2C90-9B2D9677E57E}"/>
              </a:ext>
            </a:extLst>
          </p:cNvPr>
          <p:cNvCxnSpPr>
            <a:cxnSpLocks/>
          </p:cNvCxnSpPr>
          <p:nvPr/>
        </p:nvCxnSpPr>
        <p:spPr>
          <a:xfrm flipV="1">
            <a:off x="8153400" y="3330971"/>
            <a:ext cx="0" cy="643627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5DFBA36-5110-D16A-7BF3-C589061EDD7D}"/>
              </a:ext>
            </a:extLst>
          </p:cNvPr>
          <p:cNvCxnSpPr>
            <a:cxnSpLocks/>
          </p:cNvCxnSpPr>
          <p:nvPr/>
        </p:nvCxnSpPr>
        <p:spPr>
          <a:xfrm>
            <a:off x="8153400" y="3317724"/>
            <a:ext cx="2469820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33A4933-D60B-F312-9C05-699A49D5E8DE}"/>
              </a:ext>
            </a:extLst>
          </p:cNvPr>
          <p:cNvSpPr txBox="1"/>
          <p:nvPr/>
        </p:nvSpPr>
        <p:spPr>
          <a:xfrm>
            <a:off x="11813114" y="3769737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D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CB3A50-98C4-0FFA-9F8F-EA90A38EEB95}"/>
              </a:ext>
            </a:extLst>
          </p:cNvPr>
          <p:cNvSpPr txBox="1"/>
          <p:nvPr/>
        </p:nvSpPr>
        <p:spPr>
          <a:xfrm>
            <a:off x="11834114" y="5549471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D" b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0B9249-5620-799A-2339-0D9E32C0AC56}"/>
              </a:ext>
            </a:extLst>
          </p:cNvPr>
          <p:cNvSpPr txBox="1"/>
          <p:nvPr/>
        </p:nvSpPr>
        <p:spPr>
          <a:xfrm>
            <a:off x="9136796" y="3765116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D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D95DFA-C733-AA55-75A4-6FDC772DF6FF}"/>
              </a:ext>
            </a:extLst>
          </p:cNvPr>
          <p:cNvSpPr txBox="1"/>
          <p:nvPr/>
        </p:nvSpPr>
        <p:spPr>
          <a:xfrm>
            <a:off x="9136796" y="5509235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D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7475F-8B4D-9AC7-63F7-D7B2B55D64F9}"/>
              </a:ext>
            </a:extLst>
          </p:cNvPr>
          <p:cNvCxnSpPr>
            <a:cxnSpLocks/>
          </p:cNvCxnSpPr>
          <p:nvPr/>
        </p:nvCxnSpPr>
        <p:spPr>
          <a:xfrm flipH="1">
            <a:off x="15468600" y="7311771"/>
            <a:ext cx="838200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D9878E-7E53-AB14-0210-1BE4D98F9DF8}"/>
              </a:ext>
            </a:extLst>
          </p:cNvPr>
          <p:cNvCxnSpPr>
            <a:cxnSpLocks/>
          </p:cNvCxnSpPr>
          <p:nvPr/>
        </p:nvCxnSpPr>
        <p:spPr>
          <a:xfrm flipV="1">
            <a:off x="16306800" y="5143500"/>
            <a:ext cx="0" cy="2168271"/>
          </a:xfrm>
          <a:prstGeom prst="line">
            <a:avLst/>
          </a:prstGeom>
          <a:ln w="4445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4758C5-04D5-AE9F-D0A2-49FA6ABF245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278100" y="5161592"/>
            <a:ext cx="1028700" cy="0"/>
          </a:xfrm>
          <a:prstGeom prst="line">
            <a:avLst/>
          </a:prstGeom>
          <a:ln w="4445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A73129-72C7-91C3-40F3-018A5873D4E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0621396" y="905731"/>
            <a:ext cx="1824" cy="427769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4DE8B6-F5FD-3152-5C17-9B59C7A1150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21500" y="1939602"/>
            <a:ext cx="1720" cy="34803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A872D2-A168-3C00-0474-825AFF3899D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622859" y="3176992"/>
            <a:ext cx="361" cy="58479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D62839-E3F8-527E-CF82-F1FF7F513A7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629900" y="4511639"/>
            <a:ext cx="7090" cy="102350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04C192-2EC6-FC44-A21A-1BBC61C9B13B}"/>
              </a:ext>
            </a:extLst>
          </p:cNvPr>
          <p:cNvCxnSpPr>
            <a:cxnSpLocks/>
          </p:cNvCxnSpPr>
          <p:nvPr/>
        </p:nvCxnSpPr>
        <p:spPr>
          <a:xfrm>
            <a:off x="10626419" y="6257145"/>
            <a:ext cx="1824" cy="427769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3A2092-E982-D6DC-A38D-424FE8CA103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475188" y="4123756"/>
            <a:ext cx="1631212" cy="1069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2F2ED1-6C51-A8B8-D569-6049456AD997}"/>
              </a:ext>
            </a:extLst>
          </p:cNvPr>
          <p:cNvCxnSpPr>
            <a:cxnSpLocks/>
          </p:cNvCxnSpPr>
          <p:nvPr/>
        </p:nvCxnSpPr>
        <p:spPr>
          <a:xfrm>
            <a:off x="11497055" y="5915979"/>
            <a:ext cx="1631212" cy="1069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EAFF6B-25F8-5F66-D909-07D8A77F1A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1963400" y="7329595"/>
            <a:ext cx="1579447" cy="12413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A2900C-9B4D-46B2-1BE6-350130D221D9}"/>
              </a:ext>
            </a:extLst>
          </p:cNvPr>
          <p:cNvCxnSpPr>
            <a:cxnSpLocks/>
          </p:cNvCxnSpPr>
          <p:nvPr/>
        </p:nvCxnSpPr>
        <p:spPr>
          <a:xfrm>
            <a:off x="10610994" y="8039100"/>
            <a:ext cx="3761" cy="34777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2A91A6-FA13-6474-5822-DB4A9247FDE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613100" y="8885983"/>
            <a:ext cx="7058" cy="48352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9521E2-400C-4A9E-2A6B-B60A89696E4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4506708" y="4438290"/>
            <a:ext cx="9392" cy="47656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3964C7-B561-0B5E-9AB5-FB302201555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4516100" y="6210300"/>
            <a:ext cx="0" cy="62894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2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4843" y="-66675"/>
            <a:ext cx="10541757" cy="978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latin typeface="Oswald Bold"/>
                <a:ea typeface="Oswald Bold"/>
                <a:cs typeface="Oswald Bold"/>
                <a:sym typeface="Oswald Bold"/>
              </a:rPr>
              <a:t>SIMULATION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E9D15-605A-83E6-5A3A-FE3D21697F1A}"/>
              </a:ext>
            </a:extLst>
          </p:cNvPr>
          <p:cNvSpPr txBox="1"/>
          <p:nvPr/>
        </p:nvSpPr>
        <p:spPr>
          <a:xfrm>
            <a:off x="354843" y="1234457"/>
            <a:ext cx="9199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Fixed Frequency case:</a:t>
            </a:r>
            <a:endParaRPr lang="en-ID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955DC9-4BCF-CF88-DA62-C9B557994911}"/>
                  </a:ext>
                </a:extLst>
              </p:cNvPr>
              <p:cNvSpPr txBox="1"/>
              <p:nvPr/>
            </p:nvSpPr>
            <p:spPr>
              <a:xfrm>
                <a:off x="354843" y="2141748"/>
                <a:ext cx="6296891" cy="3546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F: Input Frequency (Hz).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 (RPM), P = 3: number of pole pairs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: measured frequency in fixed case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 (RPM)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: error when measuring in fixed case </a:t>
                </a:r>
                <a:endParaRPr lang="en-ID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955DC9-4BCF-CF88-DA62-C9B55799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3" y="2141748"/>
                <a:ext cx="6296891" cy="3546997"/>
              </a:xfrm>
              <a:prstGeom prst="rect">
                <a:avLst/>
              </a:prstGeom>
              <a:blipFill>
                <a:blip r:embed="rId3"/>
                <a:stretch>
                  <a:fillRect l="-1452" r="-2130" b="-8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5FFD88F-EFAD-A8EF-508F-A00CB8CF0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-1358929"/>
            <a:ext cx="11353800" cy="7001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17C7F62-CB7B-3355-56C1-301DD7D0F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481028"/>
                  </p:ext>
                </p:extLst>
              </p:nvPr>
            </p:nvGraphicFramePr>
            <p:xfrm>
              <a:off x="6248400" y="628213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Result display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Error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100/2000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100.04/2000.80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0.04 %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120/2400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120.02/2400.38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0.02 %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150/2600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150.15/3003.00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0.06 %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17C7F62-CB7B-3355-56C1-301DD7D0F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481028"/>
                  </p:ext>
                </p:extLst>
              </p:nvPr>
            </p:nvGraphicFramePr>
            <p:xfrm>
              <a:off x="6248400" y="628213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337" t="-101042" r="-94712" b="-2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24359" t="-101042" r="-1026" b="-2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100/2000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100.04/2000.80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0.04 %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120/2400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120.02/2400.38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0.02 %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150/2600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150.15/3003.00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0.06 %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4980992" y="3168894"/>
            <a:ext cx="1400485" cy="5740373"/>
            <a:chOff x="0" y="0"/>
            <a:chExt cx="368852" cy="15118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511868"/>
            </a:xfrm>
            <a:custGeom>
              <a:avLst/>
              <a:gdLst/>
              <a:ahLst/>
              <a:cxnLst/>
              <a:rect l="l" t="t" r="r" b="b"/>
              <a:pathLst>
                <a:path w="368852" h="1511868">
                  <a:moveTo>
                    <a:pt x="0" y="0"/>
                  </a:moveTo>
                  <a:lnTo>
                    <a:pt x="368852" y="0"/>
                  </a:lnTo>
                  <a:lnTo>
                    <a:pt x="368852" y="1511868"/>
                  </a:lnTo>
                  <a:lnTo>
                    <a:pt x="0" y="15118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530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83553" y="1578063"/>
            <a:ext cx="741694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TextBox 8"/>
          <p:cNvSpPr txBox="1"/>
          <p:nvPr/>
        </p:nvSpPr>
        <p:spPr>
          <a:xfrm>
            <a:off x="5193025" y="349238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93025" y="428950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93025" y="508960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12626" y="727422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12626" y="807432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69102" y="360033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69102" y="439455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THEORETICAL BASIS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69102" y="5247968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GENERAL LAYOUT DESIGN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69102" y="6675436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TIMING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69102" y="823597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SIMULATION AND RESULTS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69102" y="7408309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ALGORITHMS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2626" y="58607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69102" y="5981931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WIRING DIAGRAM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02550" y="655611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E400E0-4FFC-2E24-3719-1878ABD27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2CE46DD-D7EB-2FD6-BB4B-30944B083C22}"/>
              </a:ext>
            </a:extLst>
          </p:cNvPr>
          <p:cNvSpPr txBox="1"/>
          <p:nvPr/>
        </p:nvSpPr>
        <p:spPr>
          <a:xfrm>
            <a:off x="354843" y="-66675"/>
            <a:ext cx="11294508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latin typeface="Oswald Bold"/>
                <a:ea typeface="Oswald Bold"/>
                <a:cs typeface="Oswald Bold"/>
                <a:sym typeface="Oswald Bold"/>
              </a:rPr>
              <a:t>SIMULATION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DF46C-5EF4-1F8F-FAA5-D0AD3D11633A}"/>
              </a:ext>
            </a:extLst>
          </p:cNvPr>
          <p:cNvSpPr txBox="1"/>
          <p:nvPr/>
        </p:nvSpPr>
        <p:spPr>
          <a:xfrm>
            <a:off x="5528776" y="1267739"/>
            <a:ext cx="9199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Real-time Frequency case:</a:t>
            </a:r>
            <a:endParaRPr lang="en-ID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4A75C-786A-D738-E4D3-7158F6780F62}"/>
                  </a:ext>
                </a:extLst>
              </p:cNvPr>
              <p:cNvSpPr txBox="1"/>
              <p:nvPr/>
            </p:nvSpPr>
            <p:spPr>
              <a:xfrm>
                <a:off x="762000" y="2628900"/>
                <a:ext cx="5486400" cy="266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F: Input Frequency (Hz).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 (RPM), P = 3: number of pole pairs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: measured frequency in fixed case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 (RPM)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: error when measuring in fixed case </a:t>
                </a:r>
                <a:endParaRPr lang="en-ID" sz="1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4A75C-786A-D738-E4D3-7158F6780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28900"/>
                <a:ext cx="5486400" cy="2662267"/>
              </a:xfrm>
              <a:prstGeom prst="rect">
                <a:avLst/>
              </a:prstGeom>
              <a:blipFill>
                <a:blip r:embed="rId3"/>
                <a:stretch>
                  <a:fillRect l="-889" b="-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5EED9D5-1201-0BAD-3103-1E4DE4D6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718" y="2088360"/>
            <a:ext cx="12265121" cy="59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E1A6403-9244-C1F3-7915-8D426A1CE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84977"/>
                  </p:ext>
                </p:extLst>
              </p:nvPr>
            </p:nvGraphicFramePr>
            <p:xfrm>
              <a:off x="3124200" y="64770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Result display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Error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150/3000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150.24/3004.81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0.13%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220/4400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220.07/4401.41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300/6000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300.48/6009.62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0.009%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E1A6403-9244-C1F3-7915-8D426A1CE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84977"/>
                  </p:ext>
                </p:extLst>
              </p:nvPr>
            </p:nvGraphicFramePr>
            <p:xfrm>
              <a:off x="3124200" y="64770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832" t="-101042" r="-94484" b="-2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4359" t="-101042" r="-1026" b="-2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150/3000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150.24/3004.81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0.13%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220/4400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220.07/4401.41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300/6000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300.48/6009.62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0.009%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6F6DA2B-AAF0-08A1-D9D1-5DA30859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75818"/>
            <a:ext cx="1083143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4608490" y="337474"/>
            <a:ext cx="3351052" cy="9570246"/>
            <a:chOff x="0" y="0"/>
            <a:chExt cx="882582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82582" cy="2520559"/>
            </a:xfrm>
            <a:custGeom>
              <a:avLst/>
              <a:gdLst/>
              <a:ahLst/>
              <a:cxnLst/>
              <a:rect l="l" t="t" r="r" b="b"/>
              <a:pathLst>
                <a:path w="882582" h="2520559">
                  <a:moveTo>
                    <a:pt x="0" y="0"/>
                  </a:moveTo>
                  <a:lnTo>
                    <a:pt x="882582" y="0"/>
                  </a:lnTo>
                  <a:lnTo>
                    <a:pt x="882582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82582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1028700" y="1273420"/>
            <a:ext cx="10912775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060949"/>
            <a:ext cx="11772900" cy="5480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This report will show the measuring product design and the method how to measure the alternator’s speed. 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Using </a:t>
            </a:r>
            <a:r>
              <a:rPr lang="en-US" sz="2799" b="1">
                <a:solidFill>
                  <a:srgbClr val="231F20"/>
                </a:solidFill>
                <a:ea typeface="Open Sauce"/>
                <a:cs typeface="Open Sauce"/>
                <a:sym typeface="Open Sauce Bold"/>
              </a:rPr>
              <a:t>Arduino Uno</a:t>
            </a: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to measure the single phase’s frequency then calculate the alternator’s RPM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Testing in room temperature 25(Degrees); no shock or vibration; test in short time (&lt; 30 minutes) 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Measuring range: 500 – 8500 RPM 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Error ≤ 5% </a:t>
            </a:r>
          </a:p>
          <a:p>
            <a:pPr algn="just">
              <a:lnSpc>
                <a:spcPts val="4759"/>
              </a:lnSpc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504633" y="242224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0568" y="3779139"/>
            <a:ext cx="9694965" cy="18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5123"/>
              </a:lnSpc>
              <a:buFont typeface="Arial"/>
              <a:buChar char="•"/>
            </a:pPr>
            <a:r>
              <a:rPr lang="en-US" sz="27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The alternator</a:t>
            </a: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is a 3-phase synchronous generator</a:t>
            </a:r>
          </a:p>
          <a:p>
            <a:pPr marL="604519" lvl="1" indent="-302260" algn="just">
              <a:lnSpc>
                <a:spcPts val="5123"/>
              </a:lnSpc>
              <a:buFont typeface="Arial"/>
              <a:buChar char="•"/>
            </a:pPr>
            <a:r>
              <a:rPr lang="en-US" sz="27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Phase voltage:</a:t>
            </a: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is the voltage measured across a single</a:t>
            </a:r>
          </a:p>
          <a:p>
            <a:pPr algn="just">
              <a:lnSpc>
                <a:spcPts val="5123"/>
              </a:lnSpc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component in a three-phase source or load</a:t>
            </a:r>
          </a:p>
        </p:txBody>
      </p:sp>
      <p:sp>
        <p:nvSpPr>
          <p:cNvPr id="8" name="Freeform 8"/>
          <p:cNvSpPr/>
          <p:nvPr/>
        </p:nvSpPr>
        <p:spPr>
          <a:xfrm>
            <a:off x="10600629" y="2599570"/>
            <a:ext cx="7172864" cy="5402732"/>
          </a:xfrm>
          <a:custGeom>
            <a:avLst/>
            <a:gdLst/>
            <a:ahLst/>
            <a:cxnLst/>
            <a:rect l="l" t="t" r="r" b="b"/>
            <a:pathLst>
              <a:path w="7172864" h="5402732">
                <a:moveTo>
                  <a:pt x="0" y="0"/>
                </a:moveTo>
                <a:lnTo>
                  <a:pt x="7172864" y="0"/>
                </a:lnTo>
                <a:lnTo>
                  <a:pt x="7172864" y="5402732"/>
                </a:lnTo>
                <a:lnTo>
                  <a:pt x="0" y="5402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28" r="-1086" b="-824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850568" y="2306835"/>
            <a:ext cx="514314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3" lvl="1" indent="-367026" algn="ctr">
              <a:lnSpc>
                <a:spcPts val="4419"/>
              </a:lnSpc>
              <a:buAutoNum type="arabicPeriod"/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 General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39281" y="4481508"/>
            <a:ext cx="6131928" cy="2319239"/>
          </a:xfrm>
          <a:custGeom>
            <a:avLst/>
            <a:gdLst/>
            <a:ahLst/>
            <a:cxnLst/>
            <a:rect l="l" t="t" r="r" b="b"/>
            <a:pathLst>
              <a:path w="6131928" h="2319239">
                <a:moveTo>
                  <a:pt x="0" y="0"/>
                </a:moveTo>
                <a:lnTo>
                  <a:pt x="6131928" y="0"/>
                </a:lnTo>
                <a:lnTo>
                  <a:pt x="6131928" y="2319239"/>
                </a:lnTo>
                <a:lnTo>
                  <a:pt x="0" y="231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10861456" y="4056721"/>
            <a:ext cx="2999080" cy="3038535"/>
          </a:xfrm>
          <a:custGeom>
            <a:avLst/>
            <a:gdLst/>
            <a:ahLst/>
            <a:cxnLst/>
            <a:rect l="l" t="t" r="r" b="b"/>
            <a:pathLst>
              <a:path w="2999080" h="3038535">
                <a:moveTo>
                  <a:pt x="0" y="0"/>
                </a:moveTo>
                <a:lnTo>
                  <a:pt x="2999080" y="0"/>
                </a:lnTo>
                <a:lnTo>
                  <a:pt x="2999080" y="3038534"/>
                </a:lnTo>
                <a:lnTo>
                  <a:pt x="0" y="3038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34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7465266" y="7012419"/>
            <a:ext cx="1858370" cy="1265551"/>
          </a:xfrm>
          <a:custGeom>
            <a:avLst/>
            <a:gdLst/>
            <a:ahLst/>
            <a:cxnLst/>
            <a:rect l="l" t="t" r="r" b="b"/>
            <a:pathLst>
              <a:path w="1858370" h="1265551">
                <a:moveTo>
                  <a:pt x="0" y="0"/>
                </a:moveTo>
                <a:lnTo>
                  <a:pt x="1858370" y="0"/>
                </a:lnTo>
                <a:lnTo>
                  <a:pt x="1858370" y="1265552"/>
                </a:lnTo>
                <a:lnTo>
                  <a:pt x="0" y="1265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12" t="-1780" b="-1271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484680" y="122260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7368" y="1994875"/>
            <a:ext cx="11507683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066680"/>
            <a:ext cx="4386592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Frequency = 1 / Time period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49879" y="7292135"/>
            <a:ext cx="3310658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P: number of pair poles</a:t>
            </a:r>
          </a:p>
        </p:txBody>
      </p:sp>
      <p:sp>
        <p:nvSpPr>
          <p:cNvPr id="13" name="AutoShape 13"/>
          <p:cNvSpPr/>
          <p:nvPr/>
        </p:nvSpPr>
        <p:spPr>
          <a:xfrm flipH="1" flipV="1">
            <a:off x="5878609" y="6685873"/>
            <a:ext cx="1586657" cy="9593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4" name="AutoShape 14"/>
          <p:cNvSpPr/>
          <p:nvPr/>
        </p:nvSpPr>
        <p:spPr>
          <a:xfrm flipV="1">
            <a:off x="9303573" y="6800747"/>
            <a:ext cx="1557883" cy="9063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5" name="TextBox 15"/>
          <p:cNvSpPr txBox="1"/>
          <p:nvPr/>
        </p:nvSpPr>
        <p:spPr>
          <a:xfrm>
            <a:off x="6882624" y="8605410"/>
            <a:ext cx="3310658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n: alternator of speed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765949" y="2583487"/>
            <a:ext cx="16756102" cy="6534880"/>
          </a:xfrm>
          <a:custGeom>
            <a:avLst/>
            <a:gdLst/>
            <a:ahLst/>
            <a:cxnLst/>
            <a:rect l="l" t="t" r="r" b="b"/>
            <a:pathLst>
              <a:path w="16756102" h="6534880">
                <a:moveTo>
                  <a:pt x="0" y="0"/>
                </a:moveTo>
                <a:lnTo>
                  <a:pt x="16756102" y="0"/>
                </a:lnTo>
                <a:lnTo>
                  <a:pt x="16756102" y="6534880"/>
                </a:lnTo>
                <a:lnTo>
                  <a:pt x="0" y="6534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3543" y="1302692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92055" y="9343390"/>
            <a:ext cx="6471187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Frequency of 3-phase (AC) voltage 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2145032" y="2994224"/>
            <a:ext cx="13491691" cy="6037532"/>
          </a:xfrm>
          <a:custGeom>
            <a:avLst/>
            <a:gdLst/>
            <a:ahLst/>
            <a:cxnLst/>
            <a:rect l="l" t="t" r="r" b="b"/>
            <a:pathLst>
              <a:path w="13491691" h="6037532">
                <a:moveTo>
                  <a:pt x="0" y="0"/>
                </a:moveTo>
                <a:lnTo>
                  <a:pt x="13491691" y="0"/>
                </a:lnTo>
                <a:lnTo>
                  <a:pt x="13491691" y="6037532"/>
                </a:lnTo>
                <a:lnTo>
                  <a:pt x="0" y="603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633" y="1680890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92055" y="9363981"/>
            <a:ext cx="6867450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Single phase voltage signal after rectifier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1904937" y="2837861"/>
            <a:ext cx="14504014" cy="6272986"/>
          </a:xfrm>
          <a:custGeom>
            <a:avLst/>
            <a:gdLst/>
            <a:ahLst/>
            <a:cxnLst/>
            <a:rect l="l" t="t" r="r" b="b"/>
            <a:pathLst>
              <a:path w="14504014" h="6272986">
                <a:moveTo>
                  <a:pt x="0" y="0"/>
                </a:moveTo>
                <a:lnTo>
                  <a:pt x="14504014" y="0"/>
                </a:lnTo>
                <a:lnTo>
                  <a:pt x="14504014" y="6272986"/>
                </a:lnTo>
                <a:lnTo>
                  <a:pt x="0" y="6272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633" y="1680890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67187" y="9239250"/>
            <a:ext cx="8342424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Frequency of one phase voltage with respect ground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2590800" y="1940935"/>
            <a:ext cx="14127990" cy="7540815"/>
          </a:xfrm>
          <a:custGeom>
            <a:avLst/>
            <a:gdLst/>
            <a:ahLst/>
            <a:cxnLst/>
            <a:rect l="l" t="t" r="r" b="b"/>
            <a:pathLst>
              <a:path w="14127990" h="7540815">
                <a:moveTo>
                  <a:pt x="0" y="0"/>
                </a:moveTo>
                <a:lnTo>
                  <a:pt x="14127990" y="0"/>
                </a:lnTo>
                <a:lnTo>
                  <a:pt x="14127990" y="7540815"/>
                </a:lnTo>
                <a:lnTo>
                  <a:pt x="0" y="7540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633" y="1150030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87172" y="9734367"/>
            <a:ext cx="8342424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Frequency of one phase voltage after Schmitt Trigger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1707</Words>
  <Application>Microsoft Office PowerPoint</Application>
  <PresentationFormat>Custom</PresentationFormat>
  <Paragraphs>237</Paragraphs>
  <Slides>21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DM Sans</vt:lpstr>
      <vt:lpstr>Open Sauce</vt:lpstr>
      <vt:lpstr>Open Sauce Bold</vt:lpstr>
      <vt:lpstr>Open Sauce Italics</vt:lpstr>
      <vt:lpstr>Oswald Bold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ĐACN</dc:title>
  <cp:lastModifiedBy>Nguyễn Kiệt</cp:lastModifiedBy>
  <cp:revision>275</cp:revision>
  <dcterms:created xsi:type="dcterms:W3CDTF">2006-08-16T00:00:00Z</dcterms:created>
  <dcterms:modified xsi:type="dcterms:W3CDTF">2025-02-06T05:29:46Z</dcterms:modified>
  <dc:identifier>DAGUZeqFEiI</dc:identifier>
</cp:coreProperties>
</file>