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DE14F-1DE2-4209-A2A8-A08721182F35}" v="140" dt="2023-02-12T09:34:34.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9819" y="251238"/>
            <a:ext cx="11479036" cy="578791"/>
          </a:xfrm>
          <a:solidFill>
            <a:schemeClr val="accent6">
              <a:lumMod val="20000"/>
              <a:lumOff val="80000"/>
            </a:schemeClr>
          </a:solidFill>
        </p:spPr>
        <p:txBody>
          <a:bodyPr>
            <a:normAutofit fontScale="90000"/>
          </a:bodyPr>
          <a:lstStyle/>
          <a:p>
            <a:r>
              <a:rPr lang="en-US" sz="2000" b="1" dirty="0">
                <a:latin typeface="Calibri"/>
                <a:ea typeface="Calibri Light"/>
                <a:cs typeface="Calibri Light"/>
              </a:rPr>
              <a:t>Initial Test Automation Framework Requirement Specification</a:t>
            </a:r>
            <a:r>
              <a:rPr lang="en-US" b="1" dirty="0">
                <a:latin typeface="Calibri"/>
                <a:ea typeface="Calibri Light"/>
                <a:cs typeface="Calibri Light"/>
              </a:rPr>
              <a:t> </a:t>
            </a:r>
            <a:endParaRPr lang="en-US" b="1" dirty="0">
              <a:latin typeface="Calibri"/>
            </a:endParaRPr>
          </a:p>
        </p:txBody>
      </p:sp>
      <p:sp>
        <p:nvSpPr>
          <p:cNvPr id="3" name="TextBox 2">
            <a:extLst>
              <a:ext uri="{FF2B5EF4-FFF2-40B4-BE49-F238E27FC236}">
                <a16:creationId xmlns:a16="http://schemas.microsoft.com/office/drawing/2014/main" id="{B5A8615B-47EC-4E21-1563-9E021581CDFB}"/>
              </a:ext>
            </a:extLst>
          </p:cNvPr>
          <p:cNvSpPr txBox="1"/>
          <p:nvPr/>
        </p:nvSpPr>
        <p:spPr>
          <a:xfrm>
            <a:off x="389818" y="1194740"/>
            <a:ext cx="11479036" cy="286232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tx1">
                    <a:lumMod val="95000"/>
                    <a:lumOff val="5000"/>
                  </a:schemeClr>
                </a:solidFill>
                <a:latin typeface="Calibri Light"/>
                <a:ea typeface="+mn-lt"/>
                <a:cs typeface="+mn-lt"/>
              </a:rPr>
              <a:t>Test Planning: Define the test objectives, scope, and requirements.</a:t>
            </a:r>
            <a:endParaRPr lang="en-US">
              <a:solidFill>
                <a:schemeClr val="tx1">
                  <a:lumMod val="95000"/>
                  <a:lumOff val="5000"/>
                </a:schemeClr>
              </a:solidFill>
              <a:latin typeface="Calibri Light"/>
              <a:ea typeface="Calibri Light"/>
              <a:cs typeface="Calibri Light"/>
            </a:endParaRPr>
          </a:p>
          <a:p>
            <a:pPr marL="285750" indent="-285750">
              <a:buFont typeface="Arial"/>
              <a:buChar char="•"/>
            </a:pPr>
            <a:r>
              <a:rPr lang="en-US" dirty="0">
                <a:solidFill>
                  <a:schemeClr val="tx1">
                    <a:lumMod val="95000"/>
                    <a:lumOff val="5000"/>
                  </a:schemeClr>
                </a:solidFill>
                <a:latin typeface="Calibri Light"/>
                <a:ea typeface="+mn-lt"/>
                <a:cs typeface="+mn-lt"/>
              </a:rPr>
              <a:t>Test Design: Create test cases and test scenarios based on the objectives and requirements.</a:t>
            </a:r>
            <a:endParaRPr lang="en-US">
              <a:solidFill>
                <a:schemeClr val="tx1">
                  <a:lumMod val="95000"/>
                  <a:lumOff val="5000"/>
                </a:schemeClr>
              </a:solidFill>
              <a:latin typeface="Calibri Light"/>
              <a:ea typeface="Calibri Light"/>
              <a:cs typeface="Calibri Light"/>
            </a:endParaRPr>
          </a:p>
          <a:p>
            <a:pPr marL="285750" indent="-285750">
              <a:buFont typeface="Arial"/>
              <a:buChar char="•"/>
            </a:pPr>
            <a:r>
              <a:rPr lang="en-US" dirty="0">
                <a:solidFill>
                  <a:schemeClr val="tx1">
                    <a:lumMod val="95000"/>
                    <a:lumOff val="5000"/>
                  </a:schemeClr>
                </a:solidFill>
                <a:latin typeface="Calibri Light"/>
                <a:ea typeface="+mn-lt"/>
                <a:cs typeface="+mn-lt"/>
              </a:rPr>
              <a:t>Test Data: Prepare test data required to execute the tests.</a:t>
            </a:r>
            <a:endParaRPr lang="en-US">
              <a:solidFill>
                <a:schemeClr val="tx1">
                  <a:lumMod val="95000"/>
                  <a:lumOff val="5000"/>
                </a:schemeClr>
              </a:solidFill>
              <a:latin typeface="Calibri Light"/>
              <a:ea typeface="Calibri Light"/>
              <a:cs typeface="Calibri Light"/>
            </a:endParaRPr>
          </a:p>
          <a:p>
            <a:pPr marL="285750" indent="-285750">
              <a:buFont typeface="Arial"/>
              <a:buChar char="•"/>
            </a:pPr>
            <a:r>
              <a:rPr lang="en-US" dirty="0">
                <a:solidFill>
                  <a:schemeClr val="tx1">
                    <a:lumMod val="95000"/>
                    <a:lumOff val="5000"/>
                  </a:schemeClr>
                </a:solidFill>
                <a:latin typeface="Calibri Light"/>
                <a:ea typeface="+mn-lt"/>
                <a:cs typeface="+mn-lt"/>
              </a:rPr>
              <a:t>Test Environment Setup: Setup the test environment with necessary software, hardware, and network configurations.</a:t>
            </a:r>
            <a:endParaRPr lang="en-US">
              <a:solidFill>
                <a:schemeClr val="tx1">
                  <a:lumMod val="95000"/>
                  <a:lumOff val="5000"/>
                </a:schemeClr>
              </a:solidFill>
              <a:latin typeface="Calibri Light"/>
              <a:ea typeface="Calibri Light"/>
              <a:cs typeface="Calibri Light"/>
            </a:endParaRPr>
          </a:p>
          <a:p>
            <a:pPr marL="285750" indent="-285750">
              <a:buFont typeface="Arial"/>
              <a:buChar char="•"/>
            </a:pPr>
            <a:r>
              <a:rPr lang="en-US" dirty="0">
                <a:solidFill>
                  <a:schemeClr val="tx1">
                    <a:lumMod val="95000"/>
                    <a:lumOff val="5000"/>
                  </a:schemeClr>
                </a:solidFill>
                <a:latin typeface="Calibri Light"/>
                <a:ea typeface="+mn-lt"/>
                <a:cs typeface="+mn-lt"/>
              </a:rPr>
              <a:t>Test Execution: Execute the tests using the automation framework.</a:t>
            </a:r>
            <a:endParaRPr lang="en-US">
              <a:solidFill>
                <a:schemeClr val="tx1">
                  <a:lumMod val="95000"/>
                  <a:lumOff val="5000"/>
                </a:schemeClr>
              </a:solidFill>
              <a:latin typeface="Calibri Light"/>
              <a:ea typeface="Calibri Light"/>
              <a:cs typeface="Calibri Light"/>
            </a:endParaRPr>
          </a:p>
          <a:p>
            <a:pPr marL="285750" indent="-285750">
              <a:buFont typeface="Arial"/>
              <a:buChar char="•"/>
            </a:pPr>
            <a:r>
              <a:rPr lang="en-US" dirty="0">
                <a:solidFill>
                  <a:schemeClr val="tx1">
                    <a:lumMod val="95000"/>
                    <a:lumOff val="5000"/>
                  </a:schemeClr>
                </a:solidFill>
                <a:latin typeface="Calibri Light"/>
                <a:ea typeface="+mn-lt"/>
                <a:cs typeface="+mn-lt"/>
              </a:rPr>
              <a:t>Test Reporting: Analyze and report the test results, including any defects found.</a:t>
            </a:r>
            <a:endParaRPr lang="en-US">
              <a:solidFill>
                <a:schemeClr val="tx1">
                  <a:lumMod val="95000"/>
                  <a:lumOff val="5000"/>
                </a:schemeClr>
              </a:solidFill>
              <a:latin typeface="Calibri Light"/>
              <a:ea typeface="Calibri Light"/>
              <a:cs typeface="Calibri Light"/>
            </a:endParaRPr>
          </a:p>
          <a:p>
            <a:pPr marL="285750" indent="-285750">
              <a:buFont typeface="Arial"/>
              <a:buChar char="•"/>
            </a:pPr>
            <a:r>
              <a:rPr lang="en-US" dirty="0">
                <a:solidFill>
                  <a:schemeClr val="tx1">
                    <a:lumMod val="95000"/>
                    <a:lumOff val="5000"/>
                  </a:schemeClr>
                </a:solidFill>
                <a:latin typeface="Calibri Light"/>
                <a:ea typeface="+mn-lt"/>
                <a:cs typeface="+mn-lt"/>
              </a:rPr>
              <a:t>Test Maintenance: Maintain the test suite by updating and enhancing it to reflect any changes in requirements or software updates.</a:t>
            </a:r>
            <a:endParaRPr lang="en-US">
              <a:solidFill>
                <a:schemeClr val="tx1">
                  <a:lumMod val="95000"/>
                  <a:lumOff val="5000"/>
                </a:schemeClr>
              </a:solidFill>
              <a:latin typeface="Calibri Light"/>
              <a:ea typeface="Calibri"/>
              <a:cs typeface="Calibri"/>
            </a:endParaRPr>
          </a:p>
          <a:p>
            <a:endParaRPr lang="en-US" dirty="0">
              <a:latin typeface="Calibri Light"/>
              <a:ea typeface="+mn-lt"/>
              <a:cs typeface="+mn-lt"/>
            </a:endParaRPr>
          </a:p>
          <a:p>
            <a:endParaRPr lang="en-US">
              <a:latin typeface="Calibri Light"/>
              <a:ea typeface="Calibri Light"/>
              <a:cs typeface="Calibri Light"/>
            </a:endParaRPr>
          </a:p>
        </p:txBody>
      </p:sp>
      <p:sp>
        <p:nvSpPr>
          <p:cNvPr id="5" name="TextBox 4">
            <a:extLst>
              <a:ext uri="{FF2B5EF4-FFF2-40B4-BE49-F238E27FC236}">
                <a16:creationId xmlns:a16="http://schemas.microsoft.com/office/drawing/2014/main" id="{36B07DB7-63F5-B315-2E58-AE74F2BB0E2D}"/>
              </a:ext>
            </a:extLst>
          </p:cNvPr>
          <p:cNvSpPr txBox="1"/>
          <p:nvPr/>
        </p:nvSpPr>
        <p:spPr>
          <a:xfrm>
            <a:off x="389818" y="4423244"/>
            <a:ext cx="11479035" cy="523220"/>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Calibri Light"/>
                <a:ea typeface="+mn-lt"/>
                <a:cs typeface="+mn-lt"/>
              </a:rPr>
              <a:t>These steps may be iterated multiple times as the testing process progresses, with new test cases and scenarios being added and executed, and results being analyzed and reported until all testing objectives are met</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Initial Test Automation Framework Requirement Specification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87</cp:revision>
  <dcterms:created xsi:type="dcterms:W3CDTF">2023-02-12T08:20:56Z</dcterms:created>
  <dcterms:modified xsi:type="dcterms:W3CDTF">2023-02-12T09:35:31Z</dcterms:modified>
</cp:coreProperties>
</file>