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5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06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67.xml"/><Relationship Id="rId6" Type="http://schemas.openxmlformats.org/officeDocument/2006/relationships/image" Target="../media/image2.png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image" Target="../media/image1.png"/><Relationship Id="rId2" Type="http://schemas.openxmlformats.org/officeDocument/2006/relationships/tags" Target="../tags/tag6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84.xml"/><Relationship Id="rId17" Type="http://schemas.openxmlformats.org/officeDocument/2006/relationships/tags" Target="../tags/tag83.xml"/><Relationship Id="rId16" Type="http://schemas.openxmlformats.org/officeDocument/2006/relationships/tags" Target="../tags/tag82.xml"/><Relationship Id="rId15" Type="http://schemas.openxmlformats.org/officeDocument/2006/relationships/tags" Target="../tags/tag81.xml"/><Relationship Id="rId14" Type="http://schemas.openxmlformats.org/officeDocument/2006/relationships/tags" Target="../tags/tag80.xml"/><Relationship Id="rId13" Type="http://schemas.openxmlformats.org/officeDocument/2006/relationships/tags" Target="../tags/tag79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tags" Target="../tags/tag68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87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1.png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image" Target="../media/image1.png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image" Target="../media/image1.png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image" Target="../media/image1.png"/><Relationship Id="rId2" Type="http://schemas.openxmlformats.org/officeDocument/2006/relationships/tags" Target="../tags/tag99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-1517650" y="-483870"/>
            <a:ext cx="9576435" cy="1293495"/>
          </a:xfrm>
        </p:spPr>
        <p:txBody>
          <a:bodyPr/>
          <a:p>
            <a:r>
              <a:rPr lang="en-US" altLang="zh-CN" sz="4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Vision Transformer(ViT)</a:t>
            </a:r>
            <a:endParaRPr lang="en-US" altLang="zh-CN" sz="4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809625"/>
            <a:ext cx="6644640" cy="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6" name="图片 5" descr="20210626105321101"/>
          <p:cNvPicPr>
            <a:picLocks noChangeAspect="1"/>
          </p:cNvPicPr>
          <p:nvPr/>
        </p:nvPicPr>
        <p:blipFill>
          <a:blip r:embed="rId2"/>
          <a:srcRect r="30198" b="-593"/>
          <a:stretch>
            <a:fillRect/>
          </a:stretch>
        </p:blipFill>
        <p:spPr>
          <a:xfrm>
            <a:off x="528320" y="989965"/>
            <a:ext cx="7262495" cy="54940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441055" y="4949825"/>
            <a:ext cx="1808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Embedding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99935" y="3446145"/>
            <a:ext cx="4490720" cy="3594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Transformer Encoder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6210935" y="215582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MLP head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1" name="直接箭头连接符 10"/>
          <p:cNvCxnSpPr>
            <a:stCxn id="8" idx="0"/>
          </p:cNvCxnSpPr>
          <p:nvPr/>
        </p:nvCxnSpPr>
        <p:spPr>
          <a:xfrm flipH="1" flipV="1">
            <a:off x="9342755" y="3985895"/>
            <a:ext cx="0" cy="96393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>
            <p:custDataLst>
              <p:tags r:id="rId4"/>
            </p:custDataLst>
          </p:nvPr>
        </p:nvCxnSpPr>
        <p:spPr>
          <a:xfrm flipH="1" flipV="1">
            <a:off x="9346565" y="2667000"/>
            <a:ext cx="1270" cy="728345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1215" y="6209665"/>
            <a:ext cx="6096000" cy="37338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-474345"/>
            <a:ext cx="9576435" cy="1293495"/>
          </a:xfrm>
        </p:spPr>
        <p:txBody>
          <a:bodyPr/>
          <a:p>
            <a:pPr algn="l"/>
            <a:r>
              <a:rPr lang="en-US" altLang="zh-CN" sz="4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Embedding</a:t>
            </a:r>
            <a:endParaRPr lang="en-US" altLang="zh-CN" sz="4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0" y="808355"/>
            <a:ext cx="2948305" cy="127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" name="图片 2" descr="202106261053211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51843" r="29612" b="-593"/>
          <a:stretch>
            <a:fillRect/>
          </a:stretch>
        </p:blipFill>
        <p:spPr>
          <a:xfrm>
            <a:off x="794385" y="905510"/>
            <a:ext cx="9404985" cy="341947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1154430" y="3815715"/>
            <a:ext cx="4064000" cy="2778760"/>
            <a:chOff x="12149" y="1834"/>
            <a:chExt cx="6400" cy="4376"/>
          </a:xfrm>
        </p:grpSpPr>
        <p:sp>
          <p:nvSpPr>
            <p:cNvPr id="4" name="文本框 3"/>
            <p:cNvSpPr txBox="1"/>
            <p:nvPr/>
          </p:nvSpPr>
          <p:spPr>
            <a:xfrm>
              <a:off x="12149" y="1834"/>
              <a:ext cx="640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IMG: [224,224,3]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4"/>
              </p:custDataLst>
            </p:nvPr>
          </p:nvSpPr>
          <p:spPr>
            <a:xfrm>
              <a:off x="12149" y="3103"/>
              <a:ext cx="640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196 Patches: [16,16,3]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5"/>
              </p:custDataLst>
            </p:nvPr>
          </p:nvSpPr>
          <p:spPr>
            <a:xfrm>
              <a:off x="12149" y="4294"/>
              <a:ext cx="640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196 Flattened Patches:[768]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H="1">
              <a:off x="15208" y="2632"/>
              <a:ext cx="0" cy="397"/>
            </a:xfrm>
            <a:prstGeom prst="straightConnector1">
              <a:avLst/>
            </a:prstGeom>
            <a:ln w="31750" cap="rnd">
              <a:solidFill>
                <a:schemeClr val="tx1"/>
              </a:solidFill>
              <a:round/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>
              <p:custDataLst>
                <p:tags r:id="rId6"/>
              </p:custDataLst>
            </p:nvPr>
          </p:nvCxnSpPr>
          <p:spPr>
            <a:xfrm flipH="1">
              <a:off x="15208" y="3828"/>
              <a:ext cx="0" cy="397"/>
            </a:xfrm>
            <a:prstGeom prst="straightConnector1">
              <a:avLst/>
            </a:prstGeom>
            <a:ln w="31750" cap="rnd">
              <a:solidFill>
                <a:schemeClr val="tx1"/>
              </a:solidFill>
              <a:round/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>
              <p:custDataLst>
                <p:tags r:id="rId7"/>
              </p:custDataLst>
            </p:nvPr>
          </p:nvSpPr>
          <p:spPr>
            <a:xfrm>
              <a:off x="12149" y="5485"/>
              <a:ext cx="640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Tokens:[</a:t>
              </a:r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196,</a:t>
              </a:r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768]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7" name="直接箭头连接符 16"/>
            <p:cNvCxnSpPr/>
            <p:nvPr>
              <p:custDataLst>
                <p:tags r:id="rId8"/>
              </p:custDataLst>
            </p:nvPr>
          </p:nvCxnSpPr>
          <p:spPr>
            <a:xfrm flipH="1">
              <a:off x="15208" y="5019"/>
              <a:ext cx="0" cy="397"/>
            </a:xfrm>
            <a:prstGeom prst="straightConnector1">
              <a:avLst/>
            </a:prstGeom>
            <a:ln w="31750" cap="rnd">
              <a:solidFill>
                <a:schemeClr val="tx1"/>
              </a:solidFill>
              <a:round/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6135370" y="3815715"/>
            <a:ext cx="4064000" cy="2778760"/>
            <a:chOff x="12149" y="1834"/>
            <a:chExt cx="6400" cy="4376"/>
          </a:xfrm>
        </p:grpSpPr>
        <p:sp>
          <p:nvSpPr>
            <p:cNvPr id="20" name="文本框 19"/>
            <p:cNvSpPr txBox="1"/>
            <p:nvPr>
              <p:custDataLst>
                <p:tags r:id="rId9"/>
              </p:custDataLst>
            </p:nvPr>
          </p:nvSpPr>
          <p:spPr>
            <a:xfrm>
              <a:off x="12149" y="1834"/>
              <a:ext cx="640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IMG: [224,224]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文本框 20"/>
            <p:cNvSpPr txBox="1"/>
            <p:nvPr>
              <p:custDataLst>
                <p:tags r:id="rId10"/>
              </p:custDataLst>
            </p:nvPr>
          </p:nvSpPr>
          <p:spPr>
            <a:xfrm>
              <a:off x="12149" y="3103"/>
              <a:ext cx="640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196 Patches: [16,16]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" name="文本框 21"/>
            <p:cNvSpPr txBox="1"/>
            <p:nvPr>
              <p:custDataLst>
                <p:tags r:id="rId11"/>
              </p:custDataLst>
            </p:nvPr>
          </p:nvSpPr>
          <p:spPr>
            <a:xfrm>
              <a:off x="12149" y="4294"/>
              <a:ext cx="640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196 Flattened Patches:[256]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23" name="直接箭头连接符 22"/>
            <p:cNvCxnSpPr/>
            <p:nvPr>
              <p:custDataLst>
                <p:tags r:id="rId12"/>
              </p:custDataLst>
            </p:nvPr>
          </p:nvCxnSpPr>
          <p:spPr>
            <a:xfrm flipH="1">
              <a:off x="15208" y="2632"/>
              <a:ext cx="0" cy="397"/>
            </a:xfrm>
            <a:prstGeom prst="straightConnector1">
              <a:avLst/>
            </a:prstGeom>
            <a:ln w="31750" cap="rnd">
              <a:solidFill>
                <a:schemeClr val="tx1"/>
              </a:solidFill>
              <a:round/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>
              <p:custDataLst>
                <p:tags r:id="rId13"/>
              </p:custDataLst>
            </p:nvPr>
          </p:nvCxnSpPr>
          <p:spPr>
            <a:xfrm flipH="1">
              <a:off x="15208" y="3828"/>
              <a:ext cx="0" cy="397"/>
            </a:xfrm>
            <a:prstGeom prst="straightConnector1">
              <a:avLst/>
            </a:prstGeom>
            <a:ln w="31750" cap="rnd">
              <a:solidFill>
                <a:schemeClr val="tx1"/>
              </a:solidFill>
              <a:round/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>
              <p:custDataLst>
                <p:tags r:id="rId14"/>
              </p:custDataLst>
            </p:nvPr>
          </p:nvSpPr>
          <p:spPr>
            <a:xfrm>
              <a:off x="12149" y="5485"/>
              <a:ext cx="640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Tokens:[196,</a:t>
              </a:r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768</a:t>
              </a:r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]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26" name="直接箭头连接符 25"/>
            <p:cNvCxnSpPr/>
            <p:nvPr>
              <p:custDataLst>
                <p:tags r:id="rId15"/>
              </p:custDataLst>
            </p:nvPr>
          </p:nvCxnSpPr>
          <p:spPr>
            <a:xfrm flipH="1">
              <a:off x="15208" y="5019"/>
              <a:ext cx="0" cy="397"/>
            </a:xfrm>
            <a:prstGeom prst="straightConnector1">
              <a:avLst/>
            </a:prstGeom>
            <a:ln w="31750" cap="rnd">
              <a:solidFill>
                <a:schemeClr val="tx1"/>
              </a:solidFill>
              <a:round/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469900" y="3814445"/>
            <a:ext cx="1276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Dim = 3: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6"/>
            </p:custDataLst>
          </p:nvPr>
        </p:nvSpPr>
        <p:spPr>
          <a:xfrm>
            <a:off x="5583555" y="3814445"/>
            <a:ext cx="1276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Dim = 2: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17"/>
            </p:custDataLst>
          </p:nvPr>
        </p:nvSpPr>
        <p:spPr>
          <a:xfrm>
            <a:off x="4949825" y="5838190"/>
            <a:ext cx="140906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Linear Projection</a:t>
            </a:r>
            <a:endParaRPr lang="en-US" altLang="zh-CN"/>
          </a:p>
        </p:txBody>
      </p:sp>
    </p:spTree>
    <p:custDataLst>
      <p:tags r:id="rId1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-474345"/>
            <a:ext cx="9576435" cy="1293495"/>
          </a:xfrm>
        </p:spPr>
        <p:txBody>
          <a:bodyPr/>
          <a:p>
            <a:pPr algn="l"/>
            <a:r>
              <a:rPr lang="en-US" altLang="zh-CN" sz="4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Embedding</a:t>
            </a:r>
            <a:endParaRPr lang="en-US" altLang="zh-CN" sz="4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0" y="808355"/>
            <a:ext cx="2948305" cy="127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" name="图片 2" descr="202106261053211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51843" r="29612" b="-593"/>
          <a:stretch>
            <a:fillRect/>
          </a:stretch>
        </p:blipFill>
        <p:spPr>
          <a:xfrm>
            <a:off x="794385" y="905510"/>
            <a:ext cx="9404985" cy="3419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85570" y="4237990"/>
            <a:ext cx="851979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“*”: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[class]token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[1,768]    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Postion Embedding:[197,768]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Tokens = cat(cls,Tokens) +Postion Embedding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Tokens:[197,768]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980" y="5400040"/>
            <a:ext cx="5814060" cy="9867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2355" y="4718050"/>
            <a:ext cx="2164080" cy="6096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-474345"/>
            <a:ext cx="9576435" cy="1293495"/>
          </a:xfrm>
        </p:spPr>
        <p:txBody>
          <a:bodyPr/>
          <a:p>
            <a:pPr algn="l"/>
            <a:r>
              <a:rPr lang="en-US" altLang="zh-CN" sz="4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Transformer Encoder</a:t>
            </a:r>
            <a:endParaRPr lang="en-US" altLang="zh-CN" sz="4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0" y="808355"/>
            <a:ext cx="6120000" cy="127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" name="图片 2" descr="202106261053211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70806" t="384" r="-261" b="-204"/>
          <a:stretch>
            <a:fillRect/>
          </a:stretch>
        </p:blipFill>
        <p:spPr>
          <a:xfrm>
            <a:off x="647700" y="1061085"/>
            <a:ext cx="2978785" cy="52997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22775" y="1418590"/>
            <a:ext cx="5708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Transformer Encoder = L Encoder Blocks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4549775" y="2330450"/>
            <a:ext cx="132651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Encoder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4538345" y="2968625"/>
            <a:ext cx="48018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Layer Norm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Multi-Head Attention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Dropout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Layer Norm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MLP block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Dropout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-474345"/>
            <a:ext cx="9576435" cy="1293495"/>
          </a:xfrm>
        </p:spPr>
        <p:txBody>
          <a:bodyPr/>
          <a:p>
            <a:pPr algn="l"/>
            <a:r>
              <a:rPr lang="en-US" altLang="zh-CN" sz="4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Transformer Encoder</a:t>
            </a:r>
            <a:endParaRPr lang="en-US" altLang="zh-CN" sz="4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0" y="808355"/>
            <a:ext cx="6120000" cy="127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" name="图片 2" descr="202106261053211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70806" t="384" r="-261" b="-204"/>
          <a:stretch>
            <a:fillRect/>
          </a:stretch>
        </p:blipFill>
        <p:spPr>
          <a:xfrm>
            <a:off x="647700" y="1061085"/>
            <a:ext cx="2978785" cy="52997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22775" y="1418590"/>
            <a:ext cx="5708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Transformer Encoder = L Encoder Blocks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4549775" y="2330450"/>
            <a:ext cx="1569720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MLP block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4538345" y="2968625"/>
            <a:ext cx="48018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Full connect layer (Linear)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GELU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Dropout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Full connect layer(Linear)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Dropout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-474345"/>
            <a:ext cx="9576435" cy="1293495"/>
          </a:xfrm>
        </p:spPr>
        <p:txBody>
          <a:bodyPr/>
          <a:p>
            <a:pPr algn="l"/>
            <a:r>
              <a:rPr lang="en-US" altLang="zh-CN" sz="4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MLP heads</a:t>
            </a:r>
            <a:endParaRPr lang="en-US" altLang="zh-CN" sz="4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0" y="808355"/>
            <a:ext cx="2880000" cy="127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" name="图片 2" descr="202106261053211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3331" t="10598" r="55491" b="62659"/>
          <a:stretch>
            <a:fillRect/>
          </a:stretch>
        </p:blipFill>
        <p:spPr>
          <a:xfrm>
            <a:off x="647700" y="1325880"/>
            <a:ext cx="5015230" cy="171005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3472180" y="2307590"/>
            <a:ext cx="2343785" cy="38100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6003925" y="2041525"/>
            <a:ext cx="1718310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Layer Norm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981710" y="3429000"/>
            <a:ext cx="2781300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MLP head (Classify)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981710" y="4100195"/>
            <a:ext cx="48018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Full connect layer (Linear)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RELU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Full connect layer(Linear)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440055" y="60718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https://arxiv.org/abs/2010.11929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553720" y="5509895"/>
            <a:ext cx="409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Blackboard→</a:t>
            </a:r>
            <a:r>
              <a:rPr lang="zh-CN" altLang="en-US"/>
              <a:t>讨论</a:t>
            </a:r>
            <a:r>
              <a:rPr lang="en-US" altLang="zh-CN"/>
              <a:t>→EE219</a:t>
            </a:r>
            <a:endParaRPr lang="en-US" altLang="zh-CN"/>
          </a:p>
        </p:txBody>
      </p:sp>
    </p:spTree>
    <p:custDataLst>
      <p:tags r:id="rId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6.xml><?xml version="1.0" encoding="utf-8"?>
<p:tagLst xmlns:p="http://schemas.openxmlformats.org/presentationml/2006/main">
  <p:tag name="commondata" val="eyJoZGlkIjoiNjdhNDYwMWNlZTYyODlmZjRlN2Q4OWUzYTI2OTM0YjcifQ==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</Words>
  <Application>WPS 演示</Application>
  <PresentationFormat>宽屏</PresentationFormat>
  <Paragraphs>80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WPS</vt:lpstr>
      <vt:lpstr>Vision Transformer(ViT)</vt:lpstr>
      <vt:lpstr>Embedding</vt:lpstr>
      <vt:lpstr>Embedding</vt:lpstr>
      <vt:lpstr>Transformer Encoder</vt:lpstr>
      <vt:lpstr>Transformer Encoder</vt:lpstr>
      <vt:lpstr>MLP heads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upupupsky</dc:creator>
  <cp:lastModifiedBy>.</cp:lastModifiedBy>
  <cp:revision>192</cp:revision>
  <dcterms:created xsi:type="dcterms:W3CDTF">2019-06-19T02:08:00Z</dcterms:created>
  <dcterms:modified xsi:type="dcterms:W3CDTF">2023-10-18T14:50:11Z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D21AF281C7624F2B92DF9CB4BD0D1CF0_11</vt:lpwstr>
  </property>
</Properties>
</file>