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1163-DD9B-35F2-1C4A-F78457625099}" v="846" dt="2020-07-20T13:44:06.127"/>
    <p1510:client id="{5E45F541-3A69-79D2-4EAC-A10796E02662}" v="1552" dt="2020-07-20T14:08:26.105"/>
    <p1510:client id="{86A78EC1-C713-8B03-2F79-2A5D5183C87D}" v="34" dt="2020-07-20T07:21:36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Chronos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Cloud Services and IoT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Automated Plant Watering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54A6E43C-ED2D-4113-8F33-901F4B0B9603}"/>
              </a:ext>
            </a:extLst>
          </p:cNvPr>
          <p:cNvSpPr txBox="1"/>
          <p:nvPr/>
        </p:nvSpPr>
        <p:spPr>
          <a:xfrm>
            <a:off x="2804159" y="5236464"/>
            <a:ext cx="3395472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ea typeface="+mn-lt"/>
                <a:cs typeface="+mn-lt"/>
              </a:rPr>
              <a:t>$</a:t>
            </a:r>
            <a:r>
              <a:rPr lang="en-GB" sz="1200" dirty="0" err="1">
                <a:ea typeface="+mn-lt"/>
                <a:cs typeface="+mn-lt"/>
              </a:rPr>
              <a:t>aws</a:t>
            </a:r>
            <a:r>
              <a:rPr lang="en-GB" sz="1200" dirty="0">
                <a:ea typeface="+mn-lt"/>
                <a:cs typeface="+mn-lt"/>
              </a:rPr>
              <a:t>/things/&lt;</a:t>
            </a:r>
            <a:r>
              <a:rPr lang="en-GB" sz="1200" dirty="0" err="1">
                <a:ea typeface="+mn-lt"/>
                <a:cs typeface="+mn-lt"/>
              </a:rPr>
              <a:t>valve_name</a:t>
            </a:r>
            <a:r>
              <a:rPr lang="en-GB" sz="1200" dirty="0">
                <a:ea typeface="+mn-lt"/>
                <a:cs typeface="+mn-lt"/>
              </a:rPr>
              <a:t>&gt;/shadow/update/delta</a:t>
            </a:r>
            <a:endParaRPr lang="en-US" sz="1200" dirty="0">
              <a:ea typeface="+mn-lt"/>
              <a:cs typeface="+mn-lt"/>
            </a:endParaRPr>
          </a:p>
          <a:p>
            <a:endParaRPr lang="en-GB" sz="1200" dirty="0">
              <a:ea typeface="+mn-lt"/>
              <a:cs typeface="+mn-lt"/>
            </a:endParaRPr>
          </a:p>
          <a:p>
            <a:r>
              <a:rPr lang="en-GB" sz="1200" i="1" dirty="0">
                <a:cs typeface="Calibri"/>
              </a:rPr>
              <a:t>{</a:t>
            </a:r>
            <a:br>
              <a:rPr lang="en-GB" sz="1200" i="1" dirty="0">
                <a:cs typeface="Calibri"/>
              </a:rPr>
            </a:br>
            <a:r>
              <a:rPr lang="en-GB" sz="1200" i="1" dirty="0">
                <a:cs typeface="Calibri"/>
              </a:rPr>
              <a:t>    </a:t>
            </a:r>
            <a:r>
              <a:rPr lang="en-GB" sz="1200" dirty="0">
                <a:cs typeface="Calibri"/>
              </a:rPr>
              <a:t>"state": </a:t>
            </a:r>
            <a:r>
              <a:rPr lang="en-GB" sz="1200" i="1" dirty="0">
                <a:cs typeface="Calibri"/>
              </a:rPr>
              <a:t>{</a:t>
            </a:r>
            <a:br>
              <a:rPr lang="en-GB" sz="1200" i="1" dirty="0">
                <a:cs typeface="Calibri"/>
              </a:rPr>
            </a:br>
            <a:r>
              <a:rPr lang="en-GB" sz="1200" i="1" dirty="0">
                <a:cs typeface="Calibri"/>
              </a:rPr>
              <a:t>        </a:t>
            </a:r>
            <a:r>
              <a:rPr lang="en-GB" sz="1200" dirty="0">
                <a:cs typeface="Calibri"/>
              </a:rPr>
              <a:t>"</a:t>
            </a:r>
            <a:r>
              <a:rPr lang="en-GB" sz="1200" dirty="0" err="1">
                <a:cs typeface="Calibri"/>
              </a:rPr>
              <a:t>valve_open</a:t>
            </a:r>
            <a:r>
              <a:rPr lang="en-GB" sz="1200" dirty="0">
                <a:cs typeface="Calibri"/>
              </a:rPr>
              <a:t>": true</a:t>
            </a:r>
            <a:br>
              <a:rPr lang="en-GB" sz="1200" dirty="0">
                <a:cs typeface="Calibri"/>
              </a:rPr>
            </a:br>
            <a:r>
              <a:rPr lang="en-GB" sz="1200" dirty="0">
                <a:cs typeface="Calibri"/>
              </a:rPr>
              <a:t>    </a:t>
            </a:r>
            <a:r>
              <a:rPr lang="en-GB" sz="1200" i="1" dirty="0">
                <a:cs typeface="Calibri"/>
              </a:rPr>
              <a:t>}</a:t>
            </a:r>
            <a:br>
              <a:rPr lang="en-GB" sz="1200" i="1" dirty="0">
                <a:cs typeface="Calibri"/>
              </a:rPr>
            </a:br>
            <a:r>
              <a:rPr lang="en-GB" sz="1200" i="1" dirty="0">
                <a:cs typeface="Calibri"/>
              </a:rPr>
              <a:t>}</a:t>
            </a:r>
            <a:endParaRPr lang="en-GB" i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C9EA22-1992-4C5D-9184-AAD4B6B1EF19}"/>
              </a:ext>
            </a:extLst>
          </p:cNvPr>
          <p:cNvSpPr/>
          <p:nvPr/>
        </p:nvSpPr>
        <p:spPr>
          <a:xfrm>
            <a:off x="2725309" y="5207149"/>
            <a:ext cx="3509264" cy="1449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78727B-9AED-47F8-8CE8-BE7C7D11BAD1}"/>
              </a:ext>
            </a:extLst>
          </p:cNvPr>
          <p:cNvSpPr/>
          <p:nvPr/>
        </p:nvSpPr>
        <p:spPr>
          <a:xfrm>
            <a:off x="7339584" y="4666487"/>
            <a:ext cx="890016" cy="3718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842483-2DA9-494A-8BCD-262BE21FD7DD}"/>
              </a:ext>
            </a:extLst>
          </p:cNvPr>
          <p:cNvSpPr/>
          <p:nvPr/>
        </p:nvSpPr>
        <p:spPr>
          <a:xfrm>
            <a:off x="6016752" y="4666487"/>
            <a:ext cx="890016" cy="3718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7EDE51-C685-41AA-A100-C0B5AC109E5C}"/>
              </a:ext>
            </a:extLst>
          </p:cNvPr>
          <p:cNvSpPr/>
          <p:nvPr/>
        </p:nvSpPr>
        <p:spPr>
          <a:xfrm>
            <a:off x="7668767" y="5416295"/>
            <a:ext cx="1560576" cy="804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A7992-D5D7-4DDA-A6A0-13568A008F28}"/>
              </a:ext>
            </a:extLst>
          </p:cNvPr>
          <p:cNvSpPr/>
          <p:nvPr/>
        </p:nvSpPr>
        <p:spPr>
          <a:xfrm>
            <a:off x="4498848" y="2807207"/>
            <a:ext cx="896112" cy="3535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A32E76-F4DA-44D9-A535-EEFE9FA416E0}"/>
              </a:ext>
            </a:extLst>
          </p:cNvPr>
          <p:cNvSpPr/>
          <p:nvPr/>
        </p:nvSpPr>
        <p:spPr>
          <a:xfrm>
            <a:off x="5321808" y="2106167"/>
            <a:ext cx="774192" cy="353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276F57-25B0-49F8-8559-580A3D8F3662}"/>
              </a:ext>
            </a:extLst>
          </p:cNvPr>
          <p:cNvSpPr/>
          <p:nvPr/>
        </p:nvSpPr>
        <p:spPr>
          <a:xfrm>
            <a:off x="10619232" y="4800599"/>
            <a:ext cx="774192" cy="3535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E08B2F-9A01-449B-BFA6-6C5A0BD6B406}"/>
              </a:ext>
            </a:extLst>
          </p:cNvPr>
          <p:cNvSpPr/>
          <p:nvPr/>
        </p:nvSpPr>
        <p:spPr>
          <a:xfrm>
            <a:off x="11045952" y="3599688"/>
            <a:ext cx="774192" cy="3535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4A0084-50ED-4573-AF6D-56F93FC423A9}"/>
              </a:ext>
            </a:extLst>
          </p:cNvPr>
          <p:cNvSpPr txBox="1"/>
          <p:nvPr/>
        </p:nvSpPr>
        <p:spPr>
          <a:xfrm>
            <a:off x="420624" y="786384"/>
            <a:ext cx="3035808" cy="1945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dirty="0">
                <a:cs typeface="Calibri"/>
              </a:rPr>
              <a:t>$</a:t>
            </a:r>
            <a:r>
              <a:rPr lang="en-GB" sz="1200" dirty="0" err="1">
                <a:cs typeface="Calibri"/>
              </a:rPr>
              <a:t>aws</a:t>
            </a:r>
            <a:r>
              <a:rPr lang="en-GB" sz="1200" dirty="0">
                <a:cs typeface="Calibri"/>
              </a:rPr>
              <a:t>/things/&lt;</a:t>
            </a:r>
            <a:r>
              <a:rPr lang="en-GB" sz="1200" dirty="0" err="1">
                <a:cs typeface="Calibri"/>
              </a:rPr>
              <a:t>device_name</a:t>
            </a:r>
            <a:r>
              <a:rPr lang="en-GB" sz="1200" dirty="0">
                <a:cs typeface="Calibri"/>
              </a:rPr>
              <a:t>&gt;/shadow/update</a:t>
            </a:r>
          </a:p>
          <a:p>
            <a:endParaRPr lang="en-GB" sz="1200" dirty="0">
              <a:cs typeface="Calibri"/>
            </a:endParaRPr>
          </a:p>
          <a:p>
            <a:r>
              <a:rPr lang="en-GB" sz="1200" i="1" dirty="0">
                <a:ea typeface="+mn-lt"/>
                <a:cs typeface="+mn-lt"/>
              </a:rPr>
              <a:t>{</a:t>
            </a:r>
            <a:br>
              <a:rPr lang="en-GB" sz="1200" i="1" dirty="0">
                <a:ea typeface="+mn-lt"/>
                <a:cs typeface="+mn-lt"/>
              </a:rPr>
            </a:br>
            <a:r>
              <a:rPr lang="en-GB" sz="1200" i="1" dirty="0">
                <a:ea typeface="+mn-lt"/>
                <a:cs typeface="+mn-lt"/>
              </a:rPr>
              <a:t>    </a:t>
            </a:r>
            <a:r>
              <a:rPr lang="en-GB" sz="1200" dirty="0">
                <a:ea typeface="+mn-lt"/>
                <a:cs typeface="+mn-lt"/>
              </a:rPr>
              <a:t>"state": </a:t>
            </a:r>
            <a:r>
              <a:rPr lang="en-GB" sz="1200" i="1" dirty="0">
                <a:ea typeface="+mn-lt"/>
                <a:cs typeface="+mn-lt"/>
              </a:rPr>
              <a:t>{</a:t>
            </a:r>
            <a:br>
              <a:rPr lang="en-GB" sz="1200" i="1" dirty="0">
                <a:ea typeface="+mn-lt"/>
                <a:cs typeface="+mn-lt"/>
              </a:rPr>
            </a:br>
            <a:r>
              <a:rPr lang="en-GB" sz="1200" i="1" dirty="0">
                <a:ea typeface="+mn-lt"/>
                <a:cs typeface="+mn-lt"/>
              </a:rPr>
              <a:t>        </a:t>
            </a:r>
            <a:r>
              <a:rPr lang="en-GB" sz="1200" dirty="0">
                <a:ea typeface="+mn-lt"/>
                <a:cs typeface="+mn-lt"/>
              </a:rPr>
              <a:t>"reported": {</a:t>
            </a:r>
            <a:endParaRPr lang="en-GB" dirty="0">
              <a:ea typeface="+mn-lt"/>
              <a:cs typeface="+mn-lt"/>
            </a:endParaRPr>
          </a:p>
          <a:p>
            <a:r>
              <a:rPr lang="en-GB" sz="1200" dirty="0">
                <a:ea typeface="+mn-lt"/>
                <a:cs typeface="+mn-lt"/>
              </a:rPr>
              <a:t>                "value": 50,</a:t>
            </a:r>
            <a:endParaRPr lang="en-GB" dirty="0">
              <a:ea typeface="+mn-lt"/>
              <a:cs typeface="+mn-lt"/>
            </a:endParaRPr>
          </a:p>
          <a:p>
            <a:r>
              <a:rPr lang="en-GB" sz="1200" dirty="0">
                <a:ea typeface="+mn-lt"/>
                <a:cs typeface="+mn-lt"/>
              </a:rPr>
              <a:t>                "</a:t>
            </a:r>
            <a:r>
              <a:rPr lang="en-GB" sz="1200" dirty="0" err="1">
                <a:ea typeface="+mn-lt"/>
                <a:cs typeface="+mn-lt"/>
              </a:rPr>
              <a:t>bed_id</a:t>
            </a:r>
            <a:r>
              <a:rPr lang="en-GB" sz="1200" dirty="0">
                <a:ea typeface="+mn-lt"/>
                <a:cs typeface="+mn-lt"/>
              </a:rPr>
              <a:t>": 1</a:t>
            </a:r>
            <a:endParaRPr lang="en-GB" dirty="0">
              <a:ea typeface="+mn-lt"/>
              <a:cs typeface="+mn-lt"/>
            </a:endParaRPr>
          </a:p>
          <a:p>
            <a:r>
              <a:rPr lang="en-GB" sz="1200" dirty="0">
                <a:ea typeface="+mn-lt"/>
                <a:cs typeface="+mn-lt"/>
              </a:rPr>
              <a:t>         }</a:t>
            </a:r>
            <a:br>
              <a:rPr lang="en-GB" sz="1200" dirty="0">
                <a:ea typeface="+mn-lt"/>
                <a:cs typeface="+mn-lt"/>
              </a:rPr>
            </a:br>
            <a:r>
              <a:rPr lang="en-GB" sz="1200" dirty="0">
                <a:ea typeface="+mn-lt"/>
                <a:cs typeface="+mn-lt"/>
              </a:rPr>
              <a:t>    </a:t>
            </a:r>
            <a:r>
              <a:rPr lang="en-GB" sz="1200" i="1" dirty="0">
                <a:ea typeface="+mn-lt"/>
                <a:cs typeface="+mn-lt"/>
              </a:rPr>
              <a:t>}</a:t>
            </a:r>
            <a:br>
              <a:rPr lang="en-GB" sz="1200" i="1" dirty="0">
                <a:ea typeface="+mn-lt"/>
                <a:cs typeface="+mn-lt"/>
              </a:rPr>
            </a:br>
            <a:r>
              <a:rPr lang="en-GB" sz="1200" i="1" dirty="0">
                <a:ea typeface="+mn-lt"/>
                <a:cs typeface="+mn-lt"/>
              </a:rPr>
              <a:t>}</a:t>
            </a:r>
            <a:endParaRPr lang="en-GB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EF063-4A6C-4257-A91A-FD5D585D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3" y="1527690"/>
            <a:ext cx="11205736" cy="480623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62FE133-1A59-48E3-A542-A1411A87EED7}"/>
              </a:ext>
            </a:extLst>
          </p:cNvPr>
          <p:cNvGrpSpPr/>
          <p:nvPr/>
        </p:nvGrpSpPr>
        <p:grpSpPr>
          <a:xfrm>
            <a:off x="5809488" y="1484376"/>
            <a:ext cx="6035040" cy="4962144"/>
            <a:chOff x="5809488" y="1484376"/>
            <a:chExt cx="6035040" cy="49621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7269B9-A4FF-4946-B703-6DDE31307822}"/>
                </a:ext>
              </a:extLst>
            </p:cNvPr>
            <p:cNvSpPr/>
            <p:nvPr/>
          </p:nvSpPr>
          <p:spPr>
            <a:xfrm>
              <a:off x="5809488" y="4507992"/>
              <a:ext cx="2566416" cy="1938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BC257-5F8D-4B84-A58C-B0CF3D53463C}"/>
                </a:ext>
              </a:extLst>
            </p:cNvPr>
            <p:cNvSpPr/>
            <p:nvPr/>
          </p:nvSpPr>
          <p:spPr>
            <a:xfrm>
              <a:off x="8156448" y="5330952"/>
              <a:ext cx="3468624" cy="1109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D12E73-0F80-467E-944F-B03C4AD6DC32}"/>
                </a:ext>
              </a:extLst>
            </p:cNvPr>
            <p:cNvSpPr/>
            <p:nvPr/>
          </p:nvSpPr>
          <p:spPr>
            <a:xfrm>
              <a:off x="10771632" y="1484376"/>
              <a:ext cx="1072896" cy="4962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7D7247-8F9F-426D-BE17-017967A6D81E}"/>
                </a:ext>
              </a:extLst>
            </p:cNvPr>
            <p:cNvSpPr/>
            <p:nvPr/>
          </p:nvSpPr>
          <p:spPr>
            <a:xfrm>
              <a:off x="10619232" y="4130040"/>
              <a:ext cx="938784" cy="1115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C26D39-5233-4262-9B0E-E773606159C6}"/>
              </a:ext>
            </a:extLst>
          </p:cNvPr>
          <p:cNvGrpSpPr/>
          <p:nvPr/>
        </p:nvGrpSpPr>
        <p:grpSpPr>
          <a:xfrm>
            <a:off x="7256906" y="810386"/>
            <a:ext cx="3694177" cy="4962144"/>
            <a:chOff x="7256906" y="810386"/>
            <a:chExt cx="3694177" cy="4962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67953F-961F-46D2-993E-A1108E2368CC}"/>
                </a:ext>
              </a:extLst>
            </p:cNvPr>
            <p:cNvSpPr/>
            <p:nvPr/>
          </p:nvSpPr>
          <p:spPr>
            <a:xfrm>
              <a:off x="8396859" y="810386"/>
              <a:ext cx="2554224" cy="4962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E63568-4C4A-4572-BB07-975A0CAE9629}"/>
                </a:ext>
              </a:extLst>
            </p:cNvPr>
            <p:cNvSpPr/>
            <p:nvPr/>
          </p:nvSpPr>
          <p:spPr>
            <a:xfrm>
              <a:off x="7256906" y="2084450"/>
              <a:ext cx="2554224" cy="499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AB2AB-F456-4C12-98B0-C71EE8E5EEE0}"/>
              </a:ext>
            </a:extLst>
          </p:cNvPr>
          <p:cNvSpPr/>
          <p:nvPr/>
        </p:nvSpPr>
        <p:spPr>
          <a:xfrm>
            <a:off x="4754118" y="1861566"/>
            <a:ext cx="37124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238B4-6B7F-432B-A72E-133F2C27DC47}"/>
              </a:ext>
            </a:extLst>
          </p:cNvPr>
          <p:cNvSpPr/>
          <p:nvPr/>
        </p:nvSpPr>
        <p:spPr>
          <a:xfrm>
            <a:off x="395478" y="752094"/>
            <a:ext cx="7699248" cy="3176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9" descr="A green sign with white text&#10;&#10;Description automatically generated">
            <a:extLst>
              <a:ext uri="{FF2B5EF4-FFF2-40B4-BE49-F238E27FC236}">
                <a16:creationId xmlns:a16="http://schemas.microsoft.com/office/drawing/2014/main" id="{ABB201DF-B23B-4553-B947-AD0C6F8C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59" y="4532563"/>
            <a:ext cx="2439639" cy="1348873"/>
          </a:xfrm>
          <a:prstGeom prst="rect">
            <a:avLst/>
          </a:prstGeom>
        </p:spPr>
      </p:pic>
      <p:pic>
        <p:nvPicPr>
          <p:cNvPr id="20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F5996A87-7341-4C8B-AFA1-AC1E405F1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7" y="4518714"/>
            <a:ext cx="5469053" cy="1364184"/>
          </a:xfrm>
          <a:prstGeom prst="rect">
            <a:avLst/>
          </a:prstGeom>
        </p:spPr>
      </p:pic>
      <p:pic>
        <p:nvPicPr>
          <p:cNvPr id="21" name="Picture 21" descr="A green sign with white text&#10;&#10;Description automatically generated">
            <a:extLst>
              <a:ext uri="{FF2B5EF4-FFF2-40B4-BE49-F238E27FC236}">
                <a16:creationId xmlns:a16="http://schemas.microsoft.com/office/drawing/2014/main" id="{037CDD4D-E1C8-40DD-BA08-ABF582F52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906" y="4530879"/>
            <a:ext cx="1791552" cy="12159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1E9316-D593-4F66-9BAE-3F50B077E913}"/>
              </a:ext>
            </a:extLst>
          </p:cNvPr>
          <p:cNvSpPr/>
          <p:nvPr/>
        </p:nvSpPr>
        <p:spPr>
          <a:xfrm>
            <a:off x="6122020" y="4532971"/>
            <a:ext cx="2019609" cy="1288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3D84D5-E45A-446A-AD6B-60751A53DB2D}"/>
              </a:ext>
            </a:extLst>
          </p:cNvPr>
          <p:cNvSpPr/>
          <p:nvPr/>
        </p:nvSpPr>
        <p:spPr>
          <a:xfrm>
            <a:off x="481981" y="4530493"/>
            <a:ext cx="5588000" cy="1443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3614B-65E6-4884-A54F-B5C21AE55997}"/>
              </a:ext>
            </a:extLst>
          </p:cNvPr>
          <p:cNvSpPr txBox="1"/>
          <p:nvPr/>
        </p:nvSpPr>
        <p:spPr>
          <a:xfrm>
            <a:off x="3779520" y="188976"/>
            <a:ext cx="4608576" cy="156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ea typeface="+mn-lt"/>
                <a:cs typeface="+mn-lt"/>
              </a:rPr>
              <a:t>SELECT </a:t>
            </a:r>
            <a:r>
              <a:rPr lang="en-GB" sz="1200" dirty="0" err="1">
                <a:ea typeface="+mn-lt"/>
                <a:cs typeface="+mn-lt"/>
              </a:rPr>
              <a:t>state.reported.value</a:t>
            </a:r>
            <a:r>
              <a:rPr lang="en-GB" sz="1200" dirty="0">
                <a:ea typeface="+mn-lt"/>
                <a:cs typeface="+mn-lt"/>
              </a:rPr>
              <a:t>, </a:t>
            </a:r>
            <a:r>
              <a:rPr lang="en-GB" sz="1200" dirty="0" err="1">
                <a:ea typeface="+mn-lt"/>
                <a:cs typeface="+mn-lt"/>
              </a:rPr>
              <a:t>state.reported.bed_id</a:t>
            </a:r>
            <a:r>
              <a:rPr lang="en-GB" sz="12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r>
              <a:rPr lang="en-GB" sz="1200" dirty="0">
                <a:ea typeface="+mn-lt"/>
                <a:cs typeface="+mn-lt"/>
              </a:rPr>
              <a:t>FROM '$</a:t>
            </a:r>
            <a:r>
              <a:rPr lang="en-GB" sz="1200" dirty="0" err="1">
                <a:ea typeface="+mn-lt"/>
                <a:cs typeface="+mn-lt"/>
              </a:rPr>
              <a:t>aws</a:t>
            </a:r>
            <a:r>
              <a:rPr lang="en-GB" sz="1200" dirty="0">
                <a:ea typeface="+mn-lt"/>
                <a:cs typeface="+mn-lt"/>
              </a:rPr>
              <a:t>/things/+/shadow/update/accepted'</a:t>
            </a:r>
            <a:endParaRPr lang="en-US">
              <a:ea typeface="+mn-lt"/>
              <a:cs typeface="+mn-lt"/>
            </a:endParaRPr>
          </a:p>
          <a:p>
            <a:r>
              <a:rPr lang="en-GB" sz="1200" dirty="0">
                <a:ea typeface="+mn-lt"/>
                <a:cs typeface="+mn-lt"/>
              </a:rPr>
              <a:t>WHERE </a:t>
            </a:r>
            <a:r>
              <a:rPr lang="en-GB" sz="1200" dirty="0" err="1">
                <a:ea typeface="+mn-lt"/>
                <a:cs typeface="+mn-lt"/>
              </a:rPr>
              <a:t>regexp_matches</a:t>
            </a:r>
            <a:r>
              <a:rPr lang="en-GB" sz="1200" dirty="0">
                <a:ea typeface="+mn-lt"/>
                <a:cs typeface="+mn-lt"/>
              </a:rPr>
              <a:t>(topic(3), '</a:t>
            </a:r>
            <a:r>
              <a:rPr lang="en-GB" sz="1200" dirty="0" err="1">
                <a:ea typeface="+mn-lt"/>
                <a:cs typeface="+mn-lt"/>
              </a:rPr>
              <a:t>soilMoisture</a:t>
            </a:r>
            <a:r>
              <a:rPr lang="en-GB" sz="1200" dirty="0">
                <a:ea typeface="+mn-lt"/>
                <a:cs typeface="+mn-lt"/>
              </a:rPr>
              <a:t>[0-9]{1,2}_sensor')</a:t>
            </a:r>
          </a:p>
          <a:p>
            <a:endParaRPr lang="en-GB" sz="1200" dirty="0">
              <a:cs typeface="Calibri"/>
            </a:endParaRPr>
          </a:p>
          <a:p>
            <a:r>
              <a:rPr lang="en-GB" sz="1200" dirty="0">
                <a:cs typeface="Calibri"/>
              </a:rPr>
              <a:t>{</a:t>
            </a:r>
          </a:p>
          <a:p>
            <a:r>
              <a:rPr lang="en-GB" sz="1200" dirty="0">
                <a:cs typeface="Calibri"/>
              </a:rPr>
              <a:t>  "value": 50,</a:t>
            </a:r>
          </a:p>
          <a:p>
            <a:r>
              <a:rPr lang="en-GB" sz="1200" dirty="0">
                <a:cs typeface="Calibri"/>
              </a:rPr>
              <a:t>  "</a:t>
            </a:r>
            <a:r>
              <a:rPr lang="en-GB" sz="1200" dirty="0" err="1">
                <a:cs typeface="Calibri"/>
              </a:rPr>
              <a:t>bed_id</a:t>
            </a:r>
            <a:r>
              <a:rPr lang="en-GB" sz="1200" dirty="0">
                <a:cs typeface="Calibri"/>
              </a:rPr>
              <a:t>": 1</a:t>
            </a:r>
          </a:p>
          <a:p>
            <a:r>
              <a:rPr lang="en-GB" sz="1200" dirty="0">
                <a:cs typeface="Calibri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AD1675-4F35-41A7-90B7-78AC10CD2287}"/>
              </a:ext>
            </a:extLst>
          </p:cNvPr>
          <p:cNvSpPr/>
          <p:nvPr/>
        </p:nvSpPr>
        <p:spPr>
          <a:xfrm>
            <a:off x="3487309" y="135277"/>
            <a:ext cx="4923536" cy="1681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EB9C2D-2021-45B8-88AE-5E3B61A18A41}"/>
              </a:ext>
            </a:extLst>
          </p:cNvPr>
          <p:cNvSpPr txBox="1"/>
          <p:nvPr/>
        </p:nvSpPr>
        <p:spPr>
          <a:xfrm>
            <a:off x="8607552" y="67056"/>
            <a:ext cx="3395472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dirty="0">
                <a:cs typeface="Calibri"/>
              </a:rPr>
              <a:t>$</a:t>
            </a:r>
            <a:r>
              <a:rPr lang="en-GB" sz="1200" dirty="0" err="1">
                <a:cs typeface="Calibri"/>
              </a:rPr>
              <a:t>aws</a:t>
            </a:r>
            <a:r>
              <a:rPr lang="en-GB" sz="1200" dirty="0">
                <a:cs typeface="Calibri"/>
              </a:rPr>
              <a:t>/things/&lt;</a:t>
            </a:r>
            <a:r>
              <a:rPr lang="en-GB" sz="1200" dirty="0" err="1">
                <a:cs typeface="Calibri"/>
              </a:rPr>
              <a:t>valve_name</a:t>
            </a:r>
            <a:r>
              <a:rPr lang="en-GB" sz="1200" dirty="0">
                <a:cs typeface="Calibri"/>
              </a:rPr>
              <a:t>&gt;/shadow/update</a:t>
            </a:r>
          </a:p>
          <a:p>
            <a:endParaRPr lang="en-GB" sz="1200" dirty="0">
              <a:cs typeface="Calibri"/>
            </a:endParaRPr>
          </a:p>
          <a:p>
            <a:r>
              <a:rPr lang="en-GB" sz="1200" i="1" dirty="0">
                <a:ea typeface="+mn-lt"/>
                <a:cs typeface="+mn-lt"/>
              </a:rPr>
              <a:t>{</a:t>
            </a:r>
            <a:br>
              <a:rPr lang="en-GB" sz="1200" i="1" dirty="0">
                <a:ea typeface="+mn-lt"/>
                <a:cs typeface="+mn-lt"/>
              </a:rPr>
            </a:br>
            <a:r>
              <a:rPr lang="en-GB" sz="1200" i="1" dirty="0">
                <a:ea typeface="+mn-lt"/>
                <a:cs typeface="+mn-lt"/>
              </a:rPr>
              <a:t>    </a:t>
            </a:r>
            <a:r>
              <a:rPr lang="en-GB" sz="1200" dirty="0">
                <a:ea typeface="+mn-lt"/>
                <a:cs typeface="+mn-lt"/>
              </a:rPr>
              <a:t>"state": </a:t>
            </a:r>
            <a:r>
              <a:rPr lang="en-GB" sz="1200" i="1" dirty="0">
                <a:ea typeface="+mn-lt"/>
                <a:cs typeface="+mn-lt"/>
              </a:rPr>
              <a:t>{</a:t>
            </a:r>
            <a:br>
              <a:rPr lang="en-GB" sz="1200" i="1" dirty="0">
                <a:ea typeface="+mn-lt"/>
                <a:cs typeface="+mn-lt"/>
              </a:rPr>
            </a:br>
            <a:r>
              <a:rPr lang="en-GB" sz="1200" i="1" dirty="0">
                <a:ea typeface="+mn-lt"/>
                <a:cs typeface="+mn-lt"/>
              </a:rPr>
              <a:t>        </a:t>
            </a:r>
            <a:r>
              <a:rPr lang="en-GB" sz="1200" dirty="0">
                <a:ea typeface="+mn-lt"/>
                <a:cs typeface="+mn-lt"/>
              </a:rPr>
              <a:t>"desired": {"</a:t>
            </a:r>
            <a:r>
              <a:rPr lang="en-GB" sz="1200" dirty="0" err="1">
                <a:ea typeface="+mn-lt"/>
                <a:cs typeface="+mn-lt"/>
              </a:rPr>
              <a:t>valve_open</a:t>
            </a:r>
            <a:r>
              <a:rPr lang="en-GB" sz="1200" dirty="0">
                <a:ea typeface="+mn-lt"/>
                <a:cs typeface="+mn-lt"/>
              </a:rPr>
              <a:t>": true}</a:t>
            </a:r>
            <a:br>
              <a:rPr lang="en-GB" sz="1200" dirty="0">
                <a:ea typeface="+mn-lt"/>
                <a:cs typeface="+mn-lt"/>
              </a:rPr>
            </a:br>
            <a:r>
              <a:rPr lang="en-GB" sz="1200" dirty="0">
                <a:ea typeface="+mn-lt"/>
                <a:cs typeface="+mn-lt"/>
              </a:rPr>
              <a:t>    </a:t>
            </a:r>
            <a:r>
              <a:rPr lang="en-GB" sz="1200" i="1" dirty="0">
                <a:ea typeface="+mn-lt"/>
                <a:cs typeface="+mn-lt"/>
              </a:rPr>
              <a:t>}</a:t>
            </a:r>
            <a:br>
              <a:rPr lang="en-GB" sz="1200" i="1" dirty="0">
                <a:ea typeface="+mn-lt"/>
                <a:cs typeface="+mn-lt"/>
              </a:rPr>
            </a:br>
            <a:r>
              <a:rPr lang="en-GB" sz="1200" i="1" dirty="0">
                <a:ea typeface="+mn-lt"/>
                <a:cs typeface="+mn-lt"/>
              </a:rPr>
              <a:t>}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CE6658-A347-4D1D-8633-10D9D73B3884}"/>
              </a:ext>
            </a:extLst>
          </p:cNvPr>
          <p:cNvSpPr/>
          <p:nvPr/>
        </p:nvSpPr>
        <p:spPr>
          <a:xfrm>
            <a:off x="8467741" y="25549"/>
            <a:ext cx="3618992" cy="1455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5" grpId="0" animBg="1"/>
      <p:bldP spid="14" grpId="0" animBg="1"/>
      <p:bldP spid="16" grpId="0" animBg="1"/>
      <p:bldP spid="22" grpId="0" animBg="1"/>
      <p:bldP spid="24" grpId="0" animBg="1"/>
      <p:bldP spid="27" grpId="0" animBg="1"/>
      <p:bldP spid="29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04F7-7DDE-4DF6-BFC5-0F76D96C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Lessons 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BE5A-9DC6-44E4-A544-C7F128B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Use of AWS IoT Services with AWS-Console, CLI and Terraform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Use of MQTT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IoT Events -&gt; Utilize of State Model Logic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Docker (via Terraform Resource; </a:t>
            </a:r>
            <a:r>
              <a:rPr lang="en-GB" strike="sngStrike" dirty="0">
                <a:ea typeface="+mn-lt"/>
                <a:cs typeface="+mn-lt"/>
              </a:rPr>
              <a:t>docker-compose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Missing IoT Events Terraform resource -&gt; AWS CLI workaround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Incomplete IoT</a:t>
            </a:r>
            <a:r>
              <a:rPr lang="en-GB" dirty="0">
                <a:cs typeface="Calibri"/>
              </a:rPr>
              <a:t> Events Documentation (examples, string-pattern)</a:t>
            </a:r>
          </a:p>
          <a:p>
            <a:r>
              <a:rPr lang="en-GB" dirty="0">
                <a:ea typeface="+mn-lt"/>
                <a:cs typeface="+mn-lt"/>
              </a:rPr>
              <a:t>No informative IoT Events log messages</a:t>
            </a:r>
          </a:p>
          <a:p>
            <a:r>
              <a:rPr lang="en-GB" dirty="0">
                <a:ea typeface="+mn-lt"/>
                <a:cs typeface="+mn-lt"/>
              </a:rPr>
              <a:t>AWS Educate Account -&gt; Missing permissions for several services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83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Chronos</vt:lpstr>
      <vt:lpstr>PowerPoint Presentation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580</cp:revision>
  <dcterms:created xsi:type="dcterms:W3CDTF">2020-07-20T07:16:18Z</dcterms:created>
  <dcterms:modified xsi:type="dcterms:W3CDTF">2020-07-20T14:30:50Z</dcterms:modified>
</cp:coreProperties>
</file>