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1" r:id="rId6"/>
    <p:sldId id="260" r:id="rId7"/>
    <p:sldId id="279" r:id="rId8"/>
    <p:sldId id="262" r:id="rId9"/>
    <p:sldId id="292" r:id="rId10"/>
    <p:sldId id="263" r:id="rId11"/>
    <p:sldId id="291" r:id="rId12"/>
    <p:sldId id="286" r:id="rId13"/>
    <p:sldId id="282" r:id="rId14"/>
    <p:sldId id="265" r:id="rId15"/>
    <p:sldId id="284" r:id="rId16"/>
    <p:sldId id="285" r:id="rId17"/>
    <p:sldId id="283" r:id="rId18"/>
    <p:sldId id="264" r:id="rId19"/>
    <p:sldId id="266" r:id="rId20"/>
    <p:sldId id="287" r:id="rId21"/>
    <p:sldId id="270" r:id="rId22"/>
    <p:sldId id="290" r:id="rId23"/>
    <p:sldId id="281" r:id="rId24"/>
    <p:sldId id="269" r:id="rId25"/>
    <p:sldId id="278" r:id="rId26"/>
    <p:sldId id="289" r:id="rId27"/>
    <p:sldId id="276" r:id="rId28"/>
    <p:sldId id="273" r:id="rId29"/>
    <p:sldId id="275" r:id="rId30"/>
    <p:sldId id="267" r:id="rId31"/>
    <p:sldId id="271" r:id="rId32"/>
    <p:sldId id="272" r:id="rId33"/>
    <p:sldId id="277"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E46165-EEFA-419B-8B3A-6F20FD75E9A9}" type="datetimeFigureOut">
              <a:rPr lang="fr-FR" smtClean="0"/>
              <a:t>12/11/2018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2C329-102C-44D1-B275-39F1E37E8E1A}" type="slidenum">
              <a:rPr lang="fr-FR" smtClean="0"/>
              <a:t>‹N°›</a:t>
            </a:fld>
            <a:endParaRPr lang="fr-FR"/>
          </a:p>
        </p:txBody>
      </p:sp>
    </p:spTree>
    <p:extLst>
      <p:ext uri="{BB962C8B-B14F-4D97-AF65-F5344CB8AC3E}">
        <p14:creationId xmlns:p14="http://schemas.microsoft.com/office/powerpoint/2010/main" val="9287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C8371E4A-30E4-4536-B796-AD1DF0612D48}" type="datetime1">
              <a:rPr lang="fr-FR" smtClean="0"/>
              <a:t>12/11/2018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823F1C51-2924-4F3E-8E57-A12422AFD578}" type="datetime1">
              <a:rPr lang="fr-FR" smtClean="0"/>
              <a:t>12/11/2018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B3DBE4C9-1D76-46D6-89D0-7209C6B65017}" type="datetime1">
              <a:rPr lang="fr-FR" smtClean="0"/>
              <a:t>12/11/2018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F0A3E97-54DF-4003-9EB4-F92F3390C2DE}" type="datetime1">
              <a:rPr lang="fr-FR" smtClean="0"/>
              <a:t>12/11/2018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997DBA7-0DF5-422D-A938-C66508670472}" type="datetime1">
              <a:rPr lang="fr-FR" smtClean="0"/>
              <a:t>12/11/2018</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61AA02F3-A7D3-4C0A-9306-6C1E677D2862}" type="datetime1">
              <a:rPr lang="fr-FR" smtClean="0"/>
              <a:t>12/11/2018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7BB92A67-3B69-4C05-BE50-551337623604}" type="datetime1">
              <a:rPr lang="fr-FR" smtClean="0"/>
              <a:t>12/11/2018</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D655BC86-A232-4F52-9FC0-ED3B1DD34624}" type="datetime1">
              <a:rPr lang="fr-FR" smtClean="0"/>
              <a:t>12/11/2018</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6D3906E-1017-47D3-BE0A-B6ACA16D243A}" type="datetime1">
              <a:rPr lang="fr-FR" smtClean="0"/>
              <a:t>12/11/2018</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DAE7B84-2BEB-4EA5-A3A0-9046909AA073}" type="datetime1">
              <a:rPr lang="fr-FR" smtClean="0"/>
              <a:t>12/11/2018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31A1F2B-27A0-49CC-80CF-DCE9701012B5}" type="datetime1">
              <a:rPr lang="fr-FR" smtClean="0"/>
              <a:t>12/11/2018</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33AA8-7A70-4BA1-8C7B-8FCF73FA10C5}" type="datetime1">
              <a:rPr lang="fr-FR" smtClean="0"/>
              <a:t>12/11/2018</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js/js_variables.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js/js_operators.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js/js_arrays.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github.com/codeRoomMarseille/JavaScrip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christophe.sinclair@orange.com" TargetMode="External"/><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w3schools.com/jsref/dom_obj_document.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jsref/obj_navigator.asp" TargetMode="External"/><Relationship Id="rId2" Type="http://schemas.openxmlformats.org/officeDocument/2006/relationships/hyperlink" Target="https://www.w3schools.com/jsref/obj_window.as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js/js_validation.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penclassrooms.com/fr/courses/3504441-introduction-a-jquery" TargetMode="External"/><Relationship Id="rId2" Type="http://schemas.openxmlformats.org/officeDocument/2006/relationships/hyperlink" Target="https://openclassrooms.com/fr/courses/1885491-prenez-en-main-bootstrap/1885777-mise-en-rout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w3schools.com/tags/ref_canva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tepad-plus-plus.org/fr/" TargetMode="External"/><Relationship Id="rId1" Type="http://schemas.openxmlformats.org/officeDocument/2006/relationships/slideLayout" Target="../slideLayouts/slideLayout2.xml"/><Relationship Id="rId4" Type="http://schemas.openxmlformats.org/officeDocument/2006/relationships/hyperlink" Target="https://www.eclipse.org/downloads/packages/release/photon/r/eclipse-ide-javascript-and-web-develop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classrooms.com/fr/courses/2984401-apprenez-a-coder-avec-javascript" TargetMode="External"/><Relationship Id="rId2" Type="http://schemas.openxmlformats.org/officeDocument/2006/relationships/hyperlink" Target="https://www.w3schools.com/js/" TargetMode="External"/><Relationship Id="rId1" Type="http://schemas.openxmlformats.org/officeDocument/2006/relationships/slideLayout" Target="../slideLayouts/slideLayout2.xml"/><Relationship Id="rId5" Type="http://schemas.openxmlformats.org/officeDocument/2006/relationships/hyperlink" Target="https://openclassrooms.com/fr/courses/1183926-bonnes-pratiques-javascript" TargetMode="External"/><Relationship Id="rId4" Type="http://schemas.openxmlformats.org/officeDocument/2006/relationships/hyperlink" Target="https://openclassrooms.com/fr/courses/1916641-dynamisez-vos-sites-web-avec-javascri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124744"/>
            <a:ext cx="7772400" cy="1470025"/>
          </a:xfrm>
        </p:spPr>
        <p:txBody>
          <a:bodyPr>
            <a:normAutofit/>
          </a:bodyPr>
          <a:lstStyle/>
          <a:p>
            <a:r>
              <a:rPr lang="fr-FR" sz="8800" dirty="0"/>
              <a:t>Formation</a:t>
            </a:r>
          </a:p>
        </p:txBody>
      </p:sp>
      <p:sp>
        <p:nvSpPr>
          <p:cNvPr id="3" name="Sous-titre 2"/>
          <p:cNvSpPr>
            <a:spLocks noGrp="1"/>
          </p:cNvSpPr>
          <p:nvPr>
            <p:ph type="subTitle" idx="1"/>
          </p:nvPr>
        </p:nvSpPr>
        <p:spPr>
          <a:xfrm>
            <a:off x="1395028" y="2449418"/>
            <a:ext cx="6400800" cy="1752600"/>
          </a:xfrm>
        </p:spPr>
        <p:txBody>
          <a:bodyPr>
            <a:normAutofit/>
          </a:bodyPr>
          <a:lstStyle/>
          <a:p>
            <a:r>
              <a:rPr lang="fr-FR" sz="8000" dirty="0" smtClean="0"/>
              <a:t>JavaScript</a:t>
            </a:r>
            <a:endParaRPr lang="fr-FR" sz="8000" dirty="0"/>
          </a:p>
        </p:txBody>
      </p:sp>
      <p:sp>
        <p:nvSpPr>
          <p:cNvPr id="4" name="AutoShape 2" descr="Résultat de recherche d'images pour &quot;JavaScript logo&quot;"/>
          <p:cNvSpPr>
            <a:spLocks noChangeAspect="1" noChangeArrowheads="1"/>
          </p:cNvSpPr>
          <p:nvPr/>
        </p:nvSpPr>
        <p:spPr bwMode="auto">
          <a:xfrm>
            <a:off x="155575" y="-16986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Résultat de recherche d'images pour &quot;JavaScript logo&quot;"/>
          <p:cNvSpPr>
            <a:spLocks noChangeAspect="1" noChangeArrowheads="1"/>
          </p:cNvSpPr>
          <p:nvPr/>
        </p:nvSpPr>
        <p:spPr bwMode="auto">
          <a:xfrm>
            <a:off x="307975" y="-1546225"/>
            <a:ext cx="354330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62" y="3717630"/>
            <a:ext cx="2143125" cy="2143125"/>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717630"/>
            <a:ext cx="2016224" cy="226105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3623533"/>
            <a:ext cx="2088232" cy="2355149"/>
          </a:xfrm>
          <a:prstGeom prst="rect">
            <a:avLst/>
          </a:prstGeom>
        </p:spPr>
      </p:pic>
      <p:sp>
        <p:nvSpPr>
          <p:cNvPr id="10" name="Espace réservé du numéro de diapositive 9"/>
          <p:cNvSpPr>
            <a:spLocks noGrp="1"/>
          </p:cNvSpPr>
          <p:nvPr>
            <p:ph type="sldNum" sz="quarter" idx="12"/>
          </p:nvPr>
        </p:nvSpPr>
        <p:spPr/>
        <p:txBody>
          <a:bodyPr/>
          <a:lstStyle/>
          <a:p>
            <a:fld id="{CF4668DC-857F-487D-BFFA-8C0CA5037977}" type="slidenum">
              <a:rPr lang="fr-BE" smtClean="0"/>
              <a:t>1</a:t>
            </a:fld>
            <a:endParaRPr lang="fr-BE"/>
          </a:p>
        </p:txBody>
      </p:sp>
    </p:spTree>
    <p:extLst>
      <p:ext uri="{BB962C8B-B14F-4D97-AF65-F5344CB8AC3E}">
        <p14:creationId xmlns:p14="http://schemas.microsoft.com/office/powerpoint/2010/main" val="139798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1</a:t>
            </a:r>
            <a:r>
              <a:rPr lang="fr-FR" b="1" baseline="30000" dirty="0" smtClean="0">
                <a:solidFill>
                  <a:srgbClr val="FFC000"/>
                </a:solidFill>
              </a:rPr>
              <a:t>er</a:t>
            </a:r>
            <a:r>
              <a:rPr lang="fr-FR" b="1" dirty="0" smtClean="0">
                <a:solidFill>
                  <a:srgbClr val="FFC000"/>
                </a:solidFill>
              </a:rPr>
              <a:t> script, hello world</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Pour la petite histoire, le premier « hello world » date de 1978 dans la première version du livre sur le langage C de </a:t>
            </a:r>
            <a:r>
              <a:rPr lang="fr-FR" i="1" dirty="0"/>
              <a:t>The C </a:t>
            </a:r>
            <a:r>
              <a:rPr lang="fr-FR" i="1" dirty="0" err="1"/>
              <a:t>Programming</a:t>
            </a:r>
            <a:r>
              <a:rPr lang="fr-FR" i="1" dirty="0"/>
              <a:t> </a:t>
            </a:r>
            <a:r>
              <a:rPr lang="fr-FR" i="1" dirty="0" err="1"/>
              <a:t>Language</a:t>
            </a:r>
            <a:r>
              <a:rPr lang="fr-FR" dirty="0"/>
              <a:t> de Brian </a:t>
            </a:r>
            <a:r>
              <a:rPr lang="fr-FR" dirty="0" err="1"/>
              <a:t>Kernighan</a:t>
            </a:r>
            <a:r>
              <a:rPr lang="fr-FR" dirty="0"/>
              <a:t> et Dennis Ritchie.</a:t>
            </a:r>
            <a:endParaRPr lang="fr-FR" dirty="0" smtClean="0"/>
          </a:p>
          <a:p>
            <a:pPr marL="0" indent="0">
              <a:buNone/>
            </a:pPr>
            <a:r>
              <a:rPr lang="fr-FR" dirty="0" smtClean="0"/>
              <a:t>Script: </a:t>
            </a:r>
          </a:p>
          <a:p>
            <a:r>
              <a:rPr lang="fr-FR" dirty="0"/>
              <a:t>helloWorld1.html, </a:t>
            </a:r>
            <a:r>
              <a:rPr lang="fr-FR" dirty="0" smtClean="0"/>
              <a:t>helloWorld2.html,</a:t>
            </a:r>
            <a:endParaRPr lang="fr-FR" dirty="0"/>
          </a:p>
          <a:p>
            <a:r>
              <a:rPr lang="fr-FR" dirty="0" smtClean="0"/>
              <a:t>helloWorld3.html</a:t>
            </a:r>
            <a:r>
              <a:rPr lang="fr-FR" dirty="0" smtClean="0"/>
              <a:t>, helloWorld4.html</a:t>
            </a:r>
            <a:r>
              <a:rPr lang="fr-FR" dirty="0"/>
              <a:t>, </a:t>
            </a:r>
          </a:p>
          <a:p>
            <a:r>
              <a:rPr lang="fr-FR" dirty="0" smtClean="0"/>
              <a:t>helloWorld5.html</a:t>
            </a:r>
            <a:r>
              <a:rPr lang="fr-FR" dirty="0"/>
              <a:t>, </a:t>
            </a:r>
            <a:r>
              <a:rPr lang="fr-FR" dirty="0" smtClean="0"/>
              <a:t>helloWorld6.html</a:t>
            </a:r>
            <a:endParaRPr lang="fr-FR" dirty="0" smtClean="0"/>
          </a:p>
          <a:p>
            <a:pPr marL="0" indent="0">
              <a:buNone/>
            </a:pP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3880428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Bonnes pratiques de base</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Mettre les scripts dans des fichiers externes</a:t>
            </a:r>
          </a:p>
          <a:p>
            <a:pPr algn="just"/>
            <a:r>
              <a:rPr lang="fr-FR" dirty="0" smtClean="0"/>
              <a:t>Mettre les scripts dans un répertoire dédié</a:t>
            </a:r>
          </a:p>
          <a:p>
            <a:pPr algn="just"/>
            <a:r>
              <a:rPr lang="fr-FR" dirty="0" smtClean="0"/>
              <a:t>Placer l’appel des scripts, si possible à la fin du body</a:t>
            </a:r>
          </a:p>
          <a:p>
            <a:r>
              <a:rPr lang="fr-FR" dirty="0" smtClean="0"/>
              <a:t>Eviter de mélanger dans la mesure du possible le JavaScript, le CSS et le HTML</a:t>
            </a:r>
          </a:p>
          <a:p>
            <a:pPr algn="just"/>
            <a:r>
              <a:rPr lang="fr-FR" dirty="0" smtClean="0"/>
              <a:t>Mettre des id et/ou des class pour les éléments qui devront être gérés ou modifiés par le JavaScript</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1881636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remarques</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La syntaxe du JavaScript est issue du Java qui est, lui-même issu du Langage C</a:t>
            </a:r>
          </a:p>
          <a:p>
            <a:pPr algn="just"/>
            <a:r>
              <a:rPr lang="fr-FR" dirty="0" smtClean="0"/>
              <a:t>Le langage est « </a:t>
            </a:r>
            <a:r>
              <a:rPr lang="fr-FR" dirty="0" err="1" smtClean="0"/>
              <a:t>CaSe</a:t>
            </a:r>
            <a:r>
              <a:rPr lang="fr-FR" dirty="0" smtClean="0"/>
              <a:t> </a:t>
            </a:r>
            <a:r>
              <a:rPr lang="fr-FR" dirty="0" err="1" smtClean="0"/>
              <a:t>S</a:t>
            </a:r>
            <a:r>
              <a:rPr lang="fr-FR" dirty="0" err="1" smtClean="0"/>
              <a:t>eNsItIvE</a:t>
            </a:r>
            <a:r>
              <a:rPr lang="fr-FR" dirty="0" smtClean="0"/>
              <a:t> », c’est-à-dire qu’il est sensible à la casse (différence entre  majuscule et minuscule)</a:t>
            </a:r>
          </a:p>
          <a:p>
            <a:pPr algn="just"/>
            <a:r>
              <a:rPr lang="fr-FR" dirty="0" smtClean="0"/>
              <a:t>Pour une lecture plus facile, les </a:t>
            </a:r>
            <a:r>
              <a:rPr lang="fr-FR" dirty="0" smtClean="0"/>
              <a:t>noms des objets, variables, fonctions etc… ne devraient pas contenir de caractères spéciaux ou de caractères accentués. Ils devraient commencer par une lettre et peuvent ensuite contenir des chiffres, des lettres ou le caractère souligné (également appelé </a:t>
            </a:r>
            <a:r>
              <a:rPr lang="fr-FR" dirty="0" err="1" smtClean="0"/>
              <a:t>Underscore</a:t>
            </a:r>
            <a:r>
              <a:rPr lang="fr-FR" dirty="0" smtClean="0"/>
              <a:t>) « _ »</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3700753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Commentaires, nom de variables et mise en page</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lgn="just">
              <a:buNone/>
            </a:pPr>
            <a:r>
              <a:rPr lang="fr-FR" dirty="0" smtClean="0"/>
              <a:t>Les commentaires permettent de relire plus facilement le code. C’est valable pour une personne qui reprend votre code, mais également pour vous.</a:t>
            </a:r>
          </a:p>
          <a:p>
            <a:pPr marL="0" indent="0" algn="just">
              <a:buNone/>
            </a:pPr>
            <a:r>
              <a:rPr lang="fr-FR" dirty="0" smtClean="0"/>
              <a:t>La syntaxe des commentaires est directement issue du langage C:</a:t>
            </a:r>
          </a:p>
          <a:p>
            <a:pPr algn="just"/>
            <a:r>
              <a:rPr lang="fr-FR" dirty="0" smtClean="0"/>
              <a:t>/* */ sur un bloc (une ligne, plusieurs lignes, au milieu d’une ligne (a éviter))</a:t>
            </a:r>
          </a:p>
          <a:p>
            <a:r>
              <a:rPr lang="fr-FR" dirty="0" smtClean="0"/>
              <a:t>// sur une ligne ou une fin de ligne</a:t>
            </a:r>
          </a:p>
          <a:p>
            <a:pPr marL="0" indent="0" algn="just">
              <a:buNone/>
            </a:pPr>
            <a:r>
              <a:rPr lang="fr-FR" dirty="0" smtClean="0"/>
              <a:t>Mettre des noms de variables parlants (Le JavaScript étant non typé, il y a la possibilité d’ajouter le type dans le nom)</a:t>
            </a:r>
          </a:p>
          <a:p>
            <a:pPr marL="0" indent="0" algn="just">
              <a:buNone/>
            </a:pPr>
            <a:r>
              <a:rPr lang="fr-FR" dirty="0" smtClean="0"/>
              <a:t>Indenter le code et séparer les blocs par des sauts de lignes.</a:t>
            </a:r>
          </a:p>
          <a:p>
            <a:pPr marL="0" indent="0">
              <a:buNone/>
            </a:pPr>
            <a:r>
              <a:rPr lang="fr-FR" dirty="0"/>
              <a:t>Script: commentaire1.html, </a:t>
            </a:r>
            <a:r>
              <a:rPr lang="fr-FR" dirty="0" smtClean="0"/>
              <a:t>commentaire2.html</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3220894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variables</a:t>
            </a:r>
            <a:endParaRPr lang="fr-FR" dirty="0"/>
          </a:p>
        </p:txBody>
      </p:sp>
      <p:sp>
        <p:nvSpPr>
          <p:cNvPr id="3" name="Espace réservé du contenu 2"/>
          <p:cNvSpPr>
            <a:spLocks noGrp="1"/>
          </p:cNvSpPr>
          <p:nvPr>
            <p:ph idx="1"/>
          </p:nvPr>
        </p:nvSpPr>
        <p:spPr>
          <a:xfrm>
            <a:off x="457200" y="1268760"/>
            <a:ext cx="8229600" cy="5184576"/>
          </a:xfrm>
        </p:spPr>
        <p:txBody>
          <a:bodyPr>
            <a:noAutofit/>
          </a:bodyPr>
          <a:lstStyle/>
          <a:p>
            <a:pPr marL="0" indent="0">
              <a:buNone/>
            </a:pPr>
            <a:r>
              <a:rPr lang="fr-FR" sz="2600" dirty="0" smtClean="0"/>
              <a:t>Déclaration des variables: var, let, </a:t>
            </a:r>
            <a:r>
              <a:rPr lang="fr-FR" sz="2600" dirty="0" err="1" smtClean="0"/>
              <a:t>const</a:t>
            </a:r>
            <a:r>
              <a:rPr lang="fr-FR" sz="2600" dirty="0" smtClean="0"/>
              <a:t>, ne rien mettre</a:t>
            </a:r>
          </a:p>
          <a:p>
            <a:pPr algn="just"/>
            <a:r>
              <a:rPr lang="fr-FR" sz="2600" dirty="0" smtClean="0"/>
              <a:t>var: a une porté globale ou de fonction. A éviter car remplacé par « let » plus généraliste</a:t>
            </a:r>
          </a:p>
          <a:p>
            <a:r>
              <a:rPr lang="fr-FR" sz="2600" dirty="0" smtClean="0"/>
              <a:t>let: a une portée de bloc</a:t>
            </a:r>
          </a:p>
          <a:p>
            <a:r>
              <a:rPr lang="fr-FR" sz="2600" dirty="0" err="1" smtClean="0"/>
              <a:t>const</a:t>
            </a:r>
            <a:r>
              <a:rPr lang="fr-FR" sz="2600" dirty="0" smtClean="0"/>
              <a:t>: constante, ne peut pas être modifiée</a:t>
            </a:r>
          </a:p>
          <a:p>
            <a:r>
              <a:rPr lang="fr-FR" sz="2600" dirty="0" smtClean="0"/>
              <a:t>Ne rien mettre: équivalent à var, à proscrire…</a:t>
            </a:r>
          </a:p>
          <a:p>
            <a:pPr marL="0" indent="0" algn="just">
              <a:buNone/>
            </a:pPr>
            <a:r>
              <a:rPr lang="fr-FR" sz="2600" dirty="0"/>
              <a:t>Attention: le typage des variables est fait </a:t>
            </a:r>
            <a:r>
              <a:rPr lang="fr-FR" sz="2600" dirty="0" smtClean="0"/>
              <a:t>dynamiquement en </a:t>
            </a:r>
            <a:r>
              <a:rPr lang="fr-FR" sz="2600" dirty="0"/>
              <a:t>fonction du contenu de la variable au moment de l’exécution</a:t>
            </a:r>
            <a:r>
              <a:rPr lang="fr-FR" sz="2600" dirty="0" smtClean="0"/>
              <a:t>.</a:t>
            </a:r>
          </a:p>
          <a:p>
            <a:pPr marL="0" indent="0" algn="just">
              <a:buNone/>
            </a:pPr>
            <a:r>
              <a:rPr lang="fr-FR" sz="2600" dirty="0" smtClean="0">
                <a:solidFill>
                  <a:schemeClr val="accent1">
                    <a:lumMod val="75000"/>
                  </a:schemeClr>
                </a:solidFill>
              </a:rPr>
              <a:t>Exercice</a:t>
            </a:r>
            <a:r>
              <a:rPr lang="fr-FR" sz="2600" dirty="0">
                <a:solidFill>
                  <a:schemeClr val="accent1">
                    <a:lumMod val="75000"/>
                  </a:schemeClr>
                </a:solidFill>
              </a:rPr>
              <a:t>: S’inspirer de l’URL </a:t>
            </a:r>
            <a:r>
              <a:rPr lang="fr-FR" sz="2600" dirty="0">
                <a:solidFill>
                  <a:srgbClr val="00B050"/>
                </a:solidFill>
                <a:hlinkClick r:id="rId2"/>
              </a:rPr>
              <a:t>https://</a:t>
            </a:r>
            <a:r>
              <a:rPr lang="fr-FR" sz="2600" dirty="0" smtClean="0">
                <a:solidFill>
                  <a:srgbClr val="00B050"/>
                </a:solidFill>
                <a:hlinkClick r:id="rId2"/>
              </a:rPr>
              <a:t>www.w3schools.com/js/js_variables.asp</a:t>
            </a:r>
            <a:r>
              <a:rPr lang="fr-FR" sz="2600" dirty="0" smtClean="0">
                <a:solidFill>
                  <a:srgbClr val="00B050"/>
                </a:solidFill>
              </a:rPr>
              <a:t> </a:t>
            </a:r>
            <a:r>
              <a:rPr lang="fr-FR" sz="2600" dirty="0" smtClean="0">
                <a:solidFill>
                  <a:schemeClr val="accent1">
                    <a:lumMod val="75000"/>
                  </a:schemeClr>
                </a:solidFill>
              </a:rPr>
              <a:t>pour déclarer, initialiser et afficher des variables</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1168052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type de variables</a:t>
            </a:r>
            <a:endParaRPr lang="fr-FR" dirty="0"/>
          </a:p>
        </p:txBody>
      </p:sp>
      <p:sp>
        <p:nvSpPr>
          <p:cNvPr id="3" name="Espace réservé du contenu 2"/>
          <p:cNvSpPr>
            <a:spLocks noGrp="1"/>
          </p:cNvSpPr>
          <p:nvPr>
            <p:ph idx="1"/>
          </p:nvPr>
        </p:nvSpPr>
        <p:spPr>
          <a:xfrm>
            <a:off x="457200" y="1268760"/>
            <a:ext cx="8229600" cy="5184576"/>
          </a:xfrm>
        </p:spPr>
        <p:txBody>
          <a:bodyPr>
            <a:normAutofit fontScale="92500" lnSpcReduction="20000"/>
          </a:bodyPr>
          <a:lstStyle/>
          <a:p>
            <a:pPr marL="0" indent="0">
              <a:buNone/>
            </a:pPr>
            <a:r>
              <a:rPr lang="fr-FR" dirty="0" smtClean="0"/>
              <a:t>Les types de base pour les variables sont:</a:t>
            </a:r>
          </a:p>
          <a:p>
            <a:r>
              <a:rPr lang="fr-FR" dirty="0" smtClean="0"/>
              <a:t>Les chaines de caractères ou string</a:t>
            </a:r>
          </a:p>
          <a:p>
            <a:r>
              <a:rPr lang="fr-FR" dirty="0" smtClean="0"/>
              <a:t>Les nombres, entier ou flottant</a:t>
            </a:r>
          </a:p>
          <a:p>
            <a:r>
              <a:rPr lang="fr-FR" dirty="0" smtClean="0"/>
              <a:t>Les booléens</a:t>
            </a:r>
          </a:p>
          <a:p>
            <a:r>
              <a:rPr lang="fr-FR" dirty="0" smtClean="0"/>
              <a:t>Pour JavaScript, tout le reste est un « Object »</a:t>
            </a:r>
          </a:p>
          <a:p>
            <a:pPr marL="0" indent="0" algn="just">
              <a:buNone/>
            </a:pPr>
            <a:r>
              <a:rPr lang="fr-FR" dirty="0" smtClean="0"/>
              <a:t>La fonction « </a:t>
            </a:r>
            <a:r>
              <a:rPr lang="fr-FR" dirty="0" err="1" smtClean="0"/>
              <a:t>typeof</a:t>
            </a:r>
            <a:r>
              <a:rPr lang="fr-FR" dirty="0" smtClean="0"/>
              <a:t> » permet de connaitre le type du contenu de la variable ou de l’expression. Des fonctions permettent de changer le type du contenu d’une variable.</a:t>
            </a:r>
          </a:p>
          <a:p>
            <a:pPr marL="0" indent="0">
              <a:buNone/>
            </a:pPr>
            <a:r>
              <a:rPr lang="fr-FR" dirty="0" smtClean="0">
                <a:solidFill>
                  <a:schemeClr val="accent1">
                    <a:lumMod val="75000"/>
                  </a:schemeClr>
                </a:solidFill>
              </a:rPr>
              <a:t>Exercice</a:t>
            </a:r>
            <a:r>
              <a:rPr lang="fr-FR" dirty="0">
                <a:solidFill>
                  <a:schemeClr val="accent1">
                    <a:lumMod val="75000"/>
                  </a:schemeClr>
                </a:solidFill>
              </a:rPr>
              <a:t>: S’inspirer de l’URL </a:t>
            </a:r>
            <a:r>
              <a:rPr lang="fr-FR" dirty="0">
                <a:solidFill>
                  <a:srgbClr val="0070C0"/>
                </a:solidFill>
                <a:hlinkClick r:id="rId2"/>
              </a:rPr>
              <a:t>https://</a:t>
            </a:r>
            <a:r>
              <a:rPr lang="fr-FR" dirty="0" smtClean="0">
                <a:solidFill>
                  <a:srgbClr val="0070C0"/>
                </a:solidFill>
                <a:hlinkClick r:id="rId2"/>
              </a:rPr>
              <a:t>www.w3schools.com/js/js_operators.asp</a:t>
            </a:r>
            <a:r>
              <a:rPr lang="fr-FR" dirty="0" smtClean="0">
                <a:solidFill>
                  <a:srgbClr val="0070C0"/>
                </a:solidFill>
              </a:rPr>
              <a:t> </a:t>
            </a:r>
            <a:r>
              <a:rPr lang="fr-FR" dirty="0" smtClean="0">
                <a:solidFill>
                  <a:schemeClr val="accent1">
                    <a:lumMod val="75000"/>
                  </a:schemeClr>
                </a:solidFill>
              </a:rPr>
              <a:t>afin d’afficher des variables, leurs types etc…</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15</a:t>
            </a:fld>
            <a:endParaRPr lang="fr-BE"/>
          </a:p>
        </p:txBody>
      </p:sp>
    </p:spTree>
    <p:extLst>
      <p:ext uri="{BB962C8B-B14F-4D97-AF65-F5344CB8AC3E}">
        <p14:creationId xmlns:p14="http://schemas.microsoft.com/office/powerpoint/2010/main" val="1101096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Les listes et les tableaux associatifs</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lgn="just">
              <a:buNone/>
            </a:pPr>
            <a:r>
              <a:rPr lang="fr-FR" dirty="0" smtClean="0"/>
              <a:t>Les listes et les tableaux associatifs permettent de mettre ensemble des données ayant un caractère commun. Par exemple une liste de points pour une courbe ou les caractéristiques d’une personne.</a:t>
            </a:r>
          </a:p>
          <a:p>
            <a:pPr marL="0" indent="0" algn="just">
              <a:buNone/>
            </a:pPr>
            <a:r>
              <a:rPr lang="fr-FR" dirty="0" smtClean="0"/>
              <a:t>PS: Les listes et les tableaux associatifs sont en fait des objets JavaScript</a:t>
            </a:r>
          </a:p>
          <a:p>
            <a:pPr marL="0" indent="0">
              <a:buNone/>
            </a:pPr>
            <a:r>
              <a:rPr lang="fr-FR" dirty="0">
                <a:solidFill>
                  <a:schemeClr val="accent1">
                    <a:lumMod val="75000"/>
                  </a:schemeClr>
                </a:solidFill>
              </a:rPr>
              <a:t>Exercice: S’inspirer de l’URL </a:t>
            </a:r>
            <a:r>
              <a:rPr lang="fr-FR" dirty="0" smtClean="0">
                <a:solidFill>
                  <a:srgbClr val="0070C0"/>
                </a:solidFill>
                <a:hlinkClick r:id="rId2"/>
              </a:rPr>
              <a:t>https</a:t>
            </a:r>
            <a:r>
              <a:rPr lang="fr-FR" dirty="0">
                <a:solidFill>
                  <a:srgbClr val="0070C0"/>
                </a:solidFill>
                <a:hlinkClick r:id="rId2"/>
              </a:rPr>
              <a:t>://</a:t>
            </a:r>
            <a:r>
              <a:rPr lang="fr-FR" dirty="0" smtClean="0">
                <a:solidFill>
                  <a:srgbClr val="0070C0"/>
                </a:solidFill>
                <a:hlinkClick r:id="rId2"/>
              </a:rPr>
              <a:t>www.w3schools.com/js/js_arrays.asp</a:t>
            </a:r>
            <a:endParaRPr lang="fr-FR" dirty="0" smtClean="0">
              <a:solidFill>
                <a:srgbClr val="0070C0"/>
              </a:solidFill>
            </a:endParaRPr>
          </a:p>
          <a:p>
            <a:pPr marL="0" indent="0" algn="just">
              <a:buNone/>
            </a:pPr>
            <a:r>
              <a:rPr lang="fr-FR" dirty="0">
                <a:solidFill>
                  <a:schemeClr val="accent1">
                    <a:lumMod val="75000"/>
                  </a:schemeClr>
                </a:solidFill>
              </a:rPr>
              <a:t>et des autres parlant des </a:t>
            </a:r>
            <a:r>
              <a:rPr lang="fr-FR" dirty="0" err="1">
                <a:solidFill>
                  <a:schemeClr val="accent1">
                    <a:lumMod val="75000"/>
                  </a:schemeClr>
                </a:solidFill>
              </a:rPr>
              <a:t>array</a:t>
            </a:r>
            <a:r>
              <a:rPr lang="fr-FR" dirty="0">
                <a:solidFill>
                  <a:schemeClr val="accent1">
                    <a:lumMod val="75000"/>
                  </a:schemeClr>
                </a:solidFill>
              </a:rPr>
              <a:t> </a:t>
            </a:r>
            <a:r>
              <a:rPr lang="fr-FR" dirty="0" smtClean="0">
                <a:solidFill>
                  <a:schemeClr val="accent1">
                    <a:lumMod val="75000"/>
                  </a:schemeClr>
                </a:solidFill>
              </a:rPr>
              <a:t>afin </a:t>
            </a:r>
            <a:r>
              <a:rPr lang="fr-FR" dirty="0">
                <a:solidFill>
                  <a:schemeClr val="accent1">
                    <a:lumMod val="75000"/>
                  </a:schemeClr>
                </a:solidFill>
              </a:rPr>
              <a:t>d’afficher des </a:t>
            </a:r>
            <a:r>
              <a:rPr lang="fr-FR" dirty="0" smtClean="0">
                <a:solidFill>
                  <a:schemeClr val="accent1">
                    <a:lumMod val="75000"/>
                  </a:schemeClr>
                </a:solidFill>
              </a:rPr>
              <a:t>éléments de tableau</a:t>
            </a:r>
            <a:endParaRPr lang="fr-FR" dirty="0">
              <a:solidFill>
                <a:schemeClr val="accent1">
                  <a:lumMod val="75000"/>
                </a:scheme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3561140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Erreurs et débogage</a:t>
            </a:r>
            <a:endParaRPr lang="fr-FR" dirty="0"/>
          </a:p>
        </p:txBody>
      </p:sp>
      <p:sp>
        <p:nvSpPr>
          <p:cNvPr id="3" name="Espace réservé du contenu 2"/>
          <p:cNvSpPr>
            <a:spLocks noGrp="1"/>
          </p:cNvSpPr>
          <p:nvPr>
            <p:ph idx="1"/>
          </p:nvPr>
        </p:nvSpPr>
        <p:spPr/>
        <p:txBody>
          <a:bodyPr>
            <a:normAutofit fontScale="85000" lnSpcReduction="20000"/>
          </a:bodyPr>
          <a:lstStyle/>
          <a:p>
            <a:pPr marL="0" indent="0" algn="just">
              <a:buNone/>
            </a:pPr>
            <a:r>
              <a:rPr lang="fr-FR" dirty="0" smtClean="0"/>
              <a:t>Le code source de la page HTML est affichable dans le navigateur (généralement clic droit + voir sources)</a:t>
            </a:r>
          </a:p>
          <a:p>
            <a:pPr marL="0" indent="0" algn="just">
              <a:buNone/>
            </a:pPr>
            <a:r>
              <a:rPr lang="fr-FR" dirty="0" smtClean="0"/>
              <a:t>Dans la plupart des navigateurs, la touche F12 permet d’avoir les messages d’erreur ainsi qu’une fonction de débogage permettant d’exécuter le script en mode pas à pas.</a:t>
            </a:r>
          </a:p>
          <a:p>
            <a:pPr marL="0" indent="0" algn="just">
              <a:buNone/>
            </a:pPr>
            <a:r>
              <a:rPr lang="fr-FR" dirty="0" smtClean="0"/>
              <a:t>Le fonctionnement est par contre différent sur chaque navigateur et pas toujours simple d’utilisation.</a:t>
            </a:r>
          </a:p>
          <a:p>
            <a:pPr marL="0" indent="0" algn="just">
              <a:buNone/>
            </a:pPr>
            <a:r>
              <a:rPr lang="fr-FR" dirty="0" smtClean="0"/>
              <a:t>Des éditeurs plus sophistiqués comme Eclipse et Visual Studio Code indiquent les erreurs de syntaxe dès l’écriture et peuvent être associés à un débuggeur, souvent celui de Chrome.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17</a:t>
            </a:fld>
            <a:endParaRPr lang="fr-BE"/>
          </a:p>
        </p:txBody>
      </p:sp>
    </p:spTree>
    <p:extLst>
      <p:ext uri="{BB962C8B-B14F-4D97-AF65-F5344CB8AC3E}">
        <p14:creationId xmlns:p14="http://schemas.microsoft.com/office/powerpoint/2010/main" val="1892718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Structure de contrôle</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if: permet de conditionner un traitement à un test</a:t>
            </a:r>
          </a:p>
          <a:p>
            <a:r>
              <a:rPr lang="fr-FR" dirty="0" smtClean="0"/>
              <a:t>les boucles </a:t>
            </a:r>
            <a:r>
              <a:rPr lang="fr-FR" dirty="0" err="1" smtClean="0"/>
              <a:t>while</a:t>
            </a:r>
            <a:r>
              <a:rPr lang="fr-FR" dirty="0" smtClean="0"/>
              <a:t>, for, for of, for in, </a:t>
            </a:r>
            <a:r>
              <a:rPr lang="fr-FR" dirty="0" err="1" smtClean="0"/>
              <a:t>foreach</a:t>
            </a:r>
            <a:r>
              <a:rPr lang="fr-FR" dirty="0" smtClean="0"/>
              <a:t> etc… : permettent de faire plusieurs fois un traitement</a:t>
            </a:r>
          </a:p>
          <a:p>
            <a:pPr algn="just"/>
            <a:r>
              <a:rPr lang="fr-FR" dirty="0" smtClean="0"/>
              <a:t>switch: permet de faire un traitement en fonction d’une valeur parmi n. C’est l’équivalent d’une série de « if » en beaucoup plus lisible</a:t>
            </a:r>
          </a:p>
          <a:p>
            <a:pPr marL="0" indent="0" algn="just">
              <a:buNone/>
            </a:pPr>
            <a:r>
              <a:rPr lang="fr-FR" dirty="0">
                <a:solidFill>
                  <a:schemeClr val="accent1">
                    <a:lumMod val="75000"/>
                  </a:schemeClr>
                </a:solidFill>
              </a:rPr>
              <a:t>Exercice: S’inspirer </a:t>
            </a:r>
            <a:r>
              <a:rPr lang="fr-FR" dirty="0" smtClean="0">
                <a:solidFill>
                  <a:schemeClr val="accent1">
                    <a:lumMod val="75000"/>
                  </a:schemeClr>
                </a:solidFill>
              </a:rPr>
              <a:t>des exemples « for </a:t>
            </a:r>
            <a:r>
              <a:rPr lang="fr-FR" dirty="0" err="1" smtClean="0">
                <a:solidFill>
                  <a:schemeClr val="accent1">
                    <a:lumMod val="75000"/>
                  </a:schemeClr>
                </a:solidFill>
              </a:rPr>
              <a:t>loop</a:t>
            </a:r>
            <a:r>
              <a:rPr lang="fr-FR" dirty="0" smtClean="0">
                <a:solidFill>
                  <a:schemeClr val="accent1">
                    <a:lumMod val="75000"/>
                  </a:schemeClr>
                </a:solidFill>
              </a:rPr>
              <a:t> » et « if », afin </a:t>
            </a:r>
            <a:r>
              <a:rPr lang="fr-FR" dirty="0">
                <a:solidFill>
                  <a:schemeClr val="accent1">
                    <a:lumMod val="75000"/>
                  </a:schemeClr>
                </a:solidFill>
              </a:rPr>
              <a:t>d’afficher </a:t>
            </a:r>
            <a:r>
              <a:rPr lang="fr-FR" dirty="0" smtClean="0">
                <a:solidFill>
                  <a:schemeClr val="accent1">
                    <a:lumMod val="75000"/>
                  </a:schemeClr>
                </a:solidFill>
              </a:rPr>
              <a:t>les </a:t>
            </a:r>
            <a:r>
              <a:rPr lang="fr-FR" dirty="0">
                <a:solidFill>
                  <a:schemeClr val="accent1">
                    <a:lumMod val="75000"/>
                  </a:schemeClr>
                </a:solidFill>
              </a:rPr>
              <a:t>éléments </a:t>
            </a:r>
            <a:r>
              <a:rPr lang="fr-FR" dirty="0" smtClean="0">
                <a:solidFill>
                  <a:schemeClr val="accent1">
                    <a:lumMod val="75000"/>
                  </a:schemeClr>
                </a:solidFill>
              </a:rPr>
              <a:t>du tableau précédent. Ajouter un test pour ne pas afficher le deuxième élément.</a:t>
            </a:r>
            <a:endParaRPr lang="fr-FR" dirty="0">
              <a:solidFill>
                <a:schemeClr val="accent1">
                  <a:lumMod val="75000"/>
                </a:scheme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18</a:t>
            </a:fld>
            <a:endParaRPr lang="fr-BE"/>
          </a:p>
        </p:txBody>
      </p:sp>
    </p:spTree>
    <p:extLst>
      <p:ext uri="{BB962C8B-B14F-4D97-AF65-F5344CB8AC3E}">
        <p14:creationId xmlns:p14="http://schemas.microsoft.com/office/powerpoint/2010/main" val="2136333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Procédures et fonctions</a:t>
            </a:r>
            <a:endParaRPr lang="fr-FR" dirty="0"/>
          </a:p>
        </p:txBody>
      </p:sp>
      <p:sp>
        <p:nvSpPr>
          <p:cNvPr id="3" name="Espace réservé du contenu 2"/>
          <p:cNvSpPr>
            <a:spLocks noGrp="1"/>
          </p:cNvSpPr>
          <p:nvPr>
            <p:ph idx="1"/>
          </p:nvPr>
        </p:nvSpPr>
        <p:spPr/>
        <p:txBody>
          <a:bodyPr>
            <a:normAutofit fontScale="85000" lnSpcReduction="20000"/>
          </a:bodyPr>
          <a:lstStyle/>
          <a:p>
            <a:pPr algn="just"/>
            <a:r>
              <a:rPr lang="fr-FR" dirty="0" smtClean="0"/>
              <a:t>Une procédure ou une fonction est une portion de code qui peut être réutilisée. Dès qu’un morceau de code doit être dupliqué dans un programme, il faut penser à une procédure ou une fonction.</a:t>
            </a:r>
          </a:p>
          <a:p>
            <a:pPr algn="just"/>
            <a:r>
              <a:rPr lang="fr-FR" dirty="0" smtClean="0"/>
              <a:t>Une fonction renvoie une valeur ou une liste, voir un objet…</a:t>
            </a:r>
          </a:p>
          <a:p>
            <a:pPr algn="just"/>
            <a:r>
              <a:rPr lang="fr-FR" dirty="0" smtClean="0"/>
              <a:t>Une procédure est identique à une fonction mais ne renvoie pas de valeur.</a:t>
            </a:r>
          </a:p>
          <a:p>
            <a:pPr marL="0" indent="0" algn="just">
              <a:buNone/>
            </a:pPr>
            <a:r>
              <a:rPr lang="fr-FR" dirty="0">
                <a:solidFill>
                  <a:schemeClr val="accent1">
                    <a:lumMod val="75000"/>
                  </a:schemeClr>
                </a:solidFill>
              </a:rPr>
              <a:t>Exercice: </a:t>
            </a:r>
            <a:r>
              <a:rPr lang="fr-FR" dirty="0" smtClean="0">
                <a:solidFill>
                  <a:schemeClr val="accent1">
                    <a:lumMod val="75000"/>
                  </a:schemeClr>
                </a:solidFill>
              </a:rPr>
              <a:t>Créer des fonctions permettant de calculer la valeur TTC d’un montant HT précédemment saisi (voir la commande prompt pour saisir une valeur et vérifier que ce soit bien un nombre)</a:t>
            </a:r>
            <a:endParaRPr lang="fr-FR" dirty="0">
              <a:solidFill>
                <a:schemeClr val="accent1">
                  <a:lumMod val="75000"/>
                </a:scheme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19</a:t>
            </a:fld>
            <a:endParaRPr lang="fr-BE"/>
          </a:p>
        </p:txBody>
      </p:sp>
    </p:spTree>
    <p:extLst>
      <p:ext uri="{BB962C8B-B14F-4D97-AF65-F5344CB8AC3E}">
        <p14:creationId xmlns:p14="http://schemas.microsoft.com/office/powerpoint/2010/main" val="736415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Formateur</a:t>
            </a:r>
            <a:endParaRPr lang="fr-FR" b="1" dirty="0">
              <a:solidFill>
                <a:srgbClr val="FFC00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1461" y="4408659"/>
            <a:ext cx="2938680" cy="2167276"/>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947" y="4437112"/>
            <a:ext cx="1293905" cy="174067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437112"/>
            <a:ext cx="2174141" cy="122413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5" y="4437112"/>
            <a:ext cx="1593476" cy="1193569"/>
          </a:xfrm>
          <a:prstGeom prst="rect">
            <a:avLst/>
          </a:prstGeom>
        </p:spPr>
      </p:pic>
      <p:sp>
        <p:nvSpPr>
          <p:cNvPr id="8" name="ZoneTexte 7"/>
          <p:cNvSpPr txBox="1"/>
          <p:nvPr/>
        </p:nvSpPr>
        <p:spPr>
          <a:xfrm>
            <a:off x="323528" y="1556792"/>
            <a:ext cx="8424936" cy="2492990"/>
          </a:xfrm>
          <a:prstGeom prst="rect">
            <a:avLst/>
          </a:prstGeom>
          <a:noFill/>
        </p:spPr>
        <p:txBody>
          <a:bodyPr wrap="square" rtlCol="0">
            <a:spAutoFit/>
          </a:bodyPr>
          <a:lstStyle/>
          <a:p>
            <a:r>
              <a:rPr lang="fr-FR" sz="4800" dirty="0" smtClean="0"/>
              <a:t>Christophe Sinclair</a:t>
            </a:r>
          </a:p>
          <a:p>
            <a:r>
              <a:rPr lang="fr-FR" sz="3600" dirty="0" smtClean="0"/>
              <a:t>mail: </a:t>
            </a:r>
            <a:r>
              <a:rPr lang="fr-FR" sz="3600" dirty="0" smtClean="0">
                <a:hlinkClick r:id="rId6"/>
              </a:rPr>
              <a:t>christophe.sinclair@orange.com</a:t>
            </a:r>
            <a:endParaRPr lang="fr-FR" sz="3600" dirty="0" smtClean="0"/>
          </a:p>
          <a:p>
            <a:r>
              <a:rPr lang="fr-FR" sz="3600" dirty="0" err="1" smtClean="0"/>
              <a:t>github</a:t>
            </a:r>
            <a:r>
              <a:rPr lang="fr-FR" sz="3600" dirty="0"/>
              <a:t>: </a:t>
            </a:r>
            <a:r>
              <a:rPr lang="fr-FR" sz="2400" dirty="0" smtClean="0">
                <a:hlinkClick r:id="rId7"/>
              </a:rPr>
              <a:t>https</a:t>
            </a:r>
            <a:r>
              <a:rPr lang="fr-FR" sz="2400" dirty="0">
                <a:hlinkClick r:id="rId7"/>
              </a:rPr>
              <a:t>://</a:t>
            </a:r>
            <a:r>
              <a:rPr lang="fr-FR" sz="2400" dirty="0" smtClean="0">
                <a:hlinkClick r:id="rId7"/>
              </a:rPr>
              <a:t>github.com/codeRoomMarseille/JavaScript</a:t>
            </a:r>
            <a:endParaRPr lang="fr-FR" sz="2400" dirty="0" smtClean="0"/>
          </a:p>
          <a:p>
            <a:endParaRPr lang="fr-FR" sz="3600" dirty="0" smtClean="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4055203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FFC000"/>
                </a:solidFill>
              </a:rPr>
              <a:t>Fonctions anonymes et callback</a:t>
            </a:r>
            <a:endParaRPr lang="fr-FR" dirty="0"/>
          </a:p>
        </p:txBody>
      </p:sp>
      <p:sp>
        <p:nvSpPr>
          <p:cNvPr id="3" name="Espace réservé du contenu 2"/>
          <p:cNvSpPr>
            <a:spLocks noGrp="1"/>
          </p:cNvSpPr>
          <p:nvPr>
            <p:ph idx="1"/>
          </p:nvPr>
        </p:nvSpPr>
        <p:spPr/>
        <p:txBody>
          <a:bodyPr>
            <a:normAutofit/>
          </a:bodyPr>
          <a:lstStyle/>
          <a:p>
            <a:pPr algn="just"/>
            <a:r>
              <a:rPr lang="fr-FR" dirty="0" smtClean="0"/>
              <a:t>Comme leur nom l’indique, les fonctions anonymes sont des fonctions qui n’ont pas de nom. </a:t>
            </a:r>
          </a:p>
          <a:p>
            <a:pPr algn="just"/>
            <a:r>
              <a:rPr lang="fr-FR" dirty="0" smtClean="0"/>
              <a:t>Elles ont de très nombreuses utilités dans le JavaScript « moderne » telle que les fonctions de callback.</a:t>
            </a:r>
          </a:p>
          <a:p>
            <a:pPr algn="just"/>
            <a:r>
              <a:rPr lang="fr-FR" dirty="0" smtClean="0"/>
              <a:t>Script: fonction2.html</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20</a:t>
            </a:fld>
            <a:endParaRPr lang="fr-BE"/>
          </a:p>
        </p:txBody>
      </p:sp>
    </p:spTree>
    <p:extLst>
      <p:ext uri="{BB962C8B-B14F-4D97-AF65-F5344CB8AC3E}">
        <p14:creationId xmlns:p14="http://schemas.microsoft.com/office/powerpoint/2010/main" val="2528520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3" name="Espace réservé du contenu 2"/>
          <p:cNvSpPr>
            <a:spLocks noGrp="1"/>
          </p:cNvSpPr>
          <p:nvPr>
            <p:ph idx="1"/>
          </p:nvPr>
        </p:nvSpPr>
        <p:spPr>
          <a:xfrm>
            <a:off x="5148064" y="1340768"/>
            <a:ext cx="3612017" cy="4771637"/>
          </a:xfrm>
        </p:spPr>
        <p:txBody>
          <a:bodyPr>
            <a:normAutofit/>
          </a:bodyPr>
          <a:lstStyle/>
          <a:p>
            <a:pPr marL="0" indent="0" algn="ctr">
              <a:buNone/>
            </a:pPr>
            <a:r>
              <a:rPr lang="fr-FR" dirty="0" smtClean="0"/>
              <a:t>Le DOM ou Document Object Model converti la page HTML en une arborescence d’objets gérée en mémoire dans le navigateur.</a:t>
            </a:r>
          </a:p>
          <a:p>
            <a:pPr marL="0" indent="0" algn="ctr">
              <a:buNone/>
            </a:pPr>
            <a:r>
              <a:rPr lang="fr-FR" sz="2200" dirty="0">
                <a:hlinkClick r:id="rId2"/>
              </a:rPr>
              <a:t>https://</a:t>
            </a:r>
            <a:r>
              <a:rPr lang="fr-FR" sz="2200" dirty="0" smtClean="0">
                <a:hlinkClick r:id="rId2"/>
              </a:rPr>
              <a:t>www.w3schools.com/jsref/dom_obj_document.asp</a:t>
            </a:r>
            <a:endParaRPr lang="fr-FR" sz="2200" dirty="0" smtClean="0"/>
          </a:p>
          <a:p>
            <a:pPr marL="0" indent="0" algn="ctr">
              <a:buNone/>
            </a:pPr>
            <a:endParaRPr lang="fr-FR"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4674733" cy="473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numéro de diapositive 4"/>
          <p:cNvSpPr>
            <a:spLocks noGrp="1"/>
          </p:cNvSpPr>
          <p:nvPr>
            <p:ph type="sldNum" sz="quarter" idx="12"/>
          </p:nvPr>
        </p:nvSpPr>
        <p:spPr/>
        <p:txBody>
          <a:bodyPr/>
          <a:lstStyle/>
          <a:p>
            <a:fld id="{CF4668DC-857F-487D-BFFA-8C0CA5037977}" type="slidenum">
              <a:rPr lang="fr-BE" smtClean="0"/>
              <a:t>21</a:t>
            </a:fld>
            <a:endParaRPr lang="fr-BE"/>
          </a:p>
        </p:txBody>
      </p:sp>
    </p:spTree>
    <p:extLst>
      <p:ext uri="{BB962C8B-B14F-4D97-AF65-F5344CB8AC3E}">
        <p14:creationId xmlns:p14="http://schemas.microsoft.com/office/powerpoint/2010/main" val="4199966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FFC000"/>
                </a:solidFill>
              </a:rPr>
              <a:t>Le DOM ou Document Object Model</a:t>
            </a:r>
            <a:endParaRPr lang="fr-FR" dirty="0"/>
          </a:p>
        </p:txBody>
      </p:sp>
      <p:sp>
        <p:nvSpPr>
          <p:cNvPr id="4" name="Espace réservé du contenu 3"/>
          <p:cNvSpPr>
            <a:spLocks noGrp="1"/>
          </p:cNvSpPr>
          <p:nvPr>
            <p:ph idx="1"/>
          </p:nvPr>
        </p:nvSpPr>
        <p:spPr/>
        <p:txBody>
          <a:bodyPr>
            <a:normAutofit/>
          </a:bodyPr>
          <a:lstStyle/>
          <a:p>
            <a:pPr algn="just"/>
            <a:r>
              <a:rPr lang="fr-FR" dirty="0" smtClean="0"/>
              <a:t>JavaScript a principalement été créé pour gérer ce modèle DOM.</a:t>
            </a:r>
          </a:p>
          <a:p>
            <a:pPr algn="just"/>
            <a:r>
              <a:rPr lang="fr-FR" dirty="0" smtClean="0"/>
              <a:t>Chaque élément du DOM peut être lu ou modifié sans avoir à recharger la page.</a:t>
            </a:r>
          </a:p>
          <a:p>
            <a:pPr algn="just"/>
            <a:r>
              <a:rPr lang="fr-FR" dirty="0" smtClean="0">
                <a:solidFill>
                  <a:schemeClr val="accent1">
                    <a:lumMod val="75000"/>
                  </a:schemeClr>
                </a:solidFill>
              </a:rPr>
              <a:t>Exercice: mettre en évidence tous les éléments du tableau sélectionnés dans la </a:t>
            </a:r>
            <a:r>
              <a:rPr lang="fr-FR" dirty="0" err="1" smtClean="0">
                <a:solidFill>
                  <a:schemeClr val="accent1">
                    <a:lumMod val="75000"/>
                  </a:schemeClr>
                </a:solidFill>
              </a:rPr>
              <a:t>listbox</a:t>
            </a:r>
            <a:r>
              <a:rPr lang="fr-FR" dirty="0" smtClean="0">
                <a:solidFill>
                  <a:schemeClr val="accent1">
                    <a:lumMod val="75000"/>
                  </a:schemeClr>
                </a:solidFill>
              </a:rPr>
              <a:t>: dom.html</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22</a:t>
            </a:fld>
            <a:endParaRPr lang="fr-BE"/>
          </a:p>
        </p:txBody>
      </p:sp>
    </p:spTree>
    <p:extLst>
      <p:ext uri="{BB962C8B-B14F-4D97-AF65-F5344CB8AC3E}">
        <p14:creationId xmlns:p14="http://schemas.microsoft.com/office/powerpoint/2010/main" val="3999736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L’instruction </a:t>
            </a:r>
            <a:r>
              <a:rPr lang="fr-FR" b="1" dirty="0" err="1" smtClean="0">
                <a:solidFill>
                  <a:srgbClr val="FFC000"/>
                </a:solidFill>
              </a:rPr>
              <a:t>getElementById</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lgn="just">
              <a:buNone/>
            </a:pPr>
            <a:r>
              <a:rPr lang="fr-FR" dirty="0" smtClean="0"/>
              <a:t>L’instruction </a:t>
            </a:r>
            <a:r>
              <a:rPr lang="fr-FR" b="1" dirty="0" err="1" smtClean="0">
                <a:solidFill>
                  <a:srgbClr val="FF0000"/>
                </a:solidFill>
              </a:rPr>
              <a:t>getElementById</a:t>
            </a:r>
            <a:r>
              <a:rPr lang="fr-FR" dirty="0" smtClean="0">
                <a:solidFill>
                  <a:srgbClr val="FF0000"/>
                </a:solidFill>
              </a:rPr>
              <a:t> </a:t>
            </a:r>
            <a:r>
              <a:rPr lang="fr-FR" dirty="0" smtClean="0"/>
              <a:t>est l’instruction permettant de sélectionner un élément html par son identifiant. Cela permet d’appliquer à cet élément des méthodes permettant d’agir avec, où de le modifier.</a:t>
            </a:r>
          </a:p>
          <a:p>
            <a:pPr marL="0" indent="0" algn="just">
              <a:buNone/>
            </a:pPr>
            <a:r>
              <a:rPr lang="fr-FR" dirty="0" smtClean="0"/>
              <a:t>Il faut donc généralement prévoir des id pour les éléments qui devront être gérés ou modifiés par le JavaScript.</a:t>
            </a:r>
          </a:p>
          <a:p>
            <a:pPr marL="0" indent="0" algn="just">
              <a:buNone/>
            </a:pPr>
            <a:r>
              <a:rPr lang="fr-FR" dirty="0" smtClean="0"/>
              <a:t>Les autres façons de sélectionner des éléments sont par l’application de classe ou par leur type.</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23</a:t>
            </a:fld>
            <a:endParaRPr lang="fr-BE"/>
          </a:p>
        </p:txBody>
      </p:sp>
    </p:spTree>
    <p:extLst>
      <p:ext uri="{BB962C8B-B14F-4D97-AF65-F5344CB8AC3E}">
        <p14:creationId xmlns:p14="http://schemas.microsoft.com/office/powerpoint/2010/main" val="240020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Quelques objets internes utiles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err="1"/>
              <a:t>Window</a:t>
            </a:r>
            <a:endParaRPr lang="fr-FR" dirty="0"/>
          </a:p>
          <a:p>
            <a:pPr marL="0" indent="0" algn="just">
              <a:buNone/>
            </a:pPr>
            <a:r>
              <a:rPr lang="fr-FR" dirty="0"/>
              <a:t>Comme son nom l’indique, </a:t>
            </a:r>
            <a:r>
              <a:rPr lang="fr-FR" dirty="0" err="1" smtClean="0"/>
              <a:t>Window</a:t>
            </a:r>
            <a:r>
              <a:rPr lang="fr-FR" dirty="0" smtClean="0"/>
              <a:t> </a:t>
            </a:r>
            <a:r>
              <a:rPr lang="fr-FR" dirty="0"/>
              <a:t>donne des informations sur la fenêtre du navigateur (ouverture, fermeture, </a:t>
            </a:r>
            <a:r>
              <a:rPr lang="fr-FR" dirty="0" smtClean="0"/>
              <a:t>dimensions…)</a:t>
            </a:r>
          </a:p>
          <a:p>
            <a:pPr marL="0" indent="0">
              <a:buNone/>
            </a:pPr>
            <a:r>
              <a:rPr lang="fr-FR" dirty="0">
                <a:hlinkClick r:id="rId2"/>
              </a:rPr>
              <a:t>https://</a:t>
            </a:r>
            <a:r>
              <a:rPr lang="fr-FR" dirty="0" smtClean="0">
                <a:hlinkClick r:id="rId2"/>
              </a:rPr>
              <a:t>www.w3schools.com/jsref/obj_window.asp</a:t>
            </a:r>
            <a:endParaRPr lang="fr-FR" dirty="0" smtClean="0"/>
          </a:p>
          <a:p>
            <a:r>
              <a:rPr lang="fr-FR" dirty="0" smtClean="0"/>
              <a:t>Navigator</a:t>
            </a:r>
            <a:endParaRPr lang="fr-FR" dirty="0"/>
          </a:p>
          <a:p>
            <a:pPr marL="0" indent="0" algn="just">
              <a:buNone/>
            </a:pPr>
            <a:r>
              <a:rPr lang="fr-FR" dirty="0"/>
              <a:t>Comme son nom l’indique également, Navigator donne des </a:t>
            </a:r>
            <a:r>
              <a:rPr lang="fr-FR" dirty="0" smtClean="0"/>
              <a:t>informations </a:t>
            </a:r>
            <a:r>
              <a:rPr lang="fr-FR" dirty="0"/>
              <a:t>sur le </a:t>
            </a:r>
            <a:r>
              <a:rPr lang="fr-FR" dirty="0" smtClean="0"/>
              <a:t>navigateur.  Son </a:t>
            </a:r>
            <a:r>
              <a:rPr lang="fr-FR" dirty="0"/>
              <a:t>modèle (IE, Firefox, Chrome etc…), sa version. Cela permet d’aiguiller le JavaScript si il fonctionne différemment suivant les navigateurs</a:t>
            </a:r>
            <a:r>
              <a:rPr lang="fr-FR" dirty="0" smtClean="0"/>
              <a:t>.</a:t>
            </a:r>
          </a:p>
          <a:p>
            <a:pPr marL="0" indent="0">
              <a:buNone/>
            </a:pPr>
            <a:r>
              <a:rPr lang="fr-FR" dirty="0" smtClean="0">
                <a:hlinkClick r:id="rId3"/>
              </a:rPr>
              <a:t>https://www.w3schools.com/jsref/obj_navigator.asp</a:t>
            </a:r>
            <a:endParaRPr lang="fr-FR" dirty="0" smtClean="0"/>
          </a:p>
          <a:p>
            <a:pPr marL="0" indent="0">
              <a:buNone/>
            </a:pPr>
            <a:endParaRPr lang="fr-FR" dirty="0" smtClean="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24</a:t>
            </a:fld>
            <a:endParaRPr lang="fr-BE"/>
          </a:p>
        </p:txBody>
      </p:sp>
    </p:spTree>
    <p:extLst>
      <p:ext uri="{BB962C8B-B14F-4D97-AF65-F5344CB8AC3E}">
        <p14:creationId xmlns:p14="http://schemas.microsoft.com/office/powerpoint/2010/main" val="3114871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formulaires</a:t>
            </a:r>
            <a:endParaRPr lang="fr-FR" dirty="0"/>
          </a:p>
        </p:txBody>
      </p:sp>
      <p:sp>
        <p:nvSpPr>
          <p:cNvPr id="3" name="Espace réservé du contenu 2"/>
          <p:cNvSpPr>
            <a:spLocks noGrp="1"/>
          </p:cNvSpPr>
          <p:nvPr>
            <p:ph idx="1"/>
          </p:nvPr>
        </p:nvSpPr>
        <p:spPr/>
        <p:txBody>
          <a:bodyPr>
            <a:normAutofit fontScale="77500" lnSpcReduction="20000"/>
          </a:bodyPr>
          <a:lstStyle/>
          <a:p>
            <a:pPr algn="just"/>
            <a:r>
              <a:rPr lang="fr-FR" dirty="0" smtClean="0"/>
              <a:t>Les formulaires permettent la communication d’informations entre les différentes pages d’un site.</a:t>
            </a:r>
          </a:p>
          <a:p>
            <a:pPr algn="just"/>
            <a:r>
              <a:rPr lang="fr-FR" dirty="0" smtClean="0"/>
              <a:t>Ils sont toutefois de plus en plus remplacés par des applications mono-pages gérées en JavaScript via parfois de gros Framework comme </a:t>
            </a:r>
            <a:r>
              <a:rPr lang="fr-FR" dirty="0" err="1" smtClean="0"/>
              <a:t>Angular</a:t>
            </a:r>
            <a:r>
              <a:rPr lang="fr-FR" dirty="0" smtClean="0"/>
              <a:t>.</a:t>
            </a:r>
          </a:p>
          <a:p>
            <a:pPr algn="just"/>
            <a:r>
              <a:rPr lang="fr-FR" dirty="0" smtClean="0"/>
              <a:t>Au niveau des formulaires, le JavaScript peut contrôler ce qui est envoyé. Ce contrôle au niveau client est beaucoup plus rapide, mais moins complet qu’un contrôle au niveau du serveur.</a:t>
            </a:r>
          </a:p>
          <a:p>
            <a:pPr algn="just"/>
            <a:r>
              <a:rPr lang="fr-FR" dirty="0">
                <a:solidFill>
                  <a:schemeClr val="accent1">
                    <a:lumMod val="75000"/>
                  </a:schemeClr>
                </a:solidFill>
              </a:rPr>
              <a:t>Exercice: S’inspirer de l’URL </a:t>
            </a:r>
            <a:r>
              <a:rPr lang="fr-FR" dirty="0">
                <a:solidFill>
                  <a:schemeClr val="accent1">
                    <a:lumMod val="75000"/>
                  </a:schemeClr>
                </a:solidFill>
                <a:hlinkClick r:id="rId2"/>
              </a:rPr>
              <a:t>https://</a:t>
            </a:r>
            <a:r>
              <a:rPr lang="fr-FR" dirty="0" smtClean="0">
                <a:solidFill>
                  <a:schemeClr val="accent1">
                    <a:lumMod val="75000"/>
                  </a:schemeClr>
                </a:solidFill>
                <a:hlinkClick r:id="rId2"/>
              </a:rPr>
              <a:t>www.w3schools.com/js/js_validation.asp</a:t>
            </a:r>
            <a:r>
              <a:rPr lang="fr-FR" dirty="0" smtClean="0">
                <a:solidFill>
                  <a:schemeClr val="accent1">
                    <a:lumMod val="75000"/>
                  </a:schemeClr>
                </a:solidFill>
              </a:rPr>
              <a:t> afin de saisir le nom d’une planète et de n’accepter que les planètes du système solaire</a:t>
            </a:r>
            <a:endParaRPr lang="fr-FR" dirty="0">
              <a:solidFill>
                <a:schemeClr val="accent1">
                  <a:lumMod val="75000"/>
                </a:scheme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25</a:t>
            </a:fld>
            <a:endParaRPr lang="fr-BE"/>
          </a:p>
        </p:txBody>
      </p:sp>
    </p:spTree>
    <p:extLst>
      <p:ext uri="{BB962C8B-B14F-4D97-AF65-F5344CB8AC3E}">
        <p14:creationId xmlns:p14="http://schemas.microsoft.com/office/powerpoint/2010/main" val="111656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Gestion du CSS</a:t>
            </a:r>
            <a:endParaRPr lang="fr-FR" dirty="0"/>
          </a:p>
        </p:txBody>
      </p:sp>
      <p:sp>
        <p:nvSpPr>
          <p:cNvPr id="3" name="Espace réservé du contenu 2"/>
          <p:cNvSpPr>
            <a:spLocks noGrp="1"/>
          </p:cNvSpPr>
          <p:nvPr>
            <p:ph idx="1"/>
          </p:nvPr>
        </p:nvSpPr>
        <p:spPr/>
        <p:txBody>
          <a:bodyPr>
            <a:normAutofit fontScale="85000" lnSpcReduction="20000"/>
          </a:bodyPr>
          <a:lstStyle/>
          <a:p>
            <a:pPr algn="just"/>
            <a:r>
              <a:rPr lang="fr-FR" dirty="0" smtClean="0"/>
              <a:t>Le JavaScript peut également gérer le CSS</a:t>
            </a:r>
          </a:p>
          <a:p>
            <a:pPr algn="just"/>
            <a:r>
              <a:rPr lang="fr-FR" dirty="0" smtClean="0"/>
              <a:t>Le positionnement d’une class sur certains objets peut permettre à JavaScript de les retrouver plus facilement.</a:t>
            </a:r>
          </a:p>
          <a:p>
            <a:pPr algn="just"/>
            <a:r>
              <a:rPr lang="fr-FR" dirty="0" smtClean="0"/>
              <a:t>Il ne peut, par contre, pas modifier dynamiquement le CSS</a:t>
            </a:r>
          </a:p>
          <a:p>
            <a:pPr algn="just"/>
            <a:r>
              <a:rPr lang="fr-FR" dirty="0">
                <a:solidFill>
                  <a:schemeClr val="accent1">
                    <a:lumMod val="75000"/>
                  </a:schemeClr>
                </a:solidFill>
              </a:rPr>
              <a:t>Exercice: mettre en évidence tous les éléments du tableau sélectionnés dans la </a:t>
            </a:r>
            <a:r>
              <a:rPr lang="fr-FR" dirty="0" err="1">
                <a:solidFill>
                  <a:schemeClr val="accent1">
                    <a:lumMod val="75000"/>
                  </a:schemeClr>
                </a:solidFill>
              </a:rPr>
              <a:t>listbox</a:t>
            </a:r>
            <a:r>
              <a:rPr lang="fr-FR" dirty="0">
                <a:solidFill>
                  <a:schemeClr val="accent1">
                    <a:lumMod val="75000"/>
                  </a:schemeClr>
                </a:solidFill>
              </a:rPr>
              <a:t>: </a:t>
            </a:r>
            <a:r>
              <a:rPr lang="fr-FR" dirty="0" smtClean="0">
                <a:solidFill>
                  <a:schemeClr val="accent1">
                    <a:lumMod val="75000"/>
                  </a:schemeClr>
                </a:solidFill>
              </a:rPr>
              <a:t>css.html</a:t>
            </a:r>
          </a:p>
          <a:p>
            <a:pPr algn="just"/>
            <a:r>
              <a:rPr lang="fr-FR" dirty="0"/>
              <a:t>PS: l’instruction </a:t>
            </a:r>
            <a:r>
              <a:rPr lang="fr-FR" b="1" dirty="0" err="1"/>
              <a:t>querySelectorAll</a:t>
            </a:r>
            <a:r>
              <a:rPr lang="fr-FR" b="1" dirty="0"/>
              <a:t> </a:t>
            </a:r>
            <a:r>
              <a:rPr lang="fr-FR" dirty="0"/>
              <a:t>est une instruction très souple qui permet de sélectionner de manière très fine certains éléments</a:t>
            </a:r>
            <a:r>
              <a:rPr lang="fr-FR" dirty="0" smtClean="0"/>
              <a:t>. Elle peut remplacer </a:t>
            </a:r>
            <a:r>
              <a:rPr lang="fr-FR" dirty="0" err="1" smtClean="0"/>
              <a:t>getElementById</a:t>
            </a:r>
            <a:r>
              <a:rPr lang="fr-FR" dirty="0" smtClean="0"/>
              <a:t>, </a:t>
            </a:r>
            <a:r>
              <a:rPr lang="fr-FR" dirty="0" err="1" smtClean="0"/>
              <a:t>getElementsByClass</a:t>
            </a:r>
            <a:r>
              <a:rPr lang="fr-FR" dirty="0" smtClean="0"/>
              <a:t> et </a:t>
            </a:r>
            <a:r>
              <a:rPr lang="fr-FR" dirty="0" err="1" smtClean="0"/>
              <a:t>get</a:t>
            </a:r>
            <a:r>
              <a:rPr lang="fr-FR" dirty="0" smtClean="0"/>
              <a:t> </a:t>
            </a:r>
            <a:r>
              <a:rPr lang="fr-FR" dirty="0" err="1" smtClean="0"/>
              <a:t>ElementsByTag</a:t>
            </a:r>
            <a:r>
              <a:rPr lang="fr-FR" dirty="0" smtClean="0"/>
              <a:t> mais est plus complexe à paramétrer.</a:t>
            </a:r>
            <a:endParaRPr lang="fr-FR" dirty="0"/>
          </a:p>
          <a:p>
            <a:pPr algn="just"/>
            <a:endParaRPr lang="fr-FR" dirty="0"/>
          </a:p>
          <a:p>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26</a:t>
            </a:fld>
            <a:endParaRPr lang="fr-BE"/>
          </a:p>
        </p:txBody>
      </p:sp>
    </p:spTree>
    <p:extLst>
      <p:ext uri="{BB962C8B-B14F-4D97-AF65-F5344CB8AC3E}">
        <p14:creationId xmlns:p14="http://schemas.microsoft.com/office/powerpoint/2010/main" val="2738611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Librairies JavaScript</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lgn="just">
              <a:buNone/>
            </a:pPr>
            <a:r>
              <a:rPr lang="fr-FR" dirty="0" smtClean="0"/>
              <a:t>De très nombreuses librairies ont été développées afin d’enrichir les fonctionnalités ou de simplifier l’utilisation de JavaScript. </a:t>
            </a:r>
          </a:p>
          <a:p>
            <a:pPr marL="0" indent="0">
              <a:buNone/>
            </a:pPr>
            <a:r>
              <a:rPr lang="fr-FR" dirty="0" smtClean="0"/>
              <a:t>Les plus connues sont</a:t>
            </a:r>
          </a:p>
          <a:p>
            <a:pPr algn="just"/>
            <a:r>
              <a:rPr lang="fr-FR" dirty="0" err="1" smtClean="0"/>
              <a:t>Bootstrap</a:t>
            </a:r>
            <a:r>
              <a:rPr lang="fr-FR" dirty="0" smtClean="0"/>
              <a:t>: C’est le module CSS de twitter. Il permet une grande diversité de mise en page sur différents appareils ainsi qu’une personnalisation poussée </a:t>
            </a:r>
            <a:r>
              <a:rPr lang="fr-FR" dirty="0"/>
              <a:t>des </a:t>
            </a:r>
            <a:r>
              <a:rPr lang="fr-FR" dirty="0" smtClean="0"/>
              <a:t>pages.</a:t>
            </a:r>
          </a:p>
          <a:p>
            <a:pPr marL="400050" lvl="1" indent="0">
              <a:buNone/>
            </a:pPr>
            <a:r>
              <a:rPr lang="fr-FR" dirty="0" smtClean="0"/>
              <a:t>(</a:t>
            </a:r>
            <a:r>
              <a:rPr lang="fr-FR" dirty="0" smtClean="0">
                <a:hlinkClick r:id="rId2"/>
              </a:rPr>
              <a:t>https://openclassrooms.com/fr/courses/1885491-prenez-en-main-bootstrap/1885777-mise-en-route</a:t>
            </a:r>
            <a:r>
              <a:rPr lang="fr-FR" dirty="0" smtClean="0"/>
              <a:t>)</a:t>
            </a:r>
          </a:p>
          <a:p>
            <a:pPr algn="just"/>
            <a:r>
              <a:rPr lang="fr-FR" dirty="0" err="1" smtClean="0"/>
              <a:t>Jquery</a:t>
            </a:r>
            <a:r>
              <a:rPr lang="fr-FR" dirty="0" smtClean="0"/>
              <a:t>: Développée par John </a:t>
            </a:r>
            <a:r>
              <a:rPr lang="fr-FR" dirty="0" err="1" smtClean="0"/>
              <a:t>Resig</a:t>
            </a:r>
            <a:r>
              <a:rPr lang="fr-FR" dirty="0" smtClean="0"/>
              <a:t>. Cette librairie apporte une simplification de l’écriture du JavaScript ainsi qu’un grand nombre de </a:t>
            </a:r>
            <a:r>
              <a:rPr lang="fr-FR" dirty="0"/>
              <a:t>nouvelles fonctionnalités </a:t>
            </a:r>
            <a:endParaRPr lang="fr-FR" dirty="0" smtClean="0"/>
          </a:p>
          <a:p>
            <a:pPr marL="400050" lvl="1" indent="0">
              <a:buNone/>
            </a:pPr>
            <a:r>
              <a:rPr lang="fr-FR" dirty="0" smtClean="0"/>
              <a:t>(</a:t>
            </a:r>
            <a:r>
              <a:rPr lang="fr-FR" dirty="0">
                <a:hlinkClick r:id="rId3"/>
              </a:rPr>
              <a:t>https://</a:t>
            </a:r>
            <a:r>
              <a:rPr lang="fr-FR" dirty="0" smtClean="0">
                <a:hlinkClick r:id="rId3"/>
              </a:rPr>
              <a:t>openclassrooms.com/fr/courses/3504441-introduction-a-jquery</a:t>
            </a:r>
            <a:r>
              <a:rPr lang="fr-FR" dirty="0"/>
              <a:t>)</a:t>
            </a:r>
            <a:endParaRPr lang="fr-FR" dirty="0" smtClean="0"/>
          </a:p>
          <a:p>
            <a:r>
              <a:rPr lang="fr-FR" dirty="0" smtClean="0"/>
              <a:t>Script: bootstrap.html , jquery.html</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27</a:t>
            </a:fld>
            <a:endParaRPr lang="fr-BE"/>
          </a:p>
        </p:txBody>
      </p:sp>
    </p:spTree>
    <p:extLst>
      <p:ext uri="{BB962C8B-B14F-4D97-AF65-F5344CB8AC3E}">
        <p14:creationId xmlns:p14="http://schemas.microsoft.com/office/powerpoint/2010/main" val="485578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smtClean="0">
                <a:solidFill>
                  <a:srgbClr val="FFC000"/>
                </a:solidFill>
              </a:rPr>
              <a:t>Timer</a:t>
            </a:r>
            <a:endParaRPr lang="fr-FR" dirty="0"/>
          </a:p>
        </p:txBody>
      </p:sp>
      <p:sp>
        <p:nvSpPr>
          <p:cNvPr id="3" name="Espace réservé du contenu 2"/>
          <p:cNvSpPr>
            <a:spLocks noGrp="1"/>
          </p:cNvSpPr>
          <p:nvPr>
            <p:ph idx="1"/>
          </p:nvPr>
        </p:nvSpPr>
        <p:spPr/>
        <p:txBody>
          <a:bodyPr>
            <a:normAutofit fontScale="85000" lnSpcReduction="10000"/>
          </a:bodyPr>
          <a:lstStyle/>
          <a:p>
            <a:pPr algn="just"/>
            <a:r>
              <a:rPr lang="fr-FR" dirty="0" smtClean="0"/>
              <a:t>Les </a:t>
            </a:r>
            <a:r>
              <a:rPr lang="fr-FR" dirty="0" err="1" smtClean="0"/>
              <a:t>timer</a:t>
            </a:r>
            <a:r>
              <a:rPr lang="fr-FR" dirty="0" smtClean="0"/>
              <a:t> permettent d’exécuter une fonction au bout d’un temps données ou de manière cyclique. Les commandes proposées sont:</a:t>
            </a:r>
          </a:p>
          <a:p>
            <a:pPr algn="just"/>
            <a:r>
              <a:rPr lang="fr-FR" dirty="0" err="1" smtClean="0"/>
              <a:t>setTimeout</a:t>
            </a:r>
            <a:r>
              <a:rPr lang="fr-FR" dirty="0" smtClean="0"/>
              <a:t>: exécute une fonction au bout de n millisecondes</a:t>
            </a:r>
          </a:p>
          <a:p>
            <a:pPr algn="just"/>
            <a:r>
              <a:rPr lang="fr-FR" dirty="0" err="1" smtClean="0"/>
              <a:t>setInterval</a:t>
            </a:r>
            <a:r>
              <a:rPr lang="fr-FR" dirty="0" smtClean="0"/>
              <a:t>: exécute une fonction tous les n millisecondes.</a:t>
            </a:r>
          </a:p>
          <a:p>
            <a:r>
              <a:rPr lang="fr-FR" dirty="0" err="1" smtClean="0"/>
              <a:t>clearInterval</a:t>
            </a:r>
            <a:r>
              <a:rPr lang="fr-FR" dirty="0" smtClean="0"/>
              <a:t>, </a:t>
            </a:r>
            <a:r>
              <a:rPr lang="fr-FR" dirty="0" err="1" smtClean="0"/>
              <a:t>clearTimeout</a:t>
            </a:r>
            <a:r>
              <a:rPr lang="fr-FR" dirty="0" smtClean="0"/>
              <a:t>: arrête un </a:t>
            </a:r>
            <a:r>
              <a:rPr lang="fr-FR" dirty="0" err="1" smtClean="0"/>
              <a:t>timer</a:t>
            </a:r>
            <a:endParaRPr lang="fr-FR" dirty="0" smtClean="0"/>
          </a:p>
          <a:p>
            <a:pPr marL="0" indent="0">
              <a:buNone/>
            </a:pPr>
            <a:r>
              <a:rPr lang="fr-FR" dirty="0" smtClean="0"/>
              <a:t>PS: la fonction exécutée est une fonction de callback…</a:t>
            </a:r>
          </a:p>
          <a:p>
            <a:pPr marL="0" indent="0">
              <a:buNone/>
            </a:pPr>
            <a:r>
              <a:rPr lang="fr-FR" dirty="0" smtClean="0"/>
              <a:t>Script: timer.html</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28</a:t>
            </a:fld>
            <a:endParaRPr lang="fr-BE"/>
          </a:p>
        </p:txBody>
      </p:sp>
    </p:spTree>
    <p:extLst>
      <p:ext uri="{BB962C8B-B14F-4D97-AF65-F5344CB8AC3E}">
        <p14:creationId xmlns:p14="http://schemas.microsoft.com/office/powerpoint/2010/main" val="3063797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Dessin html5 </a:t>
            </a:r>
            <a:r>
              <a:rPr lang="fr-FR" b="1" dirty="0" err="1" smtClean="0">
                <a:solidFill>
                  <a:srgbClr val="FFC000"/>
                </a:solidFill>
              </a:rPr>
              <a:t>canvas</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L’élément « </a:t>
            </a:r>
            <a:r>
              <a:rPr lang="fr-FR" dirty="0" err="1" smtClean="0"/>
              <a:t>canvas</a:t>
            </a:r>
            <a:r>
              <a:rPr lang="fr-FR" dirty="0" smtClean="0"/>
              <a:t> » est un composant HTML très puissant qui permet la création de graphique sur les pages HTML.</a:t>
            </a:r>
          </a:p>
          <a:p>
            <a:pPr algn="just"/>
            <a:r>
              <a:rPr lang="fr-FR" dirty="0" smtClean="0"/>
              <a:t>Son pilotage par le JavaScript est obligatoire et permet de faire des graphiques dynamiques très facilement.</a:t>
            </a:r>
          </a:p>
          <a:p>
            <a:r>
              <a:rPr lang="fr-FR" dirty="0" smtClean="0">
                <a:solidFill>
                  <a:schemeClr val="accent1">
                    <a:lumMod val="75000"/>
                  </a:schemeClr>
                </a:solidFill>
              </a:rPr>
              <a:t>Exercice: faite un dessin… (vous pouvez vous inspirer de w3school ou de </a:t>
            </a:r>
            <a:r>
              <a:rPr lang="fr-FR" dirty="0" err="1" smtClean="0">
                <a:solidFill>
                  <a:schemeClr val="accent1">
                    <a:lumMod val="75000"/>
                  </a:schemeClr>
                </a:solidFill>
              </a:rPr>
              <a:t>openclassroom</a:t>
            </a:r>
            <a:r>
              <a:rPr lang="fr-FR" dirty="0" smtClean="0">
                <a:solidFill>
                  <a:schemeClr val="accent1">
                    <a:lumMod val="75000"/>
                  </a:schemeClr>
                </a:solidFill>
              </a:rPr>
              <a:t>)</a:t>
            </a:r>
          </a:p>
          <a:p>
            <a:r>
              <a:rPr lang="fr-FR" dirty="0">
                <a:hlinkClick r:id="rId2"/>
              </a:rPr>
              <a:t>https://</a:t>
            </a:r>
            <a:r>
              <a:rPr lang="fr-FR" dirty="0" smtClean="0">
                <a:hlinkClick r:id="rId2"/>
              </a:rPr>
              <a:t>www.w3schools.com/tags/ref_canvas.asp</a:t>
            </a:r>
            <a:endParaRPr lang="fr-FR" dirty="0" smtClean="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29</a:t>
            </a:fld>
            <a:endParaRPr lang="fr-BE"/>
          </a:p>
        </p:txBody>
      </p:sp>
    </p:spTree>
    <p:extLst>
      <p:ext uri="{BB962C8B-B14F-4D97-AF65-F5344CB8AC3E}">
        <p14:creationId xmlns:p14="http://schemas.microsoft.com/office/powerpoint/2010/main" val="166386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Historique de JavaScript</a:t>
            </a:r>
            <a:endParaRPr lang="fr-FR" dirty="0"/>
          </a:p>
        </p:txBody>
      </p:sp>
      <p:sp>
        <p:nvSpPr>
          <p:cNvPr id="3" name="Espace réservé du contenu 2"/>
          <p:cNvSpPr>
            <a:spLocks noGrp="1"/>
          </p:cNvSpPr>
          <p:nvPr>
            <p:ph idx="1"/>
          </p:nvPr>
        </p:nvSpPr>
        <p:spPr/>
        <p:txBody>
          <a:bodyPr>
            <a:noAutofit/>
          </a:bodyPr>
          <a:lstStyle/>
          <a:p>
            <a:pPr marL="0" indent="0" algn="just">
              <a:buNone/>
            </a:pPr>
            <a:r>
              <a:rPr lang="fr-FR" sz="2800" dirty="0" smtClean="0"/>
              <a:t>JavaScript a été créé par Netscape en 1995</a:t>
            </a:r>
          </a:p>
          <a:p>
            <a:pPr marL="0" indent="0" algn="just">
              <a:buNone/>
            </a:pPr>
            <a:r>
              <a:rPr lang="fr-FR" sz="2800" dirty="0" smtClean="0"/>
              <a:t>Il est normalisé par un organisme européen, l ’ECMA. C’est pour cela qu’on parle d’</a:t>
            </a:r>
            <a:r>
              <a:rPr lang="fr-FR" sz="2800" dirty="0" err="1" smtClean="0"/>
              <a:t>ECMAScript</a:t>
            </a:r>
            <a:endParaRPr lang="fr-FR" sz="2800" dirty="0" smtClean="0"/>
          </a:p>
          <a:p>
            <a:pPr marL="0" indent="0" algn="just">
              <a:buNone/>
            </a:pPr>
            <a:r>
              <a:rPr lang="fr-FR" sz="2800" dirty="0" smtClean="0"/>
              <a:t>A l’époque, Netscape et Sun étaient associés, Sun envisageait que JavaScript serait un sous ensemble de Java pour rendre les pages Web plus dynamiques. C’est pour cela que le langage s’appel JavaScript, même s’il n’a rien à voir avec le Java sauf au niveau de la syntaxe.</a:t>
            </a:r>
          </a:p>
          <a:p>
            <a:pPr marL="0" indent="0" algn="just">
              <a:buNone/>
            </a:pPr>
            <a:r>
              <a:rPr lang="fr-FR" sz="2800" dirty="0" smtClean="0"/>
              <a:t>Les noms de </a:t>
            </a:r>
            <a:r>
              <a:rPr lang="fr-FR" sz="2800" dirty="0" err="1" smtClean="0"/>
              <a:t>JScript</a:t>
            </a:r>
            <a:r>
              <a:rPr lang="fr-FR" sz="2800" dirty="0" smtClean="0"/>
              <a:t> et </a:t>
            </a:r>
            <a:r>
              <a:rPr lang="fr-FR" sz="2800" dirty="0" err="1" smtClean="0"/>
              <a:t>ActionScript</a:t>
            </a:r>
            <a:r>
              <a:rPr lang="fr-FR" sz="2800" dirty="0" smtClean="0"/>
              <a:t> sont d’anciennes implémentations de JavaScript par Microsoft et Adobe.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33186169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objets</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Bien qu’étant encore assez peu utilisé coté client, JavaScript peut s’écrire avec une syntaxe objet.</a:t>
            </a:r>
          </a:p>
          <a:p>
            <a:pPr algn="just"/>
            <a:r>
              <a:rPr lang="fr-FR" dirty="0" smtClean="0"/>
              <a:t>Les objets de JavaScript sont extrêmement restreints par rapport à ceux de C++ ou Java.</a:t>
            </a:r>
          </a:p>
          <a:p>
            <a:pPr algn="just"/>
            <a:r>
              <a:rPr lang="fr-FR" dirty="0" smtClean="0"/>
              <a:t>Ils permettent, malgré tout, une simplification de la syntaxe et de l’écriture souvent « </a:t>
            </a:r>
            <a:r>
              <a:rPr lang="fr-FR" dirty="0" err="1" smtClean="0"/>
              <a:t>fouillies</a:t>
            </a:r>
            <a:r>
              <a:rPr lang="fr-FR" dirty="0" smtClean="0"/>
              <a:t> » du JavaScript</a:t>
            </a:r>
          </a:p>
          <a:p>
            <a:pPr marL="0" indent="0" algn="just">
              <a:buNone/>
            </a:pPr>
            <a:r>
              <a:rPr lang="fr-FR" dirty="0" smtClean="0"/>
              <a:t>script: objet.html</a:t>
            </a:r>
          </a:p>
          <a:p>
            <a:pPr marL="0" indent="0" algn="just">
              <a:buNone/>
            </a:pP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30</a:t>
            </a:fld>
            <a:endParaRPr lang="fr-BE"/>
          </a:p>
        </p:txBody>
      </p:sp>
    </p:spTree>
    <p:extLst>
      <p:ext uri="{BB962C8B-B14F-4D97-AF65-F5344CB8AC3E}">
        <p14:creationId xmlns:p14="http://schemas.microsoft.com/office/powerpoint/2010/main" val="2085501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Les cookies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Les cookies permettent de mémoriser quelques informations sur les données saisies, le plus souvent dans des formulaires. Il simplifie l’utilisation des sites en évitant une ressaisie des informations. Cette mémorisation d’informations, qui peuvent être sensible, (n° de carte de crédit par exemple) est potentiellement un risque pour la sécurité.</a:t>
            </a:r>
          </a:p>
          <a:p>
            <a:pPr algn="just"/>
            <a:r>
              <a:rPr lang="fr-FR" dirty="0" smtClean="0"/>
              <a:t>L’utilisation des cookies peut être désactivée dans les navigateurs.</a:t>
            </a:r>
          </a:p>
          <a:p>
            <a:r>
              <a:rPr lang="fr-FR" dirty="0" smtClean="0"/>
              <a:t>Script: cookies.html</a:t>
            </a:r>
          </a:p>
          <a:p>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31</a:t>
            </a:fld>
            <a:endParaRPr lang="fr-BE"/>
          </a:p>
        </p:txBody>
      </p:sp>
    </p:spTree>
    <p:extLst>
      <p:ext uri="{BB962C8B-B14F-4D97-AF65-F5344CB8AC3E}">
        <p14:creationId xmlns:p14="http://schemas.microsoft.com/office/powerpoint/2010/main" val="2618199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Stockage local</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Pour des raisons de sécurité, JavaScript n’a pas accès aux fichiers de l’ordinateur sur lequel il s’exécute. Toutefois, il est possible de stocker des informations de manière sécurisée. Ces informations ont un volume maximum de 5 Mo et ne sont lisibles que par le navigateur sur la machine qui les a écrits. </a:t>
            </a:r>
          </a:p>
          <a:p>
            <a:pPr algn="just"/>
            <a:r>
              <a:rPr lang="fr-FR" dirty="0" smtClean="0"/>
              <a:t>Il y a deux types de stockage, le </a:t>
            </a:r>
            <a:r>
              <a:rPr lang="fr-FR" dirty="0" err="1" smtClean="0"/>
              <a:t>localStorage</a:t>
            </a:r>
            <a:r>
              <a:rPr lang="fr-FR" dirty="0" smtClean="0"/>
              <a:t> qui n’a pas de date d’expiration et le </a:t>
            </a:r>
            <a:r>
              <a:rPr lang="fr-FR" dirty="0" err="1" smtClean="0"/>
              <a:t>sessionStorage</a:t>
            </a:r>
            <a:r>
              <a:rPr lang="fr-FR" dirty="0" smtClean="0"/>
              <a:t> qui est détruit à la fin de la session.</a:t>
            </a:r>
          </a:p>
          <a:p>
            <a:r>
              <a:rPr lang="fr-FR" dirty="0" smtClean="0"/>
              <a:t>Script: stockage.html, lecture.html</a:t>
            </a:r>
          </a:p>
          <a:p>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32</a:t>
            </a:fld>
            <a:endParaRPr lang="fr-BE"/>
          </a:p>
        </p:txBody>
      </p:sp>
    </p:spTree>
    <p:extLst>
      <p:ext uri="{BB962C8B-B14F-4D97-AF65-F5344CB8AC3E}">
        <p14:creationId xmlns:p14="http://schemas.microsoft.com/office/powerpoint/2010/main" val="3357588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Avenir de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Depuis 2009, le JavaScript n’est plus cantonné aux navigateurs et donc au coté client. Plusieurs </a:t>
            </a:r>
            <a:r>
              <a:rPr lang="fr-FR" dirty="0" err="1" smtClean="0"/>
              <a:t>FrameWork</a:t>
            </a:r>
            <a:r>
              <a:rPr lang="fr-FR" dirty="0" smtClean="0"/>
              <a:t> JavaScript ont fait leur apparition, le plus connu et le plus utilisé étant Node.js  </a:t>
            </a:r>
          </a:p>
          <a:p>
            <a:pPr algn="just"/>
            <a:r>
              <a:rPr lang="fr-FR" dirty="0" err="1" smtClean="0"/>
              <a:t>ECMAScript</a:t>
            </a:r>
            <a:r>
              <a:rPr lang="fr-FR" dirty="0" smtClean="0"/>
              <a:t> sort une évolution de JavaScript tous les ans au mois de juin avec de nouvelles fonctions.</a:t>
            </a:r>
          </a:p>
          <a:p>
            <a:pPr algn="just"/>
            <a:r>
              <a:rPr lang="fr-FR" dirty="0" smtClean="0"/>
              <a:t>Le </a:t>
            </a:r>
            <a:r>
              <a:rPr lang="fr-FR" dirty="0" err="1" smtClean="0"/>
              <a:t>TypeScript</a:t>
            </a:r>
            <a:r>
              <a:rPr lang="fr-FR" dirty="0" smtClean="0"/>
              <a:t> est une surcouche au JavaScript. </a:t>
            </a:r>
            <a:r>
              <a:rPr lang="fr-FR" smtClean="0"/>
              <a:t>Il ajoute </a:t>
            </a:r>
            <a:r>
              <a:rPr lang="fr-FR" dirty="0" smtClean="0"/>
              <a:t>principalement un typage fort des variables.</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33</a:t>
            </a:fld>
            <a:endParaRPr lang="fr-BE"/>
          </a:p>
        </p:txBody>
      </p:sp>
    </p:spTree>
    <p:extLst>
      <p:ext uri="{BB962C8B-B14F-4D97-AF65-F5344CB8AC3E}">
        <p14:creationId xmlns:p14="http://schemas.microsoft.com/office/powerpoint/2010/main" val="558125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dirty="0" smtClean="0"/>
              <a:t>Le JavaScript s’écrit grâce à un éditeur de texte.</a:t>
            </a:r>
          </a:p>
          <a:p>
            <a:pPr marL="0" indent="0">
              <a:buNone/>
            </a:pPr>
            <a:r>
              <a:rPr lang="fr-FR" dirty="0" smtClean="0"/>
              <a:t>Sur PC Windows, en gratuit, il y a principalement</a:t>
            </a:r>
          </a:p>
          <a:p>
            <a:r>
              <a:rPr lang="fr-FR" dirty="0" smtClean="0"/>
              <a:t>Notepad++ </a:t>
            </a:r>
            <a:r>
              <a:rPr lang="fr-FR" dirty="0"/>
              <a:t>(</a:t>
            </a:r>
            <a:r>
              <a:rPr lang="fr-FR" dirty="0">
                <a:hlinkClick r:id="rId2"/>
              </a:rPr>
              <a:t>https://notepad-plus-plus.org/fr</a:t>
            </a:r>
            <a:r>
              <a:rPr lang="fr-FR" dirty="0" smtClean="0">
                <a:hlinkClick r:id="rId2"/>
              </a:rPr>
              <a:t>/</a:t>
            </a:r>
            <a:r>
              <a:rPr lang="fr-FR" dirty="0" smtClean="0"/>
              <a:t>)</a:t>
            </a:r>
          </a:p>
          <a:p>
            <a:r>
              <a:rPr lang="fr-FR" dirty="0" smtClean="0"/>
              <a:t>Visual </a:t>
            </a:r>
            <a:r>
              <a:rPr lang="fr-FR" dirty="0"/>
              <a:t>Studio Code (</a:t>
            </a:r>
            <a:r>
              <a:rPr lang="fr-FR" dirty="0">
                <a:hlinkClick r:id="rId3"/>
              </a:rPr>
              <a:t>https://</a:t>
            </a:r>
            <a:r>
              <a:rPr lang="fr-FR" dirty="0" smtClean="0">
                <a:hlinkClick r:id="rId3"/>
              </a:rPr>
              <a:t>code.visualstudio.com/download</a:t>
            </a:r>
            <a:r>
              <a:rPr lang="fr-FR" dirty="0" smtClean="0"/>
              <a:t>)</a:t>
            </a:r>
          </a:p>
          <a:p>
            <a:r>
              <a:rPr lang="fr-FR" dirty="0" smtClean="0"/>
              <a:t>Eclipse avec sa version dédiée au JavaScript</a:t>
            </a:r>
          </a:p>
          <a:p>
            <a:pPr marL="0" indent="0">
              <a:buNone/>
            </a:pPr>
            <a:r>
              <a:rPr lang="fr-FR" sz="2600" dirty="0">
                <a:hlinkClick r:id="rId4"/>
              </a:rPr>
              <a:t>https://</a:t>
            </a:r>
            <a:r>
              <a:rPr lang="fr-FR" sz="2600" dirty="0" smtClean="0">
                <a:hlinkClick r:id="rId4"/>
              </a:rPr>
              <a:t>www.eclipse.org/downloads/packages/release/photon/r/eclipse-ide-javascript-and-web-developers</a:t>
            </a:r>
            <a:endParaRPr lang="fr-FR" sz="2600" dirty="0" smtClean="0"/>
          </a:p>
          <a:p>
            <a:pPr marL="0" indent="0">
              <a:buNone/>
            </a:pPr>
            <a:endParaRPr lang="fr-FR" dirty="0" smtClean="0"/>
          </a:p>
          <a:p>
            <a:pPr marL="0" indent="0" algn="just">
              <a:buNone/>
            </a:pP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2365024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Editeurs de texte (suite)</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Sur PC </a:t>
            </a:r>
            <a:r>
              <a:rPr lang="fr-FR" dirty="0" err="1" smtClean="0"/>
              <a:t>Lubuntu</a:t>
            </a:r>
            <a:endParaRPr lang="fr-FR" dirty="0" smtClean="0"/>
          </a:p>
          <a:p>
            <a:r>
              <a:rPr lang="fr-FR" dirty="0" err="1" smtClean="0"/>
              <a:t>SublimeText</a:t>
            </a:r>
            <a:r>
              <a:rPr lang="fr-FR" dirty="0" smtClean="0"/>
              <a:t> ou Eclipse</a:t>
            </a:r>
          </a:p>
          <a:p>
            <a:pPr marL="0" indent="0" algn="just">
              <a:buNone/>
            </a:pPr>
            <a:r>
              <a:rPr lang="fr-FR" dirty="0" smtClean="0"/>
              <a:t>Sur </a:t>
            </a:r>
            <a:r>
              <a:rPr lang="fr-FR" dirty="0" err="1" smtClean="0"/>
              <a:t>Raspberry</a:t>
            </a:r>
            <a:r>
              <a:rPr lang="fr-FR" dirty="0" smtClean="0"/>
              <a:t> </a:t>
            </a:r>
            <a:r>
              <a:rPr lang="fr-FR" dirty="0" err="1" smtClean="0"/>
              <a:t>Raspbian</a:t>
            </a:r>
            <a:endParaRPr lang="fr-FR" dirty="0" smtClean="0"/>
          </a:p>
          <a:p>
            <a:r>
              <a:rPr lang="fr-FR" dirty="0" err="1" smtClean="0"/>
              <a:t>Geany</a:t>
            </a:r>
            <a:endParaRPr lang="fr-FR" dirty="0" smtClean="0"/>
          </a:p>
          <a:p>
            <a:pPr marL="0" indent="0" algn="just">
              <a:buNone/>
            </a:pPr>
            <a:r>
              <a:rPr lang="fr-FR" dirty="0" smtClean="0"/>
              <a:t>Les éditeurs dédiés au développement tels que Notepad++ et </a:t>
            </a:r>
            <a:r>
              <a:rPr lang="fr-FR" dirty="0" err="1" smtClean="0"/>
              <a:t>SublimeText</a:t>
            </a:r>
            <a:r>
              <a:rPr lang="fr-FR" dirty="0" smtClean="0"/>
              <a:t> permettent la </a:t>
            </a:r>
            <a:r>
              <a:rPr lang="fr-FR" dirty="0" smtClean="0">
                <a:solidFill>
                  <a:srgbClr val="FF0000"/>
                </a:solidFill>
              </a:rPr>
              <a:t>colo</a:t>
            </a:r>
            <a:r>
              <a:rPr lang="fr-FR" dirty="0" smtClean="0">
                <a:solidFill>
                  <a:schemeClr val="accent1">
                    <a:lumMod val="75000"/>
                  </a:schemeClr>
                </a:solidFill>
              </a:rPr>
              <a:t>rat</a:t>
            </a:r>
            <a:r>
              <a:rPr lang="fr-FR" dirty="0" smtClean="0">
                <a:solidFill>
                  <a:srgbClr val="FFC000"/>
                </a:solidFill>
              </a:rPr>
              <a:t>ion</a:t>
            </a:r>
            <a:r>
              <a:rPr lang="fr-FR" dirty="0" smtClean="0"/>
              <a:t> </a:t>
            </a:r>
            <a:r>
              <a:rPr lang="fr-FR" dirty="0" smtClean="0">
                <a:solidFill>
                  <a:srgbClr val="00B050"/>
                </a:solidFill>
              </a:rPr>
              <a:t>syn</a:t>
            </a:r>
            <a:r>
              <a:rPr lang="fr-FR" dirty="0" smtClean="0">
                <a:solidFill>
                  <a:srgbClr val="002060"/>
                </a:solidFill>
              </a:rPr>
              <a:t>taxi</a:t>
            </a:r>
            <a:r>
              <a:rPr lang="fr-FR" dirty="0" smtClean="0">
                <a:solidFill>
                  <a:schemeClr val="accent6">
                    <a:lumMod val="75000"/>
                  </a:schemeClr>
                </a:solidFill>
              </a:rPr>
              <a:t>que</a:t>
            </a:r>
            <a:r>
              <a:rPr lang="fr-FR" dirty="0" smtClean="0"/>
              <a:t>. Les éditeurs plus lourds tels que Eclipse et Visual Studio Code indiquent directement les erreurs de syntaxe et permettent le débogage au prix d’un paramétrage assez compliqué.</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3707716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Utilisation de JavaScript</a:t>
            </a:r>
            <a:endParaRPr lang="fr-FR" dirty="0"/>
          </a:p>
        </p:txBody>
      </p:sp>
      <p:sp>
        <p:nvSpPr>
          <p:cNvPr id="3" name="Espace réservé du contenu 2"/>
          <p:cNvSpPr>
            <a:spLocks noGrp="1"/>
          </p:cNvSpPr>
          <p:nvPr>
            <p:ph idx="1"/>
          </p:nvPr>
        </p:nvSpPr>
        <p:spPr/>
        <p:txBody>
          <a:bodyPr>
            <a:normAutofit fontScale="92500"/>
          </a:bodyPr>
          <a:lstStyle/>
          <a:p>
            <a:pPr algn="just"/>
            <a:r>
              <a:rPr lang="fr-FR" dirty="0" smtClean="0"/>
              <a:t>Le JavaScript a été initialement prévu pour tourner sur un interpréteur intégré aux différents navigateurs.</a:t>
            </a:r>
          </a:p>
          <a:p>
            <a:r>
              <a:rPr lang="fr-FR" dirty="0" smtClean="0"/>
              <a:t>Ce que le JavaScript a le </a:t>
            </a:r>
            <a:r>
              <a:rPr lang="fr-FR" smtClean="0"/>
              <a:t>droit de faire… où pas… : </a:t>
            </a:r>
            <a:r>
              <a:rPr lang="fr-FR" dirty="0" smtClean="0"/>
              <a:t/>
            </a:r>
            <a:br>
              <a:rPr lang="fr-FR" dirty="0" smtClean="0"/>
            </a:br>
            <a:r>
              <a:rPr lang="fr-FR" dirty="0" smtClean="0"/>
              <a:t>       Affichage et traitements sur la page HTML</a:t>
            </a:r>
            <a:br>
              <a:rPr lang="fr-FR" dirty="0" smtClean="0"/>
            </a:br>
            <a:r>
              <a:rPr lang="fr-FR" dirty="0" smtClean="0"/>
              <a:t>       Affichage hors de la page HTML</a:t>
            </a:r>
            <a:br>
              <a:rPr lang="fr-FR" dirty="0" smtClean="0"/>
            </a:br>
            <a:r>
              <a:rPr lang="fr-FR" dirty="0" smtClean="0"/>
              <a:t>       Gestion de périphériques (USB, réseau…)</a:t>
            </a:r>
          </a:p>
          <a:p>
            <a:pPr marL="0" indent="0">
              <a:buNone/>
            </a:pPr>
            <a:r>
              <a:rPr lang="fr-FR" dirty="0" smtClean="0"/>
              <a:t>           Gestion </a:t>
            </a:r>
            <a:r>
              <a:rPr lang="fr-FR" dirty="0"/>
              <a:t>des fichiers sur les disques</a:t>
            </a:r>
            <a:br>
              <a:rPr lang="fr-FR" dirty="0"/>
            </a:br>
            <a:r>
              <a:rPr lang="fr-FR" dirty="0" smtClean="0"/>
              <a:t>           Lancement </a:t>
            </a:r>
            <a:r>
              <a:rPr lang="fr-FR" dirty="0"/>
              <a:t>de </a:t>
            </a:r>
            <a:r>
              <a:rPr lang="fr-FR" dirty="0" smtClean="0"/>
              <a:t>processus systèmes</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17" y="3933056"/>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826" y="4443942"/>
            <a:ext cx="4762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826" y="4939242"/>
            <a:ext cx="4953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244" y="5427712"/>
            <a:ext cx="466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972" y="3491345"/>
            <a:ext cx="419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space réservé du numéro de diapositive 5"/>
          <p:cNvSpPr>
            <a:spLocks noGrp="1"/>
          </p:cNvSpPr>
          <p:nvPr>
            <p:ph type="sldNum" sz="quarter" idx="12"/>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1480595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Compatibilité des navigateurs</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Attention: chaque navigateur et chaque version de ces navigateurs embarquent une version d’un interpréteur JavaScript.</a:t>
            </a:r>
          </a:p>
          <a:p>
            <a:pPr marL="0" indent="0">
              <a:buNone/>
            </a:pPr>
            <a:r>
              <a:rPr lang="fr-FR" dirty="0" smtClean="0"/>
              <a:t>Donc, tous les scripts ne tournent pas sur tous les navigateurs et s’ils tournent, n’ont pas toujours les mêmes comportements.</a:t>
            </a:r>
            <a:br>
              <a:rPr lang="fr-FR" dirty="0" smtClean="0"/>
            </a:br>
            <a:r>
              <a:rPr lang="fr-FR" dirty="0" smtClean="0"/>
              <a:t>C’est l’un des gros points faibles du JavaScript sur les navigateurs.</a:t>
            </a:r>
          </a:p>
          <a:p>
            <a:pPr marL="0" indent="0" algn="just">
              <a:buNone/>
            </a:pPr>
            <a:r>
              <a:rPr lang="fr-FR" dirty="0" smtClean="0"/>
              <a:t>On peut avoir une idée des fonctionnalités disponibles sur le site</a:t>
            </a:r>
          </a:p>
          <a:p>
            <a:r>
              <a:rPr lang="fr-FR" dirty="0" smtClean="0">
                <a:hlinkClick r:id="rId2"/>
              </a:rPr>
              <a:t>http</a:t>
            </a:r>
            <a:r>
              <a:rPr lang="fr-FR" dirty="0">
                <a:hlinkClick r:id="rId2"/>
              </a:rPr>
              <a:t>://kangax.github.io/compat-table/es6</a:t>
            </a:r>
            <a:r>
              <a:rPr lang="fr-FR" dirty="0" smtClean="0">
                <a:hlinkClick r:id="rId2"/>
              </a:rPr>
              <a:t>/</a:t>
            </a:r>
            <a:endParaRPr lang="fr-FR" dirty="0" smtClean="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7</a:t>
            </a:fld>
            <a:endParaRPr lang="fr-BE"/>
          </a:p>
        </p:txBody>
      </p:sp>
    </p:spTree>
    <p:extLst>
      <p:ext uri="{BB962C8B-B14F-4D97-AF65-F5344CB8AC3E}">
        <p14:creationId xmlns:p14="http://schemas.microsoft.com/office/powerpoint/2010/main" val="355049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Autorisation du JavaScript</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Sur les navigateurs, le JavaScript peut être désactivé ou avoir besoin d’une autorisation pour s’exécuter.</a:t>
            </a:r>
          </a:p>
          <a:p>
            <a:pPr algn="just"/>
            <a:r>
              <a:rPr lang="fr-FR" dirty="0" smtClean="0"/>
              <a:t>La désactivation ou l’interdiction de désactiver le JavaScript est souvent choisie suite à une politique de sécurité d’entreprise ou à un choix personnel.</a:t>
            </a:r>
          </a:p>
          <a:p>
            <a:pPr algn="just"/>
            <a:r>
              <a:rPr lang="fr-FR" dirty="0" smtClean="0"/>
              <a:t>De nos jours, cette désactivation est de plus en plus rare, car elle empêche le fonctionnement correct de la plupart des sites. </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2341920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FFC000"/>
                </a:solidFill>
              </a:rPr>
              <a:t>La documentation sur le JavaScript</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Internet regorge de documentation sur le JavaScript.</a:t>
            </a:r>
          </a:p>
          <a:p>
            <a:pPr algn="just"/>
            <a:r>
              <a:rPr lang="fr-FR" dirty="0" smtClean="0">
                <a:hlinkClick r:id="rId2"/>
              </a:rPr>
              <a:t>https</a:t>
            </a:r>
            <a:r>
              <a:rPr lang="fr-FR" dirty="0">
                <a:hlinkClick r:id="rId2"/>
              </a:rPr>
              <a:t>://www.w3schools.com/js</a:t>
            </a:r>
            <a:r>
              <a:rPr lang="fr-FR" dirty="0" smtClean="0">
                <a:hlinkClick r:id="rId2"/>
              </a:rPr>
              <a:t>/</a:t>
            </a:r>
            <a:endParaRPr lang="fr-FR" dirty="0" smtClean="0"/>
          </a:p>
          <a:p>
            <a:r>
              <a:rPr lang="fr-FR" dirty="0">
                <a:hlinkClick r:id="rId3"/>
              </a:rPr>
              <a:t>https://openclassrooms.com/fr/courses/2984401-apprenez-a-coder-avec-javascript</a:t>
            </a:r>
            <a:endParaRPr lang="fr-FR" dirty="0"/>
          </a:p>
          <a:p>
            <a:r>
              <a:rPr lang="fr-FR" dirty="0">
                <a:hlinkClick r:id="rId4"/>
              </a:rPr>
              <a:t>https://openclassrooms.com/fr/courses/1916641-dynamisez-vos-sites-web-avec-javascript</a:t>
            </a:r>
            <a:endParaRPr lang="fr-FR" dirty="0"/>
          </a:p>
          <a:p>
            <a:r>
              <a:rPr lang="fr-FR" dirty="0">
                <a:hlinkClick r:id="rId5"/>
              </a:rPr>
              <a:t>https://openclassrooms.com/fr/courses/1183926-bonnes-pratiques-javascript</a:t>
            </a:r>
            <a:endParaRPr lang="fr-FR" dirty="0"/>
          </a:p>
          <a:p>
            <a:pPr algn="just">
              <a:buFontTx/>
              <a:buChar char="-"/>
            </a:pPr>
            <a:endParaRPr lang="fr-FR" dirty="0" smtClean="0"/>
          </a:p>
          <a:p>
            <a:pPr algn="just">
              <a:buFontTx/>
              <a:buChar char="-"/>
            </a:pP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2685575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5122</TotalTime>
  <Words>1842</Words>
  <Application>Microsoft Office PowerPoint</Application>
  <PresentationFormat>Affichage à l'écran (4:3)</PresentationFormat>
  <Paragraphs>207</Paragraphs>
  <Slides>33</Slides>
  <Notes>0</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Thème Office</vt:lpstr>
      <vt:lpstr>Formation</vt:lpstr>
      <vt:lpstr>Formateur</vt:lpstr>
      <vt:lpstr>Historique de JavaScript</vt:lpstr>
      <vt:lpstr>Editeurs de texte</vt:lpstr>
      <vt:lpstr>Editeurs de texte (suite)</vt:lpstr>
      <vt:lpstr>Utilisation de JavaScript</vt:lpstr>
      <vt:lpstr>Compatibilité des navigateurs</vt:lpstr>
      <vt:lpstr>Autorisation du JavaScript</vt:lpstr>
      <vt:lpstr>La documentation sur le JavaScript</vt:lpstr>
      <vt:lpstr>1er script, hello world</vt:lpstr>
      <vt:lpstr>Bonnes pratiques de base</vt:lpstr>
      <vt:lpstr>Quelques remarques</vt:lpstr>
      <vt:lpstr>Commentaires, nom de variables et mise en page</vt:lpstr>
      <vt:lpstr>Les variables</vt:lpstr>
      <vt:lpstr>Les type de variables</vt:lpstr>
      <vt:lpstr>Les listes et les tableaux associatifs</vt:lpstr>
      <vt:lpstr>Erreurs et débogage</vt:lpstr>
      <vt:lpstr>Structure de contrôle</vt:lpstr>
      <vt:lpstr>Procédures et fonctions</vt:lpstr>
      <vt:lpstr>Fonctions anonymes et callback</vt:lpstr>
      <vt:lpstr>Le DOM ou Document Object Model</vt:lpstr>
      <vt:lpstr>Le DOM ou Document Object Model</vt:lpstr>
      <vt:lpstr>L’instruction getElementById</vt:lpstr>
      <vt:lpstr>Quelques objets internes utiles</vt:lpstr>
      <vt:lpstr>Les formulaires</vt:lpstr>
      <vt:lpstr>Gestion du CSS</vt:lpstr>
      <vt:lpstr>Librairies JavaScript</vt:lpstr>
      <vt:lpstr>Timer</vt:lpstr>
      <vt:lpstr>Dessin html5 canvas</vt:lpstr>
      <vt:lpstr>Les objets</vt:lpstr>
      <vt:lpstr>Les cookies</vt:lpstr>
      <vt:lpstr>Stockage local</vt:lpstr>
      <vt:lpstr>Avenir de JavaScript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SINCLAIR Christophe DTSI/DSI</dc:creator>
  <cp:lastModifiedBy>SINCLAIR Christophe DTSI/DSI</cp:lastModifiedBy>
  <cp:revision>167</cp:revision>
  <dcterms:created xsi:type="dcterms:W3CDTF">2018-06-28T15:21:56Z</dcterms:created>
  <dcterms:modified xsi:type="dcterms:W3CDTF">2018-11-12T23:41:22Z</dcterms:modified>
</cp:coreProperties>
</file>