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9" r:id="rId8"/>
    <p:sldId id="262" r:id="rId9"/>
    <p:sldId id="263" r:id="rId10"/>
    <p:sldId id="281" r:id="rId11"/>
    <p:sldId id="286" r:id="rId12"/>
    <p:sldId id="282" r:id="rId13"/>
    <p:sldId id="265" r:id="rId14"/>
    <p:sldId id="284" r:id="rId15"/>
    <p:sldId id="285" r:id="rId16"/>
    <p:sldId id="283" r:id="rId17"/>
    <p:sldId id="264" r:id="rId18"/>
    <p:sldId id="266" r:id="rId19"/>
    <p:sldId id="287" r:id="rId20"/>
    <p:sldId id="273" r:id="rId21"/>
    <p:sldId id="267" r:id="rId22"/>
    <p:sldId id="269" r:id="rId23"/>
    <p:sldId id="270" r:id="rId24"/>
    <p:sldId id="290" r:id="rId25"/>
    <p:sldId id="289" r:id="rId26"/>
    <p:sldId id="278" r:id="rId27"/>
    <p:sldId id="271" r:id="rId28"/>
    <p:sldId id="272" r:id="rId29"/>
    <p:sldId id="275" r:id="rId30"/>
    <p:sldId id="276" r:id="rId31"/>
    <p:sldId id="277" r:id="rId32"/>
    <p:sldId id="280"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05/09/2018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05/09/2018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05/09/2018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05/09/2018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05/09/2018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05/09/2018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05/09/2018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pmjs.com/package/fs-extr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github.com/montotof123/"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christophe.sinclair@orange.com" TargetMode="External"/><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sref/obj_navigator.asp" TargetMode="External"/><Relationship Id="rId2" Type="http://schemas.openxmlformats.org/officeDocument/2006/relationships/hyperlink" Target="https://www.w3schools.com/jsref/obj_window.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ref/dom_obj_documen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penclassrooms.com/fr/courses/3504441-introduction-a-jquery" TargetMode="External"/><Relationship Id="rId2" Type="http://schemas.openxmlformats.org/officeDocument/2006/relationships/hyperlink" Target="https://openclassrooms.com/fr/courses/1885491-prenez-en-main-bootstrap/1885777-mise-en-rout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openclassrooms.com/fr/courses/1916641-dynamisez-vos-sites-web-avec-javascript" TargetMode="External"/><Relationship Id="rId2" Type="http://schemas.openxmlformats.org/officeDocument/2006/relationships/hyperlink" Target="https://openclassrooms.com/fr/courses/2984401-apprenez-a-coder-avec-javascript" TargetMode="External"/><Relationship Id="rId1" Type="http://schemas.openxmlformats.org/officeDocument/2006/relationships/slideLayout" Target="../slideLayouts/slideLayout2.xml"/><Relationship Id="rId4" Type="http://schemas.openxmlformats.org/officeDocument/2006/relationships/hyperlink" Target="https://openclassrooms.com/fr/courses/1183926-bonnes-pratiques-javascrip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tepad-plus-plus.org/fr/" TargetMode="External"/><Relationship Id="rId1" Type="http://schemas.openxmlformats.org/officeDocument/2006/relationships/slideLayout" Target="../slideLayouts/slideLayout2.xml"/><Relationship Id="rId4" Type="http://schemas.openxmlformats.org/officeDocument/2006/relationships/hyperlink" Target="https://www.eclipse.org/downloads/packages/release/photon/r/eclipse-ide-javascript-and-web-develop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124744"/>
            <a:ext cx="7772400" cy="1470025"/>
          </a:xfrm>
        </p:spPr>
        <p:txBody>
          <a:bodyPr>
            <a:normAutofit/>
          </a:bodyPr>
          <a:lstStyle/>
          <a:p>
            <a:r>
              <a:rPr lang="fr-FR" sz="8800" dirty="0"/>
              <a:t>Formation</a:t>
            </a:r>
          </a:p>
        </p:txBody>
      </p:sp>
      <p:sp>
        <p:nvSpPr>
          <p:cNvPr id="3" name="Sous-titre 2"/>
          <p:cNvSpPr>
            <a:spLocks noGrp="1"/>
          </p:cNvSpPr>
          <p:nvPr>
            <p:ph type="subTitle" idx="1"/>
          </p:nvPr>
        </p:nvSpPr>
        <p:spPr>
          <a:xfrm>
            <a:off x="1395028" y="2449418"/>
            <a:ext cx="6400800" cy="1752600"/>
          </a:xfrm>
        </p:spPr>
        <p:txBody>
          <a:bodyPr>
            <a:normAutofit/>
          </a:bodyPr>
          <a:lstStyle/>
          <a:p>
            <a:r>
              <a:rPr lang="fr-FR" sz="8000" dirty="0" smtClean="0"/>
              <a:t>JavaScript</a:t>
            </a:r>
            <a:endParaRPr lang="fr-FR" sz="8000" dirty="0"/>
          </a:p>
        </p:txBody>
      </p:sp>
      <p:sp>
        <p:nvSpPr>
          <p:cNvPr id="4" name="AutoShape 2" descr="Résultat de recherche d'images pour &quot;JavaScript logo&quot;"/>
          <p:cNvSpPr>
            <a:spLocks noChangeAspect="1" noChangeArrowheads="1"/>
          </p:cNvSpPr>
          <p:nvPr/>
        </p:nvSpPr>
        <p:spPr bwMode="auto">
          <a:xfrm>
            <a:off x="155575" y="-16986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Résultat de recherche d'images pour &quot;JavaScript logo&quot;"/>
          <p:cNvSpPr>
            <a:spLocks noChangeAspect="1" noChangeArrowheads="1"/>
          </p:cNvSpPr>
          <p:nvPr/>
        </p:nvSpPr>
        <p:spPr bwMode="auto">
          <a:xfrm>
            <a:off x="307975" y="-15462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62" y="3717630"/>
            <a:ext cx="2143125" cy="2143125"/>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717630"/>
            <a:ext cx="2016224" cy="226105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3623533"/>
            <a:ext cx="2088232" cy="2355149"/>
          </a:xfrm>
          <a:prstGeom prst="rect">
            <a:avLst/>
          </a:prstGeom>
        </p:spPr>
      </p:pic>
    </p:spTree>
    <p:extLst>
      <p:ext uri="{BB962C8B-B14F-4D97-AF65-F5344CB8AC3E}">
        <p14:creationId xmlns:p14="http://schemas.microsoft.com/office/powerpoint/2010/main" val="139798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Bonnes pratiques de base</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Mettre les scripts dans des fichiers externes</a:t>
            </a:r>
          </a:p>
          <a:p>
            <a:pPr algn="just"/>
            <a:r>
              <a:rPr lang="fr-FR" dirty="0" smtClean="0"/>
              <a:t>Mettre les scripts dans un répertoire dédié</a:t>
            </a:r>
          </a:p>
          <a:p>
            <a:pPr algn="just"/>
            <a:r>
              <a:rPr lang="fr-FR" dirty="0" smtClean="0"/>
              <a:t>Placer l’appel des scripts si possible à la fin du body</a:t>
            </a:r>
          </a:p>
          <a:p>
            <a:r>
              <a:rPr lang="fr-FR" dirty="0" smtClean="0"/>
              <a:t>Eviter de mélanger dans la mesure du possible le JavaScript, le CSS et le HTML</a:t>
            </a:r>
          </a:p>
          <a:p>
            <a:pPr algn="just"/>
            <a:r>
              <a:rPr lang="fr-FR" dirty="0" smtClean="0"/>
              <a:t>Prévoir des id et/ou des class pour les élément qui devront être gérés ou modifiés par le JavaScript</a:t>
            </a:r>
            <a:endParaRPr lang="fr-FR" dirty="0"/>
          </a:p>
        </p:txBody>
      </p:sp>
    </p:spTree>
    <p:extLst>
      <p:ext uri="{BB962C8B-B14F-4D97-AF65-F5344CB8AC3E}">
        <p14:creationId xmlns:p14="http://schemas.microsoft.com/office/powerpoint/2010/main" val="24002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remarques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La syntaxe du JavaScript est issue du Java qui est lui-même issu du Langage C</a:t>
            </a:r>
          </a:p>
          <a:p>
            <a:pPr algn="just"/>
            <a:r>
              <a:rPr lang="fr-FR" dirty="0" smtClean="0"/>
              <a:t>Le langage est « case sensitive », c’est-à-dire qu’il est sensible à la casse (différence entre  majuscule et minuscule)</a:t>
            </a:r>
          </a:p>
          <a:p>
            <a:pPr algn="just"/>
            <a:r>
              <a:rPr lang="fr-FR" dirty="0" smtClean="0"/>
              <a:t>Les noms des objets, variables, fonction etc… ne doivent pas contenir de caractères spéciaux ou de caractères accentués. Il doivent commencer par une lettre et peuvent ensuite contenir des chiffres, des lettres ou le caractère souligné (également appelé </a:t>
            </a:r>
            <a:r>
              <a:rPr lang="fr-FR" dirty="0" err="1" smtClean="0"/>
              <a:t>Underscore</a:t>
            </a:r>
            <a:r>
              <a:rPr lang="fr-FR" dirty="0" smtClean="0"/>
              <a:t>) « _ »</a:t>
            </a:r>
            <a:endParaRPr lang="fr-FR" dirty="0"/>
          </a:p>
        </p:txBody>
      </p:sp>
    </p:spTree>
    <p:extLst>
      <p:ext uri="{BB962C8B-B14F-4D97-AF65-F5344CB8AC3E}">
        <p14:creationId xmlns:p14="http://schemas.microsoft.com/office/powerpoint/2010/main" val="3700753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Commentaires, nom de variables et mise en page</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lgn="just">
              <a:buNone/>
            </a:pPr>
            <a:r>
              <a:rPr lang="fr-FR" dirty="0" smtClean="0"/>
              <a:t>Les commentaires permettent de relire plus facilement le code. C’est valable pour une personne qui reprend votre code, mais également pour vous.</a:t>
            </a:r>
          </a:p>
          <a:p>
            <a:pPr marL="0" indent="0">
              <a:buNone/>
            </a:pPr>
            <a:r>
              <a:rPr lang="fr-FR" dirty="0" smtClean="0"/>
              <a:t>La syntaxe des commentaires est directement issue du langage C:</a:t>
            </a:r>
          </a:p>
          <a:p>
            <a:r>
              <a:rPr lang="fr-FR" dirty="0" smtClean="0"/>
              <a:t>/* */ sur un bloc (une ligne, plusieurs lignes, au milieu d’une ligne (a éviter))</a:t>
            </a:r>
          </a:p>
          <a:p>
            <a:r>
              <a:rPr lang="fr-FR" dirty="0" smtClean="0"/>
              <a:t>// sur une ligne ou une fin de ligne</a:t>
            </a:r>
          </a:p>
          <a:p>
            <a:pPr marL="0" indent="0">
              <a:buNone/>
            </a:pPr>
            <a:r>
              <a:rPr lang="fr-FR" dirty="0" smtClean="0"/>
              <a:t>Mettre des noms de variables parlant (Le JavaScript étant non typé, possibilité d’ajouter le type dans le nom)</a:t>
            </a:r>
          </a:p>
          <a:p>
            <a:pPr marL="0" indent="0">
              <a:buNone/>
            </a:pPr>
            <a:r>
              <a:rPr lang="fr-FR" dirty="0" smtClean="0"/>
              <a:t>Indenter le code et séparer les blocs par des sauts de lignes.</a:t>
            </a:r>
          </a:p>
          <a:p>
            <a:pPr marL="0" indent="0">
              <a:buNone/>
            </a:pPr>
            <a:r>
              <a:rPr lang="fr-FR" dirty="0"/>
              <a:t>Script: commentaire1.html, </a:t>
            </a:r>
            <a:r>
              <a:rPr lang="fr-FR" dirty="0" smtClean="0"/>
              <a:t>commentaire2.html</a:t>
            </a:r>
            <a:endParaRPr lang="fr-FR" dirty="0"/>
          </a:p>
        </p:txBody>
      </p:sp>
    </p:spTree>
    <p:extLst>
      <p:ext uri="{BB962C8B-B14F-4D97-AF65-F5344CB8AC3E}">
        <p14:creationId xmlns:p14="http://schemas.microsoft.com/office/powerpoint/2010/main" val="322089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variables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Déclarer des variables: var, let, </a:t>
            </a:r>
            <a:r>
              <a:rPr lang="fr-FR" dirty="0" err="1" smtClean="0"/>
              <a:t>const</a:t>
            </a:r>
            <a:r>
              <a:rPr lang="fr-FR" dirty="0" smtClean="0"/>
              <a:t>, ne rien mettre</a:t>
            </a:r>
          </a:p>
          <a:p>
            <a:pPr algn="just"/>
            <a:r>
              <a:rPr lang="fr-FR" dirty="0" smtClean="0"/>
              <a:t>var: a une porté globale ou de fonction. A proscrire car remplacé par let plus généraliste</a:t>
            </a:r>
          </a:p>
          <a:p>
            <a:r>
              <a:rPr lang="fr-FR" dirty="0" smtClean="0"/>
              <a:t>let: a une portée de bloc</a:t>
            </a:r>
          </a:p>
          <a:p>
            <a:r>
              <a:rPr lang="fr-FR" dirty="0" err="1" smtClean="0"/>
              <a:t>const</a:t>
            </a:r>
            <a:r>
              <a:rPr lang="fr-FR" dirty="0" smtClean="0"/>
              <a:t>: constante, ne peut pas être modifiée</a:t>
            </a:r>
          </a:p>
          <a:p>
            <a:r>
              <a:rPr lang="fr-FR" dirty="0" smtClean="0"/>
              <a:t>Ne rien mettre: équivalent à var</a:t>
            </a:r>
          </a:p>
          <a:p>
            <a:pPr marL="0" indent="0" algn="just">
              <a:buNone/>
            </a:pPr>
            <a:r>
              <a:rPr lang="fr-FR" dirty="0"/>
              <a:t>Attention: le typage des variables est fait </a:t>
            </a:r>
            <a:r>
              <a:rPr lang="fr-FR" dirty="0" smtClean="0"/>
              <a:t>dynamiquement en </a:t>
            </a:r>
            <a:r>
              <a:rPr lang="fr-FR" dirty="0"/>
              <a:t>fonction du contenu de la variable au moment de l’exécution.</a:t>
            </a:r>
            <a:endParaRPr lang="fr-FR" dirty="0" smtClean="0"/>
          </a:p>
          <a:p>
            <a:pPr marL="0" indent="0">
              <a:buNone/>
            </a:pPr>
            <a:r>
              <a:rPr lang="fr-FR" dirty="0" smtClean="0"/>
              <a:t>Script: variable.html</a:t>
            </a:r>
          </a:p>
        </p:txBody>
      </p:sp>
    </p:spTree>
    <p:extLst>
      <p:ext uri="{BB962C8B-B14F-4D97-AF65-F5344CB8AC3E}">
        <p14:creationId xmlns:p14="http://schemas.microsoft.com/office/powerpoint/2010/main" val="1168052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type de variables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Les types de base pour les variables sont:</a:t>
            </a:r>
          </a:p>
          <a:p>
            <a:r>
              <a:rPr lang="fr-FR" dirty="0" smtClean="0"/>
              <a:t>Les chaines de caractères ou string</a:t>
            </a:r>
          </a:p>
          <a:p>
            <a:r>
              <a:rPr lang="fr-FR" dirty="0" smtClean="0"/>
              <a:t>Les nombres, entier ou flottant</a:t>
            </a:r>
          </a:p>
          <a:p>
            <a:r>
              <a:rPr lang="fr-FR" dirty="0" smtClean="0"/>
              <a:t>Les booléens</a:t>
            </a:r>
          </a:p>
          <a:p>
            <a:r>
              <a:rPr lang="fr-FR" dirty="0" smtClean="0"/>
              <a:t>Pour JavaScript, tout le reste est un « Object »</a:t>
            </a:r>
          </a:p>
          <a:p>
            <a:pPr marL="0" indent="0" algn="just">
              <a:buNone/>
            </a:pPr>
            <a:r>
              <a:rPr lang="fr-FR" dirty="0" smtClean="0"/>
              <a:t>La fonction « </a:t>
            </a:r>
            <a:r>
              <a:rPr lang="fr-FR" dirty="0" err="1" smtClean="0"/>
              <a:t>typeof</a:t>
            </a:r>
            <a:r>
              <a:rPr lang="fr-FR" dirty="0" smtClean="0"/>
              <a:t> » permet de connaitre le type du contenu de la variable ou de l’expression. Des fonctions permettent de changer le type du contenu d’une variable.</a:t>
            </a:r>
          </a:p>
          <a:p>
            <a:pPr marL="0" indent="0">
              <a:buNone/>
            </a:pPr>
            <a:r>
              <a:rPr lang="fr-FR" dirty="0" smtClean="0"/>
              <a:t>Script: typeVariable.html</a:t>
            </a:r>
          </a:p>
        </p:txBody>
      </p:sp>
    </p:spTree>
    <p:extLst>
      <p:ext uri="{BB962C8B-B14F-4D97-AF65-F5344CB8AC3E}">
        <p14:creationId xmlns:p14="http://schemas.microsoft.com/office/powerpoint/2010/main" val="110109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Les listes et les tableaux associatifs</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Les listes et les tableaux associatifs permettent de mettre ensemble des données ayant un caractère commun. Par exemple une liste de points pour une courbe ou les caractéristiques d’une personne.</a:t>
            </a:r>
          </a:p>
          <a:p>
            <a:pPr marL="0" indent="0" algn="just">
              <a:buNone/>
            </a:pPr>
            <a:r>
              <a:rPr lang="fr-FR" dirty="0" smtClean="0"/>
              <a:t>PS: Les listes et les tableaux associatifs sont en fait des objets JavaScript, mais il ne faut pas le dire, on n’y est pas encore</a:t>
            </a:r>
          </a:p>
          <a:p>
            <a:pPr marL="0" indent="0">
              <a:buNone/>
            </a:pPr>
            <a:r>
              <a:rPr lang="fr-FR" dirty="0" smtClean="0"/>
              <a:t>Script: liste1.html, liste2.html</a:t>
            </a:r>
          </a:p>
        </p:txBody>
      </p:sp>
    </p:spTree>
    <p:extLst>
      <p:ext uri="{BB962C8B-B14F-4D97-AF65-F5344CB8AC3E}">
        <p14:creationId xmlns:p14="http://schemas.microsoft.com/office/powerpoint/2010/main" val="356114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Erreurs et débogage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Le code source de la page est affichable dans le navigateur (généralement clic droit + voir sources)</a:t>
            </a:r>
          </a:p>
          <a:p>
            <a:pPr marL="0" indent="0" algn="just">
              <a:buNone/>
            </a:pPr>
            <a:r>
              <a:rPr lang="fr-FR" dirty="0" smtClean="0"/>
              <a:t>Dans la plupart des navigateurs, la touche F12 permet d’avoir les messages d’erreur ainsi qu’une fonction de débogage permettant d’exécuter le script en mode pas à pas.</a:t>
            </a:r>
          </a:p>
          <a:p>
            <a:pPr marL="0" indent="0" algn="just">
              <a:buNone/>
            </a:pPr>
            <a:r>
              <a:rPr lang="fr-FR" dirty="0" smtClean="0"/>
              <a:t>Le fonctionnement est par contre différent sur chaque navigateur et pas toujours simple d’utilisation.</a:t>
            </a:r>
          </a:p>
          <a:p>
            <a:pPr marL="0" indent="0" algn="just">
              <a:buNone/>
            </a:pPr>
            <a:r>
              <a:rPr lang="fr-FR" dirty="0" smtClean="0"/>
              <a:t>Des éditeurs plus sophistiqué comme Eclipse et Visual Studio Code indiquent les erreurs de syntaxe dès l’écriture et peuvent être associé à un débuggeur, souvent celui de Chrome.</a:t>
            </a:r>
          </a:p>
        </p:txBody>
      </p:sp>
    </p:spTree>
    <p:extLst>
      <p:ext uri="{BB962C8B-B14F-4D97-AF65-F5344CB8AC3E}">
        <p14:creationId xmlns:p14="http://schemas.microsoft.com/office/powerpoint/2010/main" val="189271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Structure de contrôle</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if: permet de conditionner un traitement à un test</a:t>
            </a:r>
          </a:p>
          <a:p>
            <a:r>
              <a:rPr lang="fr-FR" dirty="0" smtClean="0"/>
              <a:t>les boucles </a:t>
            </a:r>
            <a:r>
              <a:rPr lang="fr-FR" dirty="0" err="1" smtClean="0"/>
              <a:t>while</a:t>
            </a:r>
            <a:r>
              <a:rPr lang="fr-FR" dirty="0" smtClean="0"/>
              <a:t>, for, for on, for in, </a:t>
            </a:r>
            <a:r>
              <a:rPr lang="fr-FR" dirty="0" err="1" smtClean="0"/>
              <a:t>foreach</a:t>
            </a:r>
            <a:r>
              <a:rPr lang="fr-FR" dirty="0" smtClean="0"/>
              <a:t> etc… : permettent de faire plusieurs fois un traitement</a:t>
            </a:r>
          </a:p>
          <a:p>
            <a:pPr algn="just"/>
            <a:r>
              <a:rPr lang="fr-FR" dirty="0" smtClean="0"/>
              <a:t>switch: permet de faire un traitement en fonction d’une valeur parmi n. C’est l’équivalent d’une série de if en beaucoup plus lisible</a:t>
            </a:r>
          </a:p>
          <a:p>
            <a:r>
              <a:rPr lang="fr-FR" dirty="0" smtClean="0"/>
              <a:t>Script: structures.html</a:t>
            </a:r>
            <a:endParaRPr lang="fr-FR" dirty="0"/>
          </a:p>
        </p:txBody>
      </p:sp>
    </p:spTree>
    <p:extLst>
      <p:ext uri="{BB962C8B-B14F-4D97-AF65-F5344CB8AC3E}">
        <p14:creationId xmlns:p14="http://schemas.microsoft.com/office/powerpoint/2010/main" val="213633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Procédures et fonctions</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Une procédure ou une fonction est une portion de code qui peut être réutilisée. Dès qu’un morceau de code doit être dupliqué dans un programme, il faut penser à une procédure ou une fonction.</a:t>
            </a:r>
          </a:p>
          <a:p>
            <a:pPr algn="just"/>
            <a:r>
              <a:rPr lang="fr-FR" dirty="0" smtClean="0"/>
              <a:t>Une fonction renvoie une valeur ou une liste, voir un objet…</a:t>
            </a:r>
          </a:p>
          <a:p>
            <a:pPr algn="just"/>
            <a:r>
              <a:rPr lang="fr-FR" dirty="0" smtClean="0"/>
              <a:t>Une procédure est identique à une fonction mais ne renvoie pas de valeur.</a:t>
            </a:r>
          </a:p>
          <a:p>
            <a:pPr marL="0" indent="0" algn="just">
              <a:buNone/>
            </a:pPr>
            <a:r>
              <a:rPr lang="fr-FR" dirty="0" smtClean="0"/>
              <a:t>Script: procédure.html, fonction1.html</a:t>
            </a:r>
            <a:endParaRPr lang="fr-FR" dirty="0"/>
          </a:p>
        </p:txBody>
      </p:sp>
    </p:spTree>
    <p:extLst>
      <p:ext uri="{BB962C8B-B14F-4D97-AF65-F5344CB8AC3E}">
        <p14:creationId xmlns:p14="http://schemas.microsoft.com/office/powerpoint/2010/main" val="736415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FFC000"/>
                </a:solidFill>
              </a:rPr>
              <a:t>Fonctions anonymes et callback</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Comme leur nom l’indique, les fonctions anonymes sont des fonctions qui n’ont pas de nom. </a:t>
            </a:r>
          </a:p>
          <a:p>
            <a:pPr algn="just"/>
            <a:r>
              <a:rPr lang="fr-FR" dirty="0" smtClean="0"/>
              <a:t>Elles ont de très nombreuses utilités dans le JavaScript « moderne » telle que les fonctions de callback.</a:t>
            </a:r>
          </a:p>
          <a:p>
            <a:pPr algn="just"/>
            <a:endParaRPr lang="fr-FR" dirty="0"/>
          </a:p>
          <a:p>
            <a:pPr marL="0" indent="0" algn="just">
              <a:buNone/>
            </a:pPr>
            <a:r>
              <a:rPr lang="fr-FR" dirty="0">
                <a:hlinkClick r:id="rId2"/>
              </a:rPr>
              <a:t>https://</a:t>
            </a:r>
            <a:r>
              <a:rPr lang="fr-FR" dirty="0" smtClean="0">
                <a:hlinkClick r:id="rId2"/>
              </a:rPr>
              <a:t>www.npmjs.com/package/fs-extra</a:t>
            </a:r>
            <a:endParaRPr lang="fr-FR" dirty="0" smtClean="0"/>
          </a:p>
          <a:p>
            <a:pPr algn="just"/>
            <a:endParaRPr lang="fr-FR" dirty="0" smtClean="0"/>
          </a:p>
          <a:p>
            <a:pPr algn="just"/>
            <a:r>
              <a:rPr lang="fr-FR" dirty="0" smtClean="0"/>
              <a:t>Script: fonction2.html</a:t>
            </a:r>
            <a:endParaRPr lang="fr-FR" dirty="0"/>
          </a:p>
        </p:txBody>
      </p:sp>
    </p:spTree>
    <p:extLst>
      <p:ext uri="{BB962C8B-B14F-4D97-AF65-F5344CB8AC3E}">
        <p14:creationId xmlns:p14="http://schemas.microsoft.com/office/powerpoint/2010/main" val="2528520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Formateur</a:t>
            </a:r>
            <a:endParaRPr lang="fr-FR" b="1" dirty="0">
              <a:solidFill>
                <a:srgbClr val="FFC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1461" y="4408659"/>
            <a:ext cx="2938680" cy="2167276"/>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47" y="4437112"/>
            <a:ext cx="1293905" cy="174067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437112"/>
            <a:ext cx="2174141" cy="122413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5" y="4437112"/>
            <a:ext cx="1593476" cy="1193569"/>
          </a:xfrm>
          <a:prstGeom prst="rect">
            <a:avLst/>
          </a:prstGeom>
        </p:spPr>
      </p:pic>
      <p:sp>
        <p:nvSpPr>
          <p:cNvPr id="8" name="ZoneTexte 7"/>
          <p:cNvSpPr txBox="1"/>
          <p:nvPr/>
        </p:nvSpPr>
        <p:spPr>
          <a:xfrm>
            <a:off x="323528" y="1556792"/>
            <a:ext cx="8424936" cy="1938992"/>
          </a:xfrm>
          <a:prstGeom prst="rect">
            <a:avLst/>
          </a:prstGeom>
          <a:noFill/>
        </p:spPr>
        <p:txBody>
          <a:bodyPr wrap="square" rtlCol="0">
            <a:spAutoFit/>
          </a:bodyPr>
          <a:lstStyle/>
          <a:p>
            <a:r>
              <a:rPr lang="fr-FR" sz="4800" dirty="0" smtClean="0"/>
              <a:t>Christophe Sinclair</a:t>
            </a:r>
          </a:p>
          <a:p>
            <a:r>
              <a:rPr lang="fr-FR" sz="3600" dirty="0" smtClean="0"/>
              <a:t>mail: </a:t>
            </a:r>
            <a:r>
              <a:rPr lang="fr-FR" sz="3600" dirty="0" smtClean="0">
                <a:hlinkClick r:id="rId6"/>
              </a:rPr>
              <a:t>christophe.sinclair@orange.com</a:t>
            </a:r>
            <a:endParaRPr lang="fr-FR" sz="3600" dirty="0" smtClean="0"/>
          </a:p>
          <a:p>
            <a:r>
              <a:rPr lang="fr-FR" sz="3600" dirty="0" err="1" smtClean="0"/>
              <a:t>github</a:t>
            </a:r>
            <a:r>
              <a:rPr lang="fr-FR" sz="3600" dirty="0"/>
              <a:t>: </a:t>
            </a:r>
            <a:r>
              <a:rPr lang="fr-FR" sz="3600" dirty="0">
                <a:hlinkClick r:id="rId7"/>
              </a:rPr>
              <a:t>https://github.com/montotof123</a:t>
            </a:r>
            <a:r>
              <a:rPr lang="fr-FR" sz="3600" dirty="0" smtClean="0">
                <a:hlinkClick r:id="rId7"/>
              </a:rPr>
              <a:t>/</a:t>
            </a:r>
            <a:endParaRPr lang="fr-FR" sz="3600" dirty="0" smtClean="0"/>
          </a:p>
        </p:txBody>
      </p:sp>
    </p:spTree>
    <p:extLst>
      <p:ext uri="{BB962C8B-B14F-4D97-AF65-F5344CB8AC3E}">
        <p14:creationId xmlns:p14="http://schemas.microsoft.com/office/powerpoint/2010/main" val="4055203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FFC000"/>
                </a:solidFill>
              </a:rPr>
              <a:t>Timer</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Les </a:t>
            </a:r>
            <a:r>
              <a:rPr lang="fr-FR" dirty="0" err="1" smtClean="0"/>
              <a:t>timer</a:t>
            </a:r>
            <a:r>
              <a:rPr lang="fr-FR" dirty="0" smtClean="0"/>
              <a:t> permettent d’exécuter une fonction au bout d’un temps données ou de manière cyclique. Les commandes proposées sont:</a:t>
            </a:r>
          </a:p>
          <a:p>
            <a:r>
              <a:rPr lang="fr-FR" dirty="0" err="1" smtClean="0"/>
              <a:t>setTimeout</a:t>
            </a:r>
            <a:r>
              <a:rPr lang="fr-FR" dirty="0" smtClean="0"/>
              <a:t>: exécute une fonction au bout de n millisecondes</a:t>
            </a:r>
          </a:p>
          <a:p>
            <a:r>
              <a:rPr lang="fr-FR" dirty="0" err="1" smtClean="0"/>
              <a:t>setInterval</a:t>
            </a:r>
            <a:r>
              <a:rPr lang="fr-FR" dirty="0" smtClean="0"/>
              <a:t>: exécute une fonction tous les n millisecondes.</a:t>
            </a:r>
          </a:p>
          <a:p>
            <a:r>
              <a:rPr lang="fr-FR" dirty="0" err="1" smtClean="0"/>
              <a:t>clearInterval</a:t>
            </a:r>
            <a:r>
              <a:rPr lang="fr-FR" dirty="0" smtClean="0"/>
              <a:t>: arrête un </a:t>
            </a:r>
            <a:r>
              <a:rPr lang="fr-FR" dirty="0" err="1" smtClean="0"/>
              <a:t>timer</a:t>
            </a:r>
            <a:endParaRPr lang="fr-FR" dirty="0" smtClean="0"/>
          </a:p>
          <a:p>
            <a:pPr marL="0" indent="0">
              <a:buNone/>
            </a:pPr>
            <a:r>
              <a:rPr lang="fr-FR" dirty="0" smtClean="0"/>
              <a:t>PS: la fonction exécuté est une fonction de callback…</a:t>
            </a:r>
          </a:p>
          <a:p>
            <a:pPr marL="0" indent="0">
              <a:buNone/>
            </a:pPr>
            <a:r>
              <a:rPr lang="fr-FR" dirty="0" smtClean="0"/>
              <a:t>Script: timer.html</a:t>
            </a:r>
            <a:endParaRPr lang="fr-FR" dirty="0"/>
          </a:p>
        </p:txBody>
      </p:sp>
    </p:spTree>
    <p:extLst>
      <p:ext uri="{BB962C8B-B14F-4D97-AF65-F5344CB8AC3E}">
        <p14:creationId xmlns:p14="http://schemas.microsoft.com/office/powerpoint/2010/main" val="3063797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objets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Bien qu’étant encore assez peu utilisé coté client, JavaScript peut s’écrire avec une syntaxe objet.</a:t>
            </a:r>
          </a:p>
          <a:p>
            <a:pPr algn="just"/>
            <a:r>
              <a:rPr lang="fr-FR" dirty="0" smtClean="0"/>
              <a:t>Les objets de JavaScript sont extrêmement restreints par rapport à ceux de C++ ou Java.</a:t>
            </a:r>
          </a:p>
          <a:p>
            <a:pPr algn="just"/>
            <a:r>
              <a:rPr lang="fr-FR" dirty="0" smtClean="0"/>
              <a:t>Ils permettent malgré tout une simplification de la syntaxe et de l’écriture souvent « fouillis » du JavaScript</a:t>
            </a:r>
          </a:p>
          <a:p>
            <a:pPr marL="0" indent="0" algn="just">
              <a:buNone/>
            </a:pPr>
            <a:r>
              <a:rPr lang="fr-FR" dirty="0" smtClean="0"/>
              <a:t>script: objet.html</a:t>
            </a:r>
          </a:p>
          <a:p>
            <a:pPr marL="0" indent="0" algn="just">
              <a:buNone/>
            </a:pPr>
            <a:endParaRPr lang="fr-FR" dirty="0"/>
          </a:p>
        </p:txBody>
      </p:sp>
    </p:spTree>
    <p:extLst>
      <p:ext uri="{BB962C8B-B14F-4D97-AF65-F5344CB8AC3E}">
        <p14:creationId xmlns:p14="http://schemas.microsoft.com/office/powerpoint/2010/main" val="208550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objets utiles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err="1"/>
              <a:t>Window</a:t>
            </a:r>
            <a:endParaRPr lang="fr-FR" dirty="0"/>
          </a:p>
          <a:p>
            <a:pPr marL="0" indent="0" algn="just">
              <a:buNone/>
            </a:pPr>
            <a:r>
              <a:rPr lang="fr-FR" dirty="0"/>
              <a:t>Comme son nom l’indique, </a:t>
            </a:r>
            <a:r>
              <a:rPr lang="fr-FR" dirty="0" err="1"/>
              <a:t>Window</a:t>
            </a:r>
            <a:r>
              <a:rPr lang="fr-FR" dirty="0"/>
              <a:t> gère et donne des informations sur la fenêtre du navigateur (ouverture, fermeture, dimension</a:t>
            </a:r>
            <a:r>
              <a:rPr lang="fr-FR" dirty="0" smtClean="0"/>
              <a:t>…)</a:t>
            </a:r>
          </a:p>
          <a:p>
            <a:pPr marL="0" indent="0">
              <a:buNone/>
            </a:pPr>
            <a:r>
              <a:rPr lang="fr-FR" dirty="0">
                <a:hlinkClick r:id="rId2"/>
              </a:rPr>
              <a:t>https://</a:t>
            </a:r>
            <a:r>
              <a:rPr lang="fr-FR" dirty="0" smtClean="0">
                <a:hlinkClick r:id="rId2"/>
              </a:rPr>
              <a:t>www.w3schools.com/jsref/obj_window.asp</a:t>
            </a:r>
            <a:endParaRPr lang="fr-FR" dirty="0" smtClean="0"/>
          </a:p>
          <a:p>
            <a:r>
              <a:rPr lang="fr-FR" dirty="0" smtClean="0"/>
              <a:t>Navigator</a:t>
            </a:r>
            <a:endParaRPr lang="fr-FR" dirty="0"/>
          </a:p>
          <a:p>
            <a:pPr marL="0" indent="0" algn="just">
              <a:buNone/>
            </a:pPr>
            <a:r>
              <a:rPr lang="fr-FR" dirty="0"/>
              <a:t>Comme son nom l’indique également, Navigator donne des information sur le </a:t>
            </a:r>
            <a:r>
              <a:rPr lang="fr-FR" dirty="0" smtClean="0"/>
              <a:t>navigateur.  Son </a:t>
            </a:r>
            <a:r>
              <a:rPr lang="fr-FR" dirty="0"/>
              <a:t>modèle (IE, Firefox, Chrome etc…), sa version. Cela permet d’aiguiller le JavaScript si il fonctionne différemment suivant les navigateurs</a:t>
            </a:r>
            <a:r>
              <a:rPr lang="fr-FR" dirty="0" smtClean="0"/>
              <a:t>.</a:t>
            </a:r>
          </a:p>
          <a:p>
            <a:pPr marL="0" indent="0">
              <a:buNone/>
            </a:pPr>
            <a:r>
              <a:rPr lang="fr-FR" dirty="0">
                <a:hlinkClick r:id="rId3"/>
              </a:rPr>
              <a:t>https://</a:t>
            </a:r>
            <a:r>
              <a:rPr lang="fr-FR" dirty="0" smtClean="0">
                <a:hlinkClick r:id="rId3"/>
              </a:rPr>
              <a:t>www.w3schools.com/jsref/obj_navigator.asp</a:t>
            </a:r>
            <a:endParaRPr lang="fr-FR" dirty="0" smtClean="0"/>
          </a:p>
          <a:p>
            <a:pPr marL="0" indent="0">
              <a:buNone/>
            </a:pPr>
            <a:endParaRPr lang="fr-FR" dirty="0" smtClean="0"/>
          </a:p>
        </p:txBody>
      </p:sp>
    </p:spTree>
    <p:extLst>
      <p:ext uri="{BB962C8B-B14F-4D97-AF65-F5344CB8AC3E}">
        <p14:creationId xmlns:p14="http://schemas.microsoft.com/office/powerpoint/2010/main" val="3114871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3" name="Espace réservé du contenu 2"/>
          <p:cNvSpPr>
            <a:spLocks noGrp="1"/>
          </p:cNvSpPr>
          <p:nvPr>
            <p:ph idx="1"/>
          </p:nvPr>
        </p:nvSpPr>
        <p:spPr>
          <a:xfrm>
            <a:off x="5148064" y="1340768"/>
            <a:ext cx="3612017" cy="4771637"/>
          </a:xfrm>
        </p:spPr>
        <p:txBody>
          <a:bodyPr>
            <a:normAutofit/>
          </a:bodyPr>
          <a:lstStyle/>
          <a:p>
            <a:pPr marL="0" indent="0" algn="ctr">
              <a:buNone/>
            </a:pPr>
            <a:r>
              <a:rPr lang="fr-FR" dirty="0" smtClean="0"/>
              <a:t>Le DOM ou Document Object Model converti la page HTML en une arborescence d’objets gérée en mémoire dans le navigateur.</a:t>
            </a:r>
          </a:p>
          <a:p>
            <a:pPr marL="0" indent="0" algn="ctr">
              <a:buNone/>
            </a:pPr>
            <a:r>
              <a:rPr lang="fr-FR" sz="2200" dirty="0">
                <a:hlinkClick r:id="rId2"/>
              </a:rPr>
              <a:t>https://</a:t>
            </a:r>
            <a:r>
              <a:rPr lang="fr-FR" sz="2200" dirty="0" smtClean="0">
                <a:hlinkClick r:id="rId2"/>
              </a:rPr>
              <a:t>www.w3schools.com/jsref/dom_obj_document.asp</a:t>
            </a:r>
            <a:endParaRPr lang="fr-FR" sz="2200" dirty="0" smtClean="0"/>
          </a:p>
          <a:p>
            <a:pPr marL="0" indent="0" algn="ctr">
              <a:buNone/>
            </a:pPr>
            <a:endParaRPr lang="fr-FR"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4674733" cy="473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966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4" name="Espace réservé du contenu 3"/>
          <p:cNvSpPr>
            <a:spLocks noGrp="1"/>
          </p:cNvSpPr>
          <p:nvPr>
            <p:ph idx="1"/>
          </p:nvPr>
        </p:nvSpPr>
        <p:spPr/>
        <p:txBody>
          <a:bodyPr>
            <a:normAutofit fontScale="92500" lnSpcReduction="10000"/>
          </a:bodyPr>
          <a:lstStyle/>
          <a:p>
            <a:pPr algn="just"/>
            <a:r>
              <a:rPr lang="fr-FR" dirty="0" smtClean="0"/>
              <a:t>JavaScript a principalement été créé pour gérer ce modèle DOM.</a:t>
            </a:r>
          </a:p>
          <a:p>
            <a:pPr algn="just"/>
            <a:r>
              <a:rPr lang="fr-FR" dirty="0" smtClean="0"/>
              <a:t>Chaque élément du DOM peut être lu ou modifié sans avoir à recharger la page.</a:t>
            </a:r>
          </a:p>
          <a:p>
            <a:pPr algn="just"/>
            <a:r>
              <a:rPr lang="fr-FR" dirty="0" smtClean="0"/>
              <a:t>Exercice: mettre en évidence tous les éléments du tableau sélectionnés dans la </a:t>
            </a:r>
            <a:r>
              <a:rPr lang="fr-FR" dirty="0" err="1" smtClean="0"/>
              <a:t>listbox</a:t>
            </a:r>
            <a:r>
              <a:rPr lang="fr-FR" dirty="0" smtClean="0"/>
              <a:t>: dom.html</a:t>
            </a:r>
          </a:p>
          <a:p>
            <a:pPr algn="just"/>
            <a:r>
              <a:rPr lang="fr-FR" dirty="0" smtClean="0"/>
              <a:t>PS: l’instruction </a:t>
            </a:r>
            <a:r>
              <a:rPr lang="fr-FR" b="1" dirty="0" err="1" smtClean="0"/>
              <a:t>querySelectorAll</a:t>
            </a:r>
            <a:r>
              <a:rPr lang="fr-FR" b="1" dirty="0" smtClean="0"/>
              <a:t> </a:t>
            </a:r>
            <a:r>
              <a:rPr lang="fr-FR" dirty="0" smtClean="0"/>
              <a:t>est une instruction très souple qui permet de sélectionner de manière très fine certains éléments.</a:t>
            </a:r>
            <a:endParaRPr lang="fr-FR" dirty="0"/>
          </a:p>
        </p:txBody>
      </p:sp>
    </p:spTree>
    <p:extLst>
      <p:ext uri="{BB962C8B-B14F-4D97-AF65-F5344CB8AC3E}">
        <p14:creationId xmlns:p14="http://schemas.microsoft.com/office/powerpoint/2010/main" val="3999736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Gestion du CSS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Le JavaScript peut également gérer le CSS</a:t>
            </a:r>
          </a:p>
          <a:p>
            <a:pPr algn="just"/>
            <a:r>
              <a:rPr lang="fr-FR" dirty="0" smtClean="0"/>
              <a:t>Le positionnement d’une class sur certains objets peut permettre à JavaScript de les retrouver plus facilement.</a:t>
            </a:r>
          </a:p>
          <a:p>
            <a:pPr algn="just"/>
            <a:r>
              <a:rPr lang="fr-FR" dirty="0" smtClean="0"/>
              <a:t>Il ne peut par contre pas modifier dynamiquement le CSS</a:t>
            </a:r>
          </a:p>
          <a:p>
            <a:pPr algn="just"/>
            <a:r>
              <a:rPr lang="fr-FR" dirty="0"/>
              <a:t>Exercice: mettre en évidence tous les éléments du tableau sélectionnés dans la </a:t>
            </a:r>
            <a:r>
              <a:rPr lang="fr-FR" dirty="0" err="1"/>
              <a:t>listbox</a:t>
            </a:r>
            <a:r>
              <a:rPr lang="fr-FR" dirty="0"/>
              <a:t>: </a:t>
            </a:r>
            <a:r>
              <a:rPr lang="fr-FR" dirty="0" smtClean="0"/>
              <a:t>css.html</a:t>
            </a:r>
            <a:endParaRPr lang="fr-FR" dirty="0"/>
          </a:p>
          <a:p>
            <a:endParaRPr lang="fr-FR" dirty="0" smtClean="0"/>
          </a:p>
          <a:p>
            <a:endParaRPr lang="fr-FR" dirty="0"/>
          </a:p>
        </p:txBody>
      </p:sp>
    </p:spTree>
    <p:extLst>
      <p:ext uri="{BB962C8B-B14F-4D97-AF65-F5344CB8AC3E}">
        <p14:creationId xmlns:p14="http://schemas.microsoft.com/office/powerpoint/2010/main" val="2738611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formulaires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formulaires permettent la communication d’informations entre les différentes pages d’un site.</a:t>
            </a:r>
          </a:p>
          <a:p>
            <a:pPr algn="just"/>
            <a:r>
              <a:rPr lang="fr-FR" dirty="0" smtClean="0"/>
              <a:t>Ils sont toutefois de plus en plus remplacé par des applications mono-pages gérées en JavaScript via parfois de gros Framework comme </a:t>
            </a:r>
            <a:r>
              <a:rPr lang="fr-FR" dirty="0" err="1" smtClean="0"/>
              <a:t>Angular</a:t>
            </a:r>
            <a:endParaRPr lang="fr-FR" dirty="0" smtClean="0"/>
          </a:p>
          <a:p>
            <a:pPr algn="just"/>
            <a:r>
              <a:rPr lang="fr-FR" dirty="0" smtClean="0"/>
              <a:t>Au niveau des formulaires, le JavaScript peut contrôler ce qui est envoyé. Ce contrôle au niveau client est beaucoup plus rapide qu’un contrôle au niveau </a:t>
            </a:r>
            <a:r>
              <a:rPr lang="fr-FR" smtClean="0"/>
              <a:t>du serveur.</a:t>
            </a:r>
            <a:endParaRPr lang="fr-FR" dirty="0" smtClean="0"/>
          </a:p>
          <a:p>
            <a:r>
              <a:rPr lang="fr-FR" dirty="0" smtClean="0"/>
              <a:t>Script: formulaire.html</a:t>
            </a:r>
            <a:endParaRPr lang="fr-FR" dirty="0"/>
          </a:p>
        </p:txBody>
      </p:sp>
    </p:spTree>
    <p:extLst>
      <p:ext uri="{BB962C8B-B14F-4D97-AF65-F5344CB8AC3E}">
        <p14:creationId xmlns:p14="http://schemas.microsoft.com/office/powerpoint/2010/main" val="11165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cookies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Les cookies permettent de mémoriser quelques informations sur les données saisies dans des formulaires. Il simplifie l’utilisation des sites en évitant une ressaisie des informations. Cette mémorisation d’informations qui peuvent être sensible (n° de carte de crédit par exemple) est un risque pour la sécurité.</a:t>
            </a:r>
          </a:p>
          <a:p>
            <a:r>
              <a:rPr lang="fr-FR" dirty="0" smtClean="0"/>
              <a:t>Script: cookies.html</a:t>
            </a:r>
          </a:p>
          <a:p>
            <a:endParaRPr lang="fr-FR" dirty="0"/>
          </a:p>
        </p:txBody>
      </p:sp>
    </p:spTree>
    <p:extLst>
      <p:ext uri="{BB962C8B-B14F-4D97-AF65-F5344CB8AC3E}">
        <p14:creationId xmlns:p14="http://schemas.microsoft.com/office/powerpoint/2010/main" val="2618199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Stockage local</a:t>
            </a:r>
            <a:endParaRPr lang="fr-FR" dirty="0"/>
          </a:p>
        </p:txBody>
      </p:sp>
      <p:sp>
        <p:nvSpPr>
          <p:cNvPr id="3" name="Espace réservé du contenu 2"/>
          <p:cNvSpPr>
            <a:spLocks noGrp="1"/>
          </p:cNvSpPr>
          <p:nvPr>
            <p:ph idx="1"/>
          </p:nvPr>
        </p:nvSpPr>
        <p:spPr/>
        <p:txBody>
          <a:bodyPr/>
          <a:lstStyle/>
          <a:p>
            <a:pPr algn="just"/>
            <a:r>
              <a:rPr lang="fr-FR" dirty="0" smtClean="0"/>
              <a:t>Pour des raisons de sécurité, JavaScript n’a pas accès au stockage de l’ordinateur sur lequel il s’exécute. Toutefois, il est possible de stocker des informations de manière sécurisé. Ces informations ont un volume maximum de 5 Mo et ne sont lisibles que par le navigateur sur la machine qui les a écrites.</a:t>
            </a:r>
          </a:p>
          <a:p>
            <a:r>
              <a:rPr lang="fr-FR" dirty="0" smtClean="0"/>
              <a:t>Script: stockage.html, lecture.html</a:t>
            </a:r>
          </a:p>
          <a:p>
            <a:endParaRPr lang="fr-FR" dirty="0"/>
          </a:p>
        </p:txBody>
      </p:sp>
    </p:spTree>
    <p:extLst>
      <p:ext uri="{BB962C8B-B14F-4D97-AF65-F5344CB8AC3E}">
        <p14:creationId xmlns:p14="http://schemas.microsoft.com/office/powerpoint/2010/main" val="3357588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Dessin html5 </a:t>
            </a:r>
            <a:r>
              <a:rPr lang="fr-FR" b="1" dirty="0" err="1" smtClean="0">
                <a:solidFill>
                  <a:srgbClr val="FFC000"/>
                </a:solidFill>
              </a:rPr>
              <a:t>canvas</a:t>
            </a:r>
            <a:endParaRPr lang="fr-FR" dirty="0"/>
          </a:p>
        </p:txBody>
      </p:sp>
      <p:sp>
        <p:nvSpPr>
          <p:cNvPr id="3" name="Espace réservé du contenu 2"/>
          <p:cNvSpPr>
            <a:spLocks noGrp="1"/>
          </p:cNvSpPr>
          <p:nvPr>
            <p:ph idx="1"/>
          </p:nvPr>
        </p:nvSpPr>
        <p:spPr/>
        <p:txBody>
          <a:bodyPr/>
          <a:lstStyle/>
          <a:p>
            <a:pPr algn="just"/>
            <a:r>
              <a:rPr lang="fr-FR" dirty="0" smtClean="0"/>
              <a:t>L’élément « </a:t>
            </a:r>
            <a:r>
              <a:rPr lang="fr-FR" dirty="0" err="1" smtClean="0"/>
              <a:t>canvas</a:t>
            </a:r>
            <a:r>
              <a:rPr lang="fr-FR" dirty="0" smtClean="0"/>
              <a:t> » est un composant HTML très puissant qui permet la création de graphique sur les pages HTML.</a:t>
            </a:r>
          </a:p>
          <a:p>
            <a:pPr algn="just"/>
            <a:r>
              <a:rPr lang="fr-FR" dirty="0" smtClean="0"/>
              <a:t>Son pilotage par le JavaScript permet de faire des graphiques dynamiques très facilement.</a:t>
            </a:r>
          </a:p>
          <a:p>
            <a:r>
              <a:rPr lang="fr-FR" dirty="0" smtClean="0"/>
              <a:t>Script: canvas.html</a:t>
            </a:r>
            <a:endParaRPr lang="fr-FR" dirty="0"/>
          </a:p>
        </p:txBody>
      </p:sp>
    </p:spTree>
    <p:extLst>
      <p:ext uri="{BB962C8B-B14F-4D97-AF65-F5344CB8AC3E}">
        <p14:creationId xmlns:p14="http://schemas.microsoft.com/office/powerpoint/2010/main" val="16638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Historique de JavaScript</a:t>
            </a:r>
            <a:endParaRPr lang="fr-FR" dirty="0"/>
          </a:p>
        </p:txBody>
      </p:sp>
      <p:sp>
        <p:nvSpPr>
          <p:cNvPr id="3" name="Espace réservé du contenu 2"/>
          <p:cNvSpPr>
            <a:spLocks noGrp="1"/>
          </p:cNvSpPr>
          <p:nvPr>
            <p:ph idx="1"/>
          </p:nvPr>
        </p:nvSpPr>
        <p:spPr/>
        <p:txBody>
          <a:bodyPr>
            <a:noAutofit/>
          </a:bodyPr>
          <a:lstStyle/>
          <a:p>
            <a:pPr marL="0" indent="0" algn="just">
              <a:buNone/>
            </a:pPr>
            <a:r>
              <a:rPr lang="fr-FR" sz="2800" dirty="0" smtClean="0"/>
              <a:t>JavaScript a été créé par Netscape en 1995</a:t>
            </a:r>
          </a:p>
          <a:p>
            <a:pPr marL="0" indent="0" algn="just">
              <a:buNone/>
            </a:pPr>
            <a:r>
              <a:rPr lang="fr-FR" sz="2800" dirty="0" smtClean="0"/>
              <a:t>Il est normalisé par un organisme européen, l ’ECMA. C’est pour cela qu’on parle d’</a:t>
            </a:r>
            <a:r>
              <a:rPr lang="fr-FR" sz="2800" dirty="0" err="1" smtClean="0"/>
              <a:t>ECMAScript</a:t>
            </a:r>
            <a:endParaRPr lang="fr-FR" sz="2800" dirty="0" smtClean="0"/>
          </a:p>
          <a:p>
            <a:pPr marL="0" indent="0" algn="just">
              <a:buNone/>
            </a:pPr>
            <a:r>
              <a:rPr lang="fr-FR" sz="2800" dirty="0" smtClean="0"/>
              <a:t>A l’époque, Netscape et Sun étaient associés, Sun envisageait que JavaScript serait un sous ensemble de Java pour rendre les pages Web plus dynamiques. C’est pour cela que le langage s’appel JavaScript même s’il n’a rien à voir avec le Java sauf au niveau de la syntaxe.</a:t>
            </a:r>
          </a:p>
          <a:p>
            <a:pPr marL="0" indent="0" algn="just">
              <a:buNone/>
            </a:pPr>
            <a:r>
              <a:rPr lang="fr-FR" sz="2800" dirty="0" smtClean="0"/>
              <a:t>Les noms de </a:t>
            </a:r>
            <a:r>
              <a:rPr lang="fr-FR" sz="2800" dirty="0" err="1" smtClean="0"/>
              <a:t>JScript</a:t>
            </a:r>
            <a:r>
              <a:rPr lang="fr-FR" sz="2800" dirty="0" smtClean="0"/>
              <a:t> et </a:t>
            </a:r>
            <a:r>
              <a:rPr lang="fr-FR" sz="2800" dirty="0" err="1" smtClean="0"/>
              <a:t>ActionScript</a:t>
            </a:r>
            <a:r>
              <a:rPr lang="fr-FR" sz="2800" dirty="0" smtClean="0"/>
              <a:t> sont d’anciennes implémentations de JavaScript par Microsoft et Adobe.</a:t>
            </a:r>
          </a:p>
        </p:txBody>
      </p:sp>
    </p:spTree>
    <p:extLst>
      <p:ext uri="{BB962C8B-B14F-4D97-AF65-F5344CB8AC3E}">
        <p14:creationId xmlns:p14="http://schemas.microsoft.com/office/powerpoint/2010/main" val="3318616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Librairies JavaScript</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lgn="just">
              <a:buNone/>
            </a:pPr>
            <a:r>
              <a:rPr lang="fr-FR" dirty="0" smtClean="0"/>
              <a:t>De très nombreuses librairies ont été développées afin d’enrichir les fonctionnalité ou de simplifier l’utilisation de JavaScript. </a:t>
            </a:r>
          </a:p>
          <a:p>
            <a:pPr marL="0" indent="0">
              <a:buNone/>
            </a:pPr>
            <a:r>
              <a:rPr lang="fr-FR" dirty="0" smtClean="0"/>
              <a:t>Les plus connus sont</a:t>
            </a:r>
          </a:p>
          <a:p>
            <a:pPr algn="just"/>
            <a:r>
              <a:rPr lang="fr-FR" dirty="0" err="1" smtClean="0"/>
              <a:t>Bootstrap</a:t>
            </a:r>
            <a:r>
              <a:rPr lang="fr-FR" dirty="0" smtClean="0"/>
              <a:t>: C’est le module CSS de twitter, il permet une grande diversité de mise en page sur différents appareils ainsi qu’une personnalisation poussée </a:t>
            </a:r>
            <a:r>
              <a:rPr lang="fr-FR" dirty="0"/>
              <a:t>des </a:t>
            </a:r>
            <a:r>
              <a:rPr lang="fr-FR" dirty="0" smtClean="0"/>
              <a:t>pages.</a:t>
            </a:r>
          </a:p>
          <a:p>
            <a:pPr marL="400050" lvl="1" indent="0">
              <a:buNone/>
            </a:pPr>
            <a:r>
              <a:rPr lang="fr-FR" dirty="0" smtClean="0"/>
              <a:t>(</a:t>
            </a:r>
            <a:r>
              <a:rPr lang="fr-FR" dirty="0" smtClean="0">
                <a:hlinkClick r:id="rId2"/>
              </a:rPr>
              <a:t>https://openclassrooms.com/fr/courses/1885491-prenez-en-main-bootstrap/1885777-mise-en-route</a:t>
            </a:r>
            <a:r>
              <a:rPr lang="fr-FR" dirty="0" smtClean="0"/>
              <a:t>)</a:t>
            </a:r>
          </a:p>
          <a:p>
            <a:pPr algn="just"/>
            <a:r>
              <a:rPr lang="fr-FR" dirty="0" err="1" smtClean="0"/>
              <a:t>Jquery</a:t>
            </a:r>
            <a:r>
              <a:rPr lang="fr-FR" dirty="0" smtClean="0"/>
              <a:t>: Développé par John </a:t>
            </a:r>
            <a:r>
              <a:rPr lang="fr-FR" dirty="0" err="1" smtClean="0"/>
              <a:t>Resig</a:t>
            </a:r>
            <a:r>
              <a:rPr lang="fr-FR" dirty="0" smtClean="0"/>
              <a:t>, cette librairie apporte une simplification de l’écriture du JavaScript ainsi qu’un grand nombre de </a:t>
            </a:r>
            <a:r>
              <a:rPr lang="fr-FR" dirty="0"/>
              <a:t>nouvelles fonctionnalités </a:t>
            </a:r>
            <a:endParaRPr lang="fr-FR" dirty="0" smtClean="0"/>
          </a:p>
          <a:p>
            <a:pPr marL="400050" lvl="1" indent="0">
              <a:buNone/>
            </a:pPr>
            <a:r>
              <a:rPr lang="fr-FR" dirty="0" smtClean="0"/>
              <a:t>(</a:t>
            </a:r>
            <a:r>
              <a:rPr lang="fr-FR" dirty="0">
                <a:hlinkClick r:id="rId3"/>
              </a:rPr>
              <a:t>https://</a:t>
            </a:r>
            <a:r>
              <a:rPr lang="fr-FR" dirty="0" smtClean="0">
                <a:hlinkClick r:id="rId3"/>
              </a:rPr>
              <a:t>openclassrooms.com/fr/courses/3504441-introduction-a-jquery</a:t>
            </a:r>
            <a:r>
              <a:rPr lang="fr-FR" dirty="0"/>
              <a:t>)</a:t>
            </a:r>
            <a:endParaRPr lang="fr-FR" dirty="0" smtClean="0"/>
          </a:p>
          <a:p>
            <a:r>
              <a:rPr lang="fr-FR" dirty="0" smtClean="0"/>
              <a:t>Script: bootstrap.html , jquery.html</a:t>
            </a:r>
            <a:endParaRPr lang="fr-FR" dirty="0"/>
          </a:p>
        </p:txBody>
      </p:sp>
    </p:spTree>
    <p:extLst>
      <p:ext uri="{BB962C8B-B14F-4D97-AF65-F5344CB8AC3E}">
        <p14:creationId xmlns:p14="http://schemas.microsoft.com/office/powerpoint/2010/main" val="485578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Avenir de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Depuis 2009, le JavaScript n’est plus cantonné au navigateur et donc au coté client. Plusieurs interpréteurs JavaScript autonomes ont fait leur apparition, le plus connu et le plus utilisé étant Node.js  </a:t>
            </a:r>
          </a:p>
          <a:p>
            <a:pPr algn="just"/>
            <a:r>
              <a:rPr lang="fr-FR" dirty="0" err="1" smtClean="0"/>
              <a:t>ECMAScript</a:t>
            </a:r>
            <a:r>
              <a:rPr lang="fr-FR" dirty="0" smtClean="0"/>
              <a:t> sort une évolution de JavaScript tous les ans au mois de juin.</a:t>
            </a:r>
          </a:p>
          <a:p>
            <a:pPr algn="just"/>
            <a:r>
              <a:rPr lang="fr-FR" dirty="0" smtClean="0"/>
              <a:t>Le </a:t>
            </a:r>
            <a:r>
              <a:rPr lang="fr-FR" dirty="0" err="1" smtClean="0"/>
              <a:t>TypeScript</a:t>
            </a:r>
            <a:r>
              <a:rPr lang="fr-FR" dirty="0" smtClean="0"/>
              <a:t> est une surcouche à JavaScript qui ajoute principalement un typage fort des variables.</a:t>
            </a:r>
            <a:endParaRPr lang="fr-FR" dirty="0"/>
          </a:p>
        </p:txBody>
      </p:sp>
    </p:spTree>
    <p:extLst>
      <p:ext uri="{BB962C8B-B14F-4D97-AF65-F5344CB8AC3E}">
        <p14:creationId xmlns:p14="http://schemas.microsoft.com/office/powerpoint/2010/main" val="558125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Liens utiles</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openclassrooms.com/fr/courses/2984401-apprenez-a-coder-avec-javascript</a:t>
            </a:r>
            <a:endParaRPr lang="fr-FR" dirty="0" smtClean="0"/>
          </a:p>
          <a:p>
            <a:r>
              <a:rPr lang="fr-FR" dirty="0">
                <a:hlinkClick r:id="rId3"/>
              </a:rPr>
              <a:t>https://</a:t>
            </a:r>
            <a:r>
              <a:rPr lang="fr-FR" dirty="0" smtClean="0">
                <a:hlinkClick r:id="rId3"/>
              </a:rPr>
              <a:t>openclassrooms.com/fr/courses/1916641-dynamisez-vos-sites-web-avec-javascript</a:t>
            </a:r>
            <a:endParaRPr lang="fr-FR" dirty="0" smtClean="0"/>
          </a:p>
          <a:p>
            <a:r>
              <a:rPr lang="fr-FR" dirty="0" smtClean="0">
                <a:hlinkClick r:id="rId4"/>
              </a:rPr>
              <a:t>https</a:t>
            </a:r>
            <a:r>
              <a:rPr lang="fr-FR" dirty="0">
                <a:hlinkClick r:id="rId4"/>
              </a:rPr>
              <a:t>://</a:t>
            </a:r>
            <a:r>
              <a:rPr lang="fr-FR" dirty="0" smtClean="0">
                <a:hlinkClick r:id="rId4"/>
              </a:rPr>
              <a:t>openclassrooms.com/fr/courses/1183926-bonnes-pratiques-javascript</a:t>
            </a:r>
            <a:endParaRPr lang="fr-FR" dirty="0" smtClean="0"/>
          </a:p>
          <a:p>
            <a:endParaRPr lang="fr-FR" dirty="0"/>
          </a:p>
        </p:txBody>
      </p:sp>
    </p:spTree>
    <p:extLst>
      <p:ext uri="{BB962C8B-B14F-4D97-AF65-F5344CB8AC3E}">
        <p14:creationId xmlns:p14="http://schemas.microsoft.com/office/powerpoint/2010/main" val="180137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Le JavaScript s’écrit grâce à un éditeur de texte.</a:t>
            </a:r>
          </a:p>
          <a:p>
            <a:pPr marL="0" indent="0">
              <a:buNone/>
            </a:pPr>
            <a:r>
              <a:rPr lang="fr-FR" dirty="0" smtClean="0"/>
              <a:t>Sur PC Windows, en gratuit, il y a principalement</a:t>
            </a:r>
          </a:p>
          <a:p>
            <a:r>
              <a:rPr lang="fr-FR" dirty="0" smtClean="0"/>
              <a:t>Notepad++ </a:t>
            </a:r>
            <a:r>
              <a:rPr lang="fr-FR" dirty="0"/>
              <a:t>(</a:t>
            </a:r>
            <a:r>
              <a:rPr lang="fr-FR" dirty="0">
                <a:hlinkClick r:id="rId2"/>
              </a:rPr>
              <a:t>https://notepad-plus-plus.org/fr</a:t>
            </a:r>
            <a:r>
              <a:rPr lang="fr-FR" dirty="0" smtClean="0">
                <a:hlinkClick r:id="rId2"/>
              </a:rPr>
              <a:t>/</a:t>
            </a:r>
            <a:r>
              <a:rPr lang="fr-FR" dirty="0" smtClean="0"/>
              <a:t>)</a:t>
            </a:r>
          </a:p>
          <a:p>
            <a:r>
              <a:rPr lang="fr-FR" dirty="0" smtClean="0"/>
              <a:t>Visual Code </a:t>
            </a:r>
            <a:r>
              <a:rPr lang="fr-FR" dirty="0"/>
              <a:t>Studio (</a:t>
            </a:r>
            <a:r>
              <a:rPr lang="fr-FR" dirty="0">
                <a:hlinkClick r:id="rId3"/>
              </a:rPr>
              <a:t>https://</a:t>
            </a:r>
            <a:r>
              <a:rPr lang="fr-FR" dirty="0" smtClean="0">
                <a:hlinkClick r:id="rId3"/>
              </a:rPr>
              <a:t>code.visualstudio.com/download</a:t>
            </a:r>
            <a:r>
              <a:rPr lang="fr-FR" dirty="0" smtClean="0"/>
              <a:t>)</a:t>
            </a:r>
          </a:p>
          <a:p>
            <a:r>
              <a:rPr lang="fr-FR" dirty="0" smtClean="0"/>
              <a:t>Eclipse avec sa version dédiée au JavaScript</a:t>
            </a:r>
          </a:p>
          <a:p>
            <a:pPr marL="0" indent="0">
              <a:buNone/>
            </a:pPr>
            <a:r>
              <a:rPr lang="fr-FR" sz="2600" dirty="0">
                <a:hlinkClick r:id="rId4"/>
              </a:rPr>
              <a:t>https://</a:t>
            </a:r>
            <a:r>
              <a:rPr lang="fr-FR" sz="2600" dirty="0" smtClean="0">
                <a:hlinkClick r:id="rId4"/>
              </a:rPr>
              <a:t>www.eclipse.org/downloads/packages/release/photon/r/eclipse-ide-javascript-and-web-developers</a:t>
            </a:r>
            <a:endParaRPr lang="fr-FR" sz="2600" dirty="0" smtClean="0"/>
          </a:p>
          <a:p>
            <a:pPr marL="0" indent="0">
              <a:buNone/>
            </a:pPr>
            <a:endParaRPr lang="fr-FR" dirty="0" smtClean="0"/>
          </a:p>
          <a:p>
            <a:pPr marL="0" indent="0" algn="just">
              <a:buNone/>
            </a:pPr>
            <a:endParaRPr lang="fr-FR" dirty="0"/>
          </a:p>
        </p:txBody>
      </p:sp>
    </p:spTree>
    <p:extLst>
      <p:ext uri="{BB962C8B-B14F-4D97-AF65-F5344CB8AC3E}">
        <p14:creationId xmlns:p14="http://schemas.microsoft.com/office/powerpoint/2010/main" val="236502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 (suite)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Sur PC </a:t>
            </a:r>
            <a:r>
              <a:rPr lang="fr-FR" dirty="0" err="1" smtClean="0"/>
              <a:t>Lubuntu</a:t>
            </a:r>
            <a:endParaRPr lang="fr-FR" dirty="0" smtClean="0"/>
          </a:p>
          <a:p>
            <a:r>
              <a:rPr lang="fr-FR" dirty="0" err="1" smtClean="0"/>
              <a:t>SublimeText</a:t>
            </a:r>
            <a:r>
              <a:rPr lang="fr-FR" dirty="0" smtClean="0"/>
              <a:t> ou Eclipse</a:t>
            </a:r>
          </a:p>
          <a:p>
            <a:pPr marL="0" indent="0" algn="just">
              <a:buNone/>
            </a:pPr>
            <a:r>
              <a:rPr lang="fr-FR" dirty="0" smtClean="0"/>
              <a:t>Sur </a:t>
            </a:r>
            <a:r>
              <a:rPr lang="fr-FR" dirty="0" err="1" smtClean="0"/>
              <a:t>Raspberry</a:t>
            </a:r>
            <a:r>
              <a:rPr lang="fr-FR" dirty="0" smtClean="0"/>
              <a:t> </a:t>
            </a:r>
            <a:r>
              <a:rPr lang="fr-FR" dirty="0" err="1" smtClean="0"/>
              <a:t>Raspbian</a:t>
            </a:r>
            <a:endParaRPr lang="fr-FR" dirty="0" smtClean="0"/>
          </a:p>
          <a:p>
            <a:r>
              <a:rPr lang="fr-FR" dirty="0" err="1" smtClean="0"/>
              <a:t>Geany</a:t>
            </a:r>
            <a:endParaRPr lang="fr-FR" dirty="0" smtClean="0"/>
          </a:p>
          <a:p>
            <a:endParaRPr lang="fr-FR" dirty="0" smtClean="0"/>
          </a:p>
          <a:p>
            <a:pPr marL="0" indent="0" algn="just">
              <a:buNone/>
            </a:pPr>
            <a:r>
              <a:rPr lang="fr-FR" dirty="0" smtClean="0"/>
              <a:t>Les éditeurs dédiés au développement tels que Notepad++ et </a:t>
            </a:r>
            <a:r>
              <a:rPr lang="fr-FR" dirty="0" err="1" smtClean="0"/>
              <a:t>SublimeText</a:t>
            </a:r>
            <a:r>
              <a:rPr lang="fr-FR" dirty="0" smtClean="0"/>
              <a:t> permettent la coloration syntaxique, les éditeurs plus lourds tel que Eclipse et Visual Studio Code indiquent directement les erreurs de syntaxe et permettent le débogage au prix d’un paramétrage assez compliqué.</a:t>
            </a:r>
            <a:endParaRPr lang="fr-FR" dirty="0"/>
          </a:p>
        </p:txBody>
      </p:sp>
    </p:spTree>
    <p:extLst>
      <p:ext uri="{BB962C8B-B14F-4D97-AF65-F5344CB8AC3E}">
        <p14:creationId xmlns:p14="http://schemas.microsoft.com/office/powerpoint/2010/main" val="3707716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Utilisation de JavaScript</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Le JavaScript a été initialement prévu pour tourner sur un interpréteur intégré aux différents navigateurs.</a:t>
            </a:r>
          </a:p>
          <a:p>
            <a:r>
              <a:rPr lang="fr-FR" dirty="0" smtClean="0"/>
              <a:t>Ce que le JavaScript a le droit ou non de faire: </a:t>
            </a:r>
            <a:br>
              <a:rPr lang="fr-FR" dirty="0" smtClean="0"/>
            </a:br>
            <a:r>
              <a:rPr lang="fr-FR" dirty="0" smtClean="0"/>
              <a:t>       Affichages et traitements sur la page HTML</a:t>
            </a:r>
            <a:br>
              <a:rPr lang="fr-FR" dirty="0" smtClean="0"/>
            </a:br>
            <a:r>
              <a:rPr lang="fr-FR" dirty="0" smtClean="0"/>
              <a:t>       Affichage hors de la page HTML</a:t>
            </a:r>
            <a:br>
              <a:rPr lang="fr-FR" dirty="0" smtClean="0"/>
            </a:br>
            <a:r>
              <a:rPr lang="fr-FR" dirty="0" smtClean="0"/>
              <a:t>       Gestion de périphériques (USB, réseau…)</a:t>
            </a:r>
          </a:p>
          <a:p>
            <a:pPr marL="0" indent="0">
              <a:buNone/>
            </a:pPr>
            <a:r>
              <a:rPr lang="fr-FR" dirty="0" smtClean="0"/>
              <a:t>           Gestion </a:t>
            </a:r>
            <a:r>
              <a:rPr lang="fr-FR" dirty="0"/>
              <a:t>des fichiers sur les disques</a:t>
            </a:r>
            <a:br>
              <a:rPr lang="fr-FR" dirty="0"/>
            </a:br>
            <a:r>
              <a:rPr lang="fr-FR" dirty="0" smtClean="0"/>
              <a:t>           Lancement </a:t>
            </a:r>
            <a:r>
              <a:rPr lang="fr-FR" dirty="0"/>
              <a:t>de </a:t>
            </a:r>
            <a:r>
              <a:rPr lang="fr-FR" dirty="0" smtClean="0"/>
              <a:t>processus systèmes</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17" y="3933056"/>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26" y="4443942"/>
            <a:ext cx="4762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26" y="4939242"/>
            <a:ext cx="4953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244" y="5427712"/>
            <a:ext cx="466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972" y="3491345"/>
            <a:ext cx="419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5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Compatibilité des navigateurs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Attention: chaque navigateur et chaque version de ces navigateurs embarquent une version d’un interpréteur JavaScript.</a:t>
            </a:r>
          </a:p>
          <a:p>
            <a:pPr marL="0" indent="0">
              <a:buNone/>
            </a:pPr>
            <a:r>
              <a:rPr lang="fr-FR" dirty="0" smtClean="0"/>
              <a:t>Donc, tous les scripts ne tournent pas sur tous les navigateurs et s’ils tournent, n’ont pas toujours les mêmes comportements.</a:t>
            </a:r>
            <a:br>
              <a:rPr lang="fr-FR" dirty="0" smtClean="0"/>
            </a:br>
            <a:r>
              <a:rPr lang="fr-FR" dirty="0" smtClean="0"/>
              <a:t>C’est l’un des gros points faibles du JavaScript sur les navigateurs.</a:t>
            </a:r>
          </a:p>
          <a:p>
            <a:pPr marL="0" indent="0" algn="just">
              <a:buNone/>
            </a:pPr>
            <a:r>
              <a:rPr lang="fr-FR" dirty="0" smtClean="0"/>
              <a:t>On peut avoir une idées des fonctionnalités disponibles sur le site</a:t>
            </a:r>
          </a:p>
          <a:p>
            <a:r>
              <a:rPr lang="fr-FR" dirty="0" smtClean="0">
                <a:hlinkClick r:id="rId2"/>
              </a:rPr>
              <a:t>http</a:t>
            </a:r>
            <a:r>
              <a:rPr lang="fr-FR" dirty="0">
                <a:hlinkClick r:id="rId2"/>
              </a:rPr>
              <a:t>://kangax.github.io/compat-table/es6</a:t>
            </a:r>
            <a:r>
              <a:rPr lang="fr-FR" dirty="0" smtClean="0">
                <a:hlinkClick r:id="rId2"/>
              </a:rPr>
              <a:t>/</a:t>
            </a:r>
            <a:endParaRPr lang="fr-FR" dirty="0" smtClean="0"/>
          </a:p>
        </p:txBody>
      </p:sp>
    </p:spTree>
    <p:extLst>
      <p:ext uri="{BB962C8B-B14F-4D97-AF65-F5344CB8AC3E}">
        <p14:creationId xmlns:p14="http://schemas.microsoft.com/office/powerpoint/2010/main" val="355049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Autorisation du JavaScript</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Sur les navigateurs, le JavaScript peut être désactivé ou avoir besoin d’une autorisation pour s’exécuter.</a:t>
            </a:r>
          </a:p>
          <a:p>
            <a:pPr algn="just"/>
            <a:r>
              <a:rPr lang="fr-FR" dirty="0" smtClean="0"/>
              <a:t>La désactivation ou l’interdiction de désactiver le JavaScript est souvent faite, suite à une politique de sécurité d’entreprise ou à un choix personnel.</a:t>
            </a:r>
          </a:p>
          <a:p>
            <a:pPr algn="just"/>
            <a:r>
              <a:rPr lang="fr-FR" dirty="0" smtClean="0"/>
              <a:t>De nos jours, cette désactivation est de plus en plus rare car elle empêche le fonctionnement correct de la plupart des sites. </a:t>
            </a:r>
            <a:endParaRPr lang="fr-FR" dirty="0"/>
          </a:p>
        </p:txBody>
      </p:sp>
    </p:spTree>
    <p:extLst>
      <p:ext uri="{BB962C8B-B14F-4D97-AF65-F5344CB8AC3E}">
        <p14:creationId xmlns:p14="http://schemas.microsoft.com/office/powerpoint/2010/main" val="2341920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1</a:t>
            </a:r>
            <a:r>
              <a:rPr lang="fr-FR" b="1" baseline="30000" dirty="0" smtClean="0">
                <a:solidFill>
                  <a:srgbClr val="FFC000"/>
                </a:solidFill>
              </a:rPr>
              <a:t>er</a:t>
            </a:r>
            <a:r>
              <a:rPr lang="fr-FR" b="1" dirty="0" smtClean="0">
                <a:solidFill>
                  <a:srgbClr val="FFC000"/>
                </a:solidFill>
              </a:rPr>
              <a:t> script, hello world</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Pour la petite histoire, le premier « hello world » date de 1978 dans la première version du livre sur le langage C de </a:t>
            </a:r>
            <a:r>
              <a:rPr lang="fr-FR" i="1" dirty="0"/>
              <a:t>The C </a:t>
            </a:r>
            <a:r>
              <a:rPr lang="fr-FR" i="1" dirty="0" err="1"/>
              <a:t>Programming</a:t>
            </a:r>
            <a:r>
              <a:rPr lang="fr-FR" i="1" dirty="0"/>
              <a:t> </a:t>
            </a:r>
            <a:r>
              <a:rPr lang="fr-FR" i="1" dirty="0" err="1"/>
              <a:t>Language</a:t>
            </a:r>
            <a:r>
              <a:rPr lang="fr-FR" dirty="0"/>
              <a:t> de Brian </a:t>
            </a:r>
            <a:r>
              <a:rPr lang="fr-FR" dirty="0" err="1"/>
              <a:t>Kernighan</a:t>
            </a:r>
            <a:r>
              <a:rPr lang="fr-FR" dirty="0"/>
              <a:t> et Dennis Ritchie.</a:t>
            </a:r>
            <a:endParaRPr lang="fr-FR" dirty="0" smtClean="0"/>
          </a:p>
          <a:p>
            <a:pPr marL="0" indent="0">
              <a:buNone/>
            </a:pPr>
            <a:r>
              <a:rPr lang="fr-FR" dirty="0" smtClean="0"/>
              <a:t>Script: </a:t>
            </a:r>
          </a:p>
          <a:p>
            <a:r>
              <a:rPr lang="fr-FR" dirty="0"/>
              <a:t>helloWorld1.html, </a:t>
            </a:r>
            <a:r>
              <a:rPr lang="fr-FR" dirty="0" smtClean="0"/>
              <a:t>helloWorld2.html,</a:t>
            </a:r>
            <a:endParaRPr lang="fr-FR" dirty="0"/>
          </a:p>
          <a:p>
            <a:r>
              <a:rPr lang="fr-FR" dirty="0" smtClean="0"/>
              <a:t>helloWorld3.html,helloWorld4.html</a:t>
            </a:r>
            <a:r>
              <a:rPr lang="fr-FR" dirty="0"/>
              <a:t>, </a:t>
            </a:r>
          </a:p>
          <a:p>
            <a:r>
              <a:rPr lang="fr-FR" dirty="0" smtClean="0"/>
              <a:t>helloWorld5.html</a:t>
            </a:r>
            <a:r>
              <a:rPr lang="fr-FR" dirty="0"/>
              <a:t>, </a:t>
            </a:r>
            <a:r>
              <a:rPr lang="fr-FR" dirty="0" smtClean="0"/>
              <a:t>helloWorld6.html</a:t>
            </a:r>
            <a:r>
              <a:rPr lang="fr-FR" dirty="0"/>
              <a:t>, </a:t>
            </a:r>
            <a:endParaRPr lang="fr-FR" dirty="0" smtClean="0"/>
          </a:p>
          <a:p>
            <a:r>
              <a:rPr lang="fr-FR" dirty="0"/>
              <a:t>http://raspberrypi.pagesperso-orange.fr/Cours/JavaScript/HelloWorld/helloWorld5.html</a:t>
            </a:r>
          </a:p>
          <a:p>
            <a:pPr marL="0" indent="0">
              <a:buNone/>
            </a:pPr>
            <a:endParaRPr lang="fr-FR" dirty="0"/>
          </a:p>
        </p:txBody>
      </p:sp>
    </p:spTree>
    <p:extLst>
      <p:ext uri="{BB962C8B-B14F-4D97-AF65-F5344CB8AC3E}">
        <p14:creationId xmlns:p14="http://schemas.microsoft.com/office/powerpoint/2010/main" val="3880428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4124</TotalTime>
  <Words>1645</Words>
  <Application>Microsoft Office PowerPoint</Application>
  <PresentationFormat>Affichage à l'écran (4:3)</PresentationFormat>
  <Paragraphs>168</Paragraphs>
  <Slides>32</Slides>
  <Notes>0</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Thème Office</vt:lpstr>
      <vt:lpstr>Formation</vt:lpstr>
      <vt:lpstr>Formateur</vt:lpstr>
      <vt:lpstr>Historique de JavaScript</vt:lpstr>
      <vt:lpstr>Editeurs de texte</vt:lpstr>
      <vt:lpstr>Editeurs de texte (suite)</vt:lpstr>
      <vt:lpstr>Utilisation de JavaScript</vt:lpstr>
      <vt:lpstr>Compatibilité des navigateurs</vt:lpstr>
      <vt:lpstr>Autorisation du JavaScript</vt:lpstr>
      <vt:lpstr>1er script, hello world</vt:lpstr>
      <vt:lpstr>Bonnes pratiques de base</vt:lpstr>
      <vt:lpstr>Quelques remarques</vt:lpstr>
      <vt:lpstr>Commentaires, nom de variables et mise en page</vt:lpstr>
      <vt:lpstr>Les variables</vt:lpstr>
      <vt:lpstr>Les type de variables</vt:lpstr>
      <vt:lpstr>Les listes et les tableaux associatifs</vt:lpstr>
      <vt:lpstr>Erreurs et débogage</vt:lpstr>
      <vt:lpstr>Structure de contrôle</vt:lpstr>
      <vt:lpstr>Procédures et fonctions</vt:lpstr>
      <vt:lpstr>Fonctions anonymes et callback</vt:lpstr>
      <vt:lpstr>Timer</vt:lpstr>
      <vt:lpstr>Les objets</vt:lpstr>
      <vt:lpstr>Quelques objets utiles</vt:lpstr>
      <vt:lpstr>Le DOM ou Document Object Model</vt:lpstr>
      <vt:lpstr>Le DOM ou Document Object Model</vt:lpstr>
      <vt:lpstr>Gestion du CSS</vt:lpstr>
      <vt:lpstr>Les formulaires</vt:lpstr>
      <vt:lpstr>Les cookies</vt:lpstr>
      <vt:lpstr>Stockage local</vt:lpstr>
      <vt:lpstr>Dessin html5 canvas</vt:lpstr>
      <vt:lpstr>Librairies JavaScript</vt:lpstr>
      <vt:lpstr>Avenir de JavaScript</vt:lpstr>
      <vt:lpstr>Liens utiles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SINCLAIR Christophe DTSI/DSI</dc:creator>
  <cp:lastModifiedBy>SINCLAIR Christophe DTSI/DSI</cp:lastModifiedBy>
  <cp:revision>129</cp:revision>
  <dcterms:created xsi:type="dcterms:W3CDTF">2018-06-28T15:21:56Z</dcterms:created>
  <dcterms:modified xsi:type="dcterms:W3CDTF">2018-09-05T13:35:39Z</dcterms:modified>
</cp:coreProperties>
</file>