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81" r:id="rId11"/>
    <p:sldId id="286" r:id="rId12"/>
    <p:sldId id="282" r:id="rId13"/>
    <p:sldId id="265" r:id="rId14"/>
    <p:sldId id="284" r:id="rId15"/>
    <p:sldId id="285" r:id="rId16"/>
    <p:sldId id="283" r:id="rId17"/>
    <p:sldId id="264" r:id="rId18"/>
    <p:sldId id="266" r:id="rId19"/>
    <p:sldId id="287" r:id="rId20"/>
    <p:sldId id="273" r:id="rId21"/>
    <p:sldId id="267" r:id="rId22"/>
    <p:sldId id="269" r:id="rId23"/>
    <p:sldId id="270" r:id="rId24"/>
    <p:sldId id="290" r:id="rId25"/>
    <p:sldId id="289" r:id="rId26"/>
    <p:sldId id="278" r:id="rId27"/>
    <p:sldId id="271" r:id="rId28"/>
    <p:sldId id="272" r:id="rId29"/>
    <p:sldId id="275" r:id="rId30"/>
    <p:sldId id="276" r:id="rId31"/>
    <p:sldId id="277" r:id="rId32"/>
    <p:sldId id="280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s-ext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github.com/codeRoomMarseille/JavaScri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ristophe.sinclair@orange.com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navigator.asp" TargetMode="External"/><Relationship Id="rId2" Type="http://schemas.openxmlformats.org/officeDocument/2006/relationships/hyperlink" Target="https://www.w3schools.com/jsref/obj_window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jsref/dom_obj_document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canva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3504441-introduction-a-jquery" TargetMode="External"/><Relationship Id="rId2" Type="http://schemas.openxmlformats.org/officeDocument/2006/relationships/hyperlink" Target="https://openclassrooms.com/fr/courses/1885491-prenez-en-main-bootstrap/1885777-mise-en-rout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hyperlink" Target="https://openclassrooms.com/fr/courses/2984401-apprenez-a-coder-avec-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fr/courses/1183926-bonnes-pratiques-javascri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tepad-plus-plus.org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packages/release/photon/r/eclipse-ide-javascript-and-web-develop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fr-FR" sz="8800" dirty="0"/>
              <a:t>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5028" y="2449418"/>
            <a:ext cx="6400800" cy="1752600"/>
          </a:xfrm>
        </p:spPr>
        <p:txBody>
          <a:bodyPr>
            <a:normAutofit/>
          </a:bodyPr>
          <a:lstStyle/>
          <a:p>
            <a:r>
              <a:rPr lang="fr-FR" sz="8000" dirty="0" smtClean="0"/>
              <a:t>JavaScript</a:t>
            </a:r>
            <a:endParaRPr lang="fr-FR" sz="8000" dirty="0"/>
          </a:p>
        </p:txBody>
      </p:sp>
      <p:sp>
        <p:nvSpPr>
          <p:cNvPr id="4" name="AutoShape 2" descr="Résultat de recherche d'images pour &quot;JavaScript logo&quot;"/>
          <p:cNvSpPr>
            <a:spLocks noChangeAspect="1" noChangeArrowheads="1"/>
          </p:cNvSpPr>
          <p:nvPr/>
        </p:nvSpPr>
        <p:spPr bwMode="auto">
          <a:xfrm>
            <a:off x="155575" y="-1698625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avaScript logo&quot;"/>
          <p:cNvSpPr>
            <a:spLocks noChangeAspect="1" noChangeArrowheads="1"/>
          </p:cNvSpPr>
          <p:nvPr/>
        </p:nvSpPr>
        <p:spPr bwMode="auto">
          <a:xfrm>
            <a:off x="307975" y="-1546225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2" y="3717630"/>
            <a:ext cx="2143125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17630"/>
            <a:ext cx="2016224" cy="22610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23533"/>
            <a:ext cx="2088232" cy="23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Bonnes pratiques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Mettre les scripts dans des fichiers externes</a:t>
            </a:r>
          </a:p>
          <a:p>
            <a:pPr algn="just"/>
            <a:r>
              <a:rPr lang="fr-FR" dirty="0" smtClean="0"/>
              <a:t>Mettre les scripts dans un répertoire dédié</a:t>
            </a:r>
          </a:p>
          <a:p>
            <a:pPr algn="just"/>
            <a:r>
              <a:rPr lang="fr-FR" dirty="0" smtClean="0"/>
              <a:t>Placer l’appel des </a:t>
            </a:r>
            <a:r>
              <a:rPr lang="fr-FR" dirty="0" smtClean="0"/>
              <a:t>scripts, </a:t>
            </a:r>
            <a:r>
              <a:rPr lang="fr-FR" dirty="0" smtClean="0"/>
              <a:t>si possible à la fin du body</a:t>
            </a:r>
          </a:p>
          <a:p>
            <a:r>
              <a:rPr lang="fr-FR" dirty="0" smtClean="0"/>
              <a:t>Eviter de mélanger dans la mesure du possible le JavaScript, le CSS et le HTML</a:t>
            </a:r>
          </a:p>
          <a:p>
            <a:pPr algn="just"/>
            <a:r>
              <a:rPr lang="fr-FR" dirty="0" smtClean="0"/>
              <a:t>Prévoir des id et/ou des class pour les éléments qui devront être gérés ou modifiés par le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Quelques 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La syntaxe du JavaScript est issue du Java qui </a:t>
            </a:r>
            <a:r>
              <a:rPr lang="fr-FR" dirty="0" smtClean="0"/>
              <a:t>est, </a:t>
            </a:r>
            <a:r>
              <a:rPr lang="fr-FR" dirty="0" smtClean="0"/>
              <a:t>lui-même issu du Langage C</a:t>
            </a:r>
          </a:p>
          <a:p>
            <a:pPr algn="just"/>
            <a:r>
              <a:rPr lang="fr-FR" dirty="0" smtClean="0"/>
              <a:t>Le langage est « case sensitive », c’est-à-dire qu’il est sensible à la casse (différence entre  majuscule et minuscule)</a:t>
            </a:r>
          </a:p>
          <a:p>
            <a:pPr algn="just"/>
            <a:r>
              <a:rPr lang="fr-FR" dirty="0" smtClean="0"/>
              <a:t>Les noms des objets, variables, </a:t>
            </a:r>
            <a:r>
              <a:rPr lang="fr-FR" dirty="0" smtClean="0"/>
              <a:t>fonctions </a:t>
            </a:r>
            <a:r>
              <a:rPr lang="fr-FR" dirty="0" smtClean="0"/>
              <a:t>etc… ne devraient pas contenir de caractères spéciaux ou de caractères accentués. Ils devraient commencer par une lettre et peuvent ensuite contenir des chiffres, des lettres ou le caractère souligné (également appelé </a:t>
            </a:r>
            <a:r>
              <a:rPr lang="fr-FR" dirty="0" err="1" smtClean="0"/>
              <a:t>Underscore</a:t>
            </a:r>
            <a:r>
              <a:rPr lang="fr-FR" dirty="0" smtClean="0"/>
              <a:t>) « _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7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Commentaires, nom de variables et mise en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Les commentaires permettent de relire plus facilement le code. C’est valable pour une personne qui reprend votre code, mais également pour vous.</a:t>
            </a:r>
          </a:p>
          <a:p>
            <a:pPr marL="0" indent="0" algn="just">
              <a:buNone/>
            </a:pPr>
            <a:r>
              <a:rPr lang="fr-FR" dirty="0" smtClean="0"/>
              <a:t>La syntaxe des commentaires est directement issue du langage C:</a:t>
            </a:r>
          </a:p>
          <a:p>
            <a:pPr algn="just"/>
            <a:r>
              <a:rPr lang="fr-FR" dirty="0" smtClean="0"/>
              <a:t>/* */ sur un bloc (une ligne, plusieurs lignes, au milieu d’une ligne (a éviter))</a:t>
            </a:r>
          </a:p>
          <a:p>
            <a:r>
              <a:rPr lang="fr-FR" dirty="0" smtClean="0"/>
              <a:t>// sur une ligne ou une fin de ligne</a:t>
            </a:r>
          </a:p>
          <a:p>
            <a:pPr marL="0" indent="0">
              <a:buNone/>
            </a:pPr>
            <a:r>
              <a:rPr lang="fr-FR" dirty="0" smtClean="0"/>
              <a:t>Mettre des noms de variables </a:t>
            </a:r>
            <a:r>
              <a:rPr lang="fr-FR" dirty="0" smtClean="0"/>
              <a:t>parlants </a:t>
            </a:r>
            <a:r>
              <a:rPr lang="fr-FR" dirty="0" smtClean="0"/>
              <a:t>(Le JavaScript étant non typé, </a:t>
            </a:r>
            <a:r>
              <a:rPr lang="fr-FR" dirty="0" smtClean="0"/>
              <a:t>il y a la possibilité </a:t>
            </a:r>
            <a:r>
              <a:rPr lang="fr-FR" dirty="0" smtClean="0"/>
              <a:t>d’ajouter le type dans le nom)</a:t>
            </a:r>
          </a:p>
          <a:p>
            <a:pPr marL="0" indent="0">
              <a:buNone/>
            </a:pPr>
            <a:r>
              <a:rPr lang="fr-FR" dirty="0" smtClean="0"/>
              <a:t>Indenter le code et séparer les blocs par des sauts de lignes.</a:t>
            </a:r>
          </a:p>
          <a:p>
            <a:pPr marL="0" indent="0">
              <a:buNone/>
            </a:pPr>
            <a:r>
              <a:rPr lang="fr-FR" dirty="0"/>
              <a:t>Script: commentaire1.html, </a:t>
            </a:r>
            <a:r>
              <a:rPr lang="fr-FR" dirty="0" smtClean="0"/>
              <a:t>commentaire2.html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8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/>
              <a:t>Déclaration </a:t>
            </a:r>
            <a:r>
              <a:rPr lang="fr-FR" dirty="0" smtClean="0"/>
              <a:t>des variables: var, let, </a:t>
            </a:r>
            <a:r>
              <a:rPr lang="fr-FR" dirty="0" err="1" smtClean="0"/>
              <a:t>const</a:t>
            </a:r>
            <a:r>
              <a:rPr lang="fr-FR" dirty="0" smtClean="0"/>
              <a:t>, ne rien mettre</a:t>
            </a:r>
          </a:p>
          <a:p>
            <a:pPr algn="just"/>
            <a:r>
              <a:rPr lang="fr-FR" dirty="0" smtClean="0"/>
              <a:t>var: a une porté globale ou de fonction. A </a:t>
            </a:r>
            <a:r>
              <a:rPr lang="fr-FR" dirty="0" smtClean="0"/>
              <a:t>éviter car </a:t>
            </a:r>
            <a:r>
              <a:rPr lang="fr-FR" dirty="0" smtClean="0"/>
              <a:t>remplacé par </a:t>
            </a:r>
            <a:r>
              <a:rPr lang="fr-FR" dirty="0" smtClean="0"/>
              <a:t>« let » </a:t>
            </a:r>
            <a:r>
              <a:rPr lang="fr-FR" dirty="0" smtClean="0"/>
              <a:t>plus généraliste</a:t>
            </a:r>
          </a:p>
          <a:p>
            <a:r>
              <a:rPr lang="fr-FR" dirty="0" smtClean="0"/>
              <a:t>let: a une portée de bloc</a:t>
            </a:r>
          </a:p>
          <a:p>
            <a:r>
              <a:rPr lang="fr-FR" dirty="0" err="1" smtClean="0"/>
              <a:t>const</a:t>
            </a:r>
            <a:r>
              <a:rPr lang="fr-FR" dirty="0" smtClean="0"/>
              <a:t>: constante, ne peut pas être modifiée</a:t>
            </a:r>
          </a:p>
          <a:p>
            <a:r>
              <a:rPr lang="fr-FR" dirty="0" smtClean="0"/>
              <a:t>Ne rien mettre: équivalent à </a:t>
            </a:r>
            <a:r>
              <a:rPr lang="fr-FR" dirty="0" smtClean="0"/>
              <a:t>var, à proscrire…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/>
              <a:t>Attention: le typage des variables est fait </a:t>
            </a:r>
            <a:r>
              <a:rPr lang="fr-FR" dirty="0" smtClean="0"/>
              <a:t>dynamiquement en </a:t>
            </a:r>
            <a:r>
              <a:rPr lang="fr-FR" dirty="0"/>
              <a:t>fonction du contenu de la variable au moment de l’exécution.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Script: variable.html</a:t>
            </a:r>
          </a:p>
        </p:txBody>
      </p:sp>
    </p:spTree>
    <p:extLst>
      <p:ext uri="{BB962C8B-B14F-4D97-AF65-F5344CB8AC3E}">
        <p14:creationId xmlns:p14="http://schemas.microsoft.com/office/powerpoint/2010/main" val="1168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type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Les types de base pour les variables sont:</a:t>
            </a:r>
          </a:p>
          <a:p>
            <a:r>
              <a:rPr lang="fr-FR" dirty="0" smtClean="0"/>
              <a:t>Les chaines de caractères ou string</a:t>
            </a:r>
          </a:p>
          <a:p>
            <a:r>
              <a:rPr lang="fr-FR" dirty="0" smtClean="0"/>
              <a:t>Les nombres, entier ou flottant</a:t>
            </a:r>
          </a:p>
          <a:p>
            <a:r>
              <a:rPr lang="fr-FR" dirty="0" smtClean="0"/>
              <a:t>Les booléens</a:t>
            </a:r>
          </a:p>
          <a:p>
            <a:r>
              <a:rPr lang="fr-FR" dirty="0" smtClean="0"/>
              <a:t>Pour JavaScript, tout le reste est un « Object »</a:t>
            </a:r>
          </a:p>
          <a:p>
            <a:pPr marL="0" indent="0" algn="just">
              <a:buNone/>
            </a:pPr>
            <a:r>
              <a:rPr lang="fr-FR" dirty="0" smtClean="0"/>
              <a:t>La fonction « </a:t>
            </a:r>
            <a:r>
              <a:rPr lang="fr-FR" dirty="0" err="1" smtClean="0"/>
              <a:t>typeof</a:t>
            </a:r>
            <a:r>
              <a:rPr lang="fr-FR" dirty="0" smtClean="0"/>
              <a:t> » permet de connaitre le type du contenu de la variable ou de l’expression. Des fonctions permettent de changer le type du contenu d’une variable.</a:t>
            </a:r>
          </a:p>
          <a:p>
            <a:pPr marL="0" indent="0">
              <a:buNone/>
            </a:pPr>
            <a:r>
              <a:rPr lang="fr-FR" dirty="0" smtClean="0"/>
              <a:t>Script: typeVariable.html</a:t>
            </a:r>
          </a:p>
        </p:txBody>
      </p:sp>
    </p:spTree>
    <p:extLst>
      <p:ext uri="{BB962C8B-B14F-4D97-AF65-F5344CB8AC3E}">
        <p14:creationId xmlns:p14="http://schemas.microsoft.com/office/powerpoint/2010/main" val="1101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Les listes et les tableaux associatifs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 smtClean="0"/>
              <a:t>Les listes et les tableaux associatifs permettent de mettre ensemble des données ayant un caractère commun. Par exemple une liste de points pour une courbe ou les caractéristiques d’une personne.</a:t>
            </a:r>
          </a:p>
          <a:p>
            <a:pPr marL="0" indent="0" algn="just">
              <a:buNone/>
            </a:pPr>
            <a:r>
              <a:rPr lang="fr-FR" dirty="0" smtClean="0"/>
              <a:t>PS: Les listes et les tableaux associatifs sont en fait des objets JavaScript, mais il ne faut pas le dire, on n’y est pas encore</a:t>
            </a:r>
          </a:p>
          <a:p>
            <a:pPr marL="0" indent="0">
              <a:buNone/>
            </a:pPr>
            <a:r>
              <a:rPr lang="fr-FR" dirty="0" smtClean="0"/>
              <a:t>Script: liste1.html, liste2.html</a:t>
            </a:r>
          </a:p>
        </p:txBody>
      </p:sp>
    </p:spTree>
    <p:extLst>
      <p:ext uri="{BB962C8B-B14F-4D97-AF65-F5344CB8AC3E}">
        <p14:creationId xmlns:p14="http://schemas.microsoft.com/office/powerpoint/2010/main" val="35611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Erreurs et débogage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Le code source de la </a:t>
            </a:r>
            <a:r>
              <a:rPr lang="fr-FR" dirty="0" smtClean="0"/>
              <a:t>page HTML </a:t>
            </a:r>
            <a:r>
              <a:rPr lang="fr-FR" dirty="0" smtClean="0"/>
              <a:t>est affichable dans le navigateur (généralement clic droit + voir sources)</a:t>
            </a:r>
          </a:p>
          <a:p>
            <a:pPr marL="0" indent="0" algn="just">
              <a:buNone/>
            </a:pPr>
            <a:r>
              <a:rPr lang="fr-FR" dirty="0" smtClean="0"/>
              <a:t>Dans la plupart des navigateurs, la touche F12 permet d’avoir les messages d’erreur ainsi qu’une fonction de débogage permettant d’exécuter le script en mode pas à pas.</a:t>
            </a:r>
          </a:p>
          <a:p>
            <a:pPr marL="0" indent="0" algn="just">
              <a:buNone/>
            </a:pPr>
            <a:r>
              <a:rPr lang="fr-FR" dirty="0" smtClean="0"/>
              <a:t>Le fonctionnement est par contre différent sur chaque navigateur et pas toujours simple d’utilisation.</a:t>
            </a:r>
          </a:p>
          <a:p>
            <a:pPr marL="0" indent="0" algn="just">
              <a:buNone/>
            </a:pPr>
            <a:r>
              <a:rPr lang="fr-FR" dirty="0" smtClean="0"/>
              <a:t>Des éditeurs plus sophistiqués comme Eclipse et Visual Studio Code indiquent les erreurs de syntaxe dès l’écriture et peuvent être </a:t>
            </a:r>
            <a:r>
              <a:rPr lang="fr-FR" dirty="0" smtClean="0"/>
              <a:t>associés </a:t>
            </a:r>
            <a:r>
              <a:rPr lang="fr-FR" dirty="0" smtClean="0"/>
              <a:t>à un débuggeur, souvent celui de Chrome.</a:t>
            </a:r>
          </a:p>
        </p:txBody>
      </p:sp>
    </p:spTree>
    <p:extLst>
      <p:ext uri="{BB962C8B-B14F-4D97-AF65-F5344CB8AC3E}">
        <p14:creationId xmlns:p14="http://schemas.microsoft.com/office/powerpoint/2010/main" val="18927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Structure de contrôle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if: permet de conditionner un traitement à un test</a:t>
            </a:r>
          </a:p>
          <a:p>
            <a:r>
              <a:rPr lang="fr-FR" dirty="0" smtClean="0"/>
              <a:t>les boucles </a:t>
            </a:r>
            <a:r>
              <a:rPr lang="fr-FR" dirty="0" err="1" smtClean="0"/>
              <a:t>while</a:t>
            </a:r>
            <a:r>
              <a:rPr lang="fr-FR" dirty="0" smtClean="0"/>
              <a:t>, for, for of, for in, </a:t>
            </a:r>
            <a:r>
              <a:rPr lang="fr-FR" dirty="0" err="1" smtClean="0"/>
              <a:t>foreach</a:t>
            </a:r>
            <a:r>
              <a:rPr lang="fr-FR" dirty="0" smtClean="0"/>
              <a:t> etc… : permettent de faire plusieurs fois un traitement</a:t>
            </a:r>
          </a:p>
          <a:p>
            <a:pPr algn="just"/>
            <a:r>
              <a:rPr lang="fr-FR" dirty="0" smtClean="0"/>
              <a:t>switch: permet de faire un traitement en fonction d’une valeur </a:t>
            </a:r>
            <a:r>
              <a:rPr lang="fr-FR" dirty="0" err="1" smtClean="0"/>
              <a:t>parmie</a:t>
            </a:r>
            <a:r>
              <a:rPr lang="fr-FR" dirty="0" smtClean="0"/>
              <a:t> </a:t>
            </a:r>
            <a:r>
              <a:rPr lang="fr-FR" dirty="0" smtClean="0"/>
              <a:t>n. C’est l’équivalent d’une série de </a:t>
            </a:r>
            <a:r>
              <a:rPr lang="fr-FR" dirty="0" smtClean="0"/>
              <a:t>« if » </a:t>
            </a:r>
            <a:r>
              <a:rPr lang="fr-FR" dirty="0" smtClean="0"/>
              <a:t>en beaucoup plus lisible</a:t>
            </a:r>
          </a:p>
          <a:p>
            <a:r>
              <a:rPr lang="fr-FR" dirty="0" smtClean="0"/>
              <a:t>Script: structures.html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3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Procédures et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Une procédure ou une fonction est une portion de code qui peut être réutilisée. Dès qu’un morceau de code doit être dupliqué dans un programme, il faut penser à une procédure ou une fonction.</a:t>
            </a:r>
          </a:p>
          <a:p>
            <a:pPr algn="just"/>
            <a:r>
              <a:rPr lang="fr-FR" dirty="0" smtClean="0"/>
              <a:t>Une fonction renvoie une valeur ou une liste, voir un objet…</a:t>
            </a:r>
          </a:p>
          <a:p>
            <a:pPr algn="just"/>
            <a:r>
              <a:rPr lang="fr-FR" dirty="0" smtClean="0"/>
              <a:t>Une procédure est identique à une fonction mais ne renvoie pas de valeur.</a:t>
            </a:r>
          </a:p>
          <a:p>
            <a:pPr marL="0" indent="0" algn="just">
              <a:buNone/>
            </a:pPr>
            <a:r>
              <a:rPr lang="fr-FR" dirty="0" smtClean="0"/>
              <a:t>Script: </a:t>
            </a:r>
            <a:r>
              <a:rPr lang="fr-FR" dirty="0" smtClean="0"/>
              <a:t>procedure.html</a:t>
            </a:r>
            <a:r>
              <a:rPr lang="fr-FR" dirty="0" smtClean="0"/>
              <a:t>, fonction1.html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4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Fonctions anonymes et 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Comme leur nom l’indique, les fonctions anonymes sont des fonctions qui n’ont pas de nom. </a:t>
            </a:r>
          </a:p>
          <a:p>
            <a:pPr algn="just"/>
            <a:r>
              <a:rPr lang="fr-FR" dirty="0" smtClean="0"/>
              <a:t>Elles ont de très nombreuses utilités dans le JavaScript « moderne » telle que les fonctions de callback.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www.npmjs.com/package/fs-extra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Script: fonction2.html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5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Formateur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61" y="4408659"/>
            <a:ext cx="2938680" cy="216727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7" y="4437112"/>
            <a:ext cx="1293905" cy="17406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37112"/>
            <a:ext cx="2174141" cy="1224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4437112"/>
            <a:ext cx="1593476" cy="11935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3528" y="1556792"/>
            <a:ext cx="8424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Christophe Sinclair</a:t>
            </a:r>
          </a:p>
          <a:p>
            <a:r>
              <a:rPr lang="fr-FR" sz="3600" dirty="0" smtClean="0"/>
              <a:t>mail: </a:t>
            </a:r>
            <a:r>
              <a:rPr lang="fr-FR" sz="3600" dirty="0" smtClean="0">
                <a:hlinkClick r:id="rId6"/>
              </a:rPr>
              <a:t>christophe.sinclair@orange.com</a:t>
            </a:r>
            <a:endParaRPr lang="fr-FR" sz="3600" dirty="0" smtClean="0"/>
          </a:p>
          <a:p>
            <a:r>
              <a:rPr lang="fr-FR" sz="3600" dirty="0" err="1" smtClean="0"/>
              <a:t>github</a:t>
            </a:r>
            <a:r>
              <a:rPr lang="fr-FR" sz="3600" dirty="0"/>
              <a:t>: </a:t>
            </a:r>
            <a:r>
              <a:rPr lang="fr-FR" sz="2400" dirty="0" smtClean="0">
                <a:hlinkClick r:id="rId7"/>
              </a:rPr>
              <a:t>https</a:t>
            </a:r>
            <a:r>
              <a:rPr lang="fr-FR" sz="2400" dirty="0">
                <a:hlinkClick r:id="rId7"/>
              </a:rPr>
              <a:t>://</a:t>
            </a:r>
            <a:r>
              <a:rPr lang="fr-FR" sz="2400" dirty="0" smtClean="0">
                <a:hlinkClick r:id="rId7"/>
              </a:rPr>
              <a:t>github.com/codeRoomMarseille/JavaScript</a:t>
            </a:r>
            <a:endParaRPr lang="fr-FR" sz="2400" dirty="0" smtClean="0"/>
          </a:p>
          <a:p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40552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rgbClr val="FFC000"/>
                </a:solidFill>
              </a:rPr>
              <a:t>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Les </a:t>
            </a:r>
            <a:r>
              <a:rPr lang="fr-FR" dirty="0" err="1" smtClean="0"/>
              <a:t>timer</a:t>
            </a:r>
            <a:r>
              <a:rPr lang="fr-FR" dirty="0" smtClean="0"/>
              <a:t> permettent d’exécuter une fonction au bout d’un temps données ou de manière cyclique. Les commandes proposées sont:</a:t>
            </a:r>
          </a:p>
          <a:p>
            <a:pPr algn="just"/>
            <a:r>
              <a:rPr lang="fr-FR" dirty="0" err="1" smtClean="0"/>
              <a:t>setTimeout</a:t>
            </a:r>
            <a:r>
              <a:rPr lang="fr-FR" dirty="0" smtClean="0"/>
              <a:t>: exécute une fonction au bout de n millisecondes</a:t>
            </a:r>
          </a:p>
          <a:p>
            <a:pPr algn="just"/>
            <a:r>
              <a:rPr lang="fr-FR" dirty="0" err="1" smtClean="0"/>
              <a:t>setInterval</a:t>
            </a:r>
            <a:r>
              <a:rPr lang="fr-FR" dirty="0" smtClean="0"/>
              <a:t>: exécute une fonction tous les n millisecondes.</a:t>
            </a:r>
          </a:p>
          <a:p>
            <a:r>
              <a:rPr lang="fr-FR" dirty="0" err="1" smtClean="0"/>
              <a:t>clearInterval</a:t>
            </a:r>
            <a:r>
              <a:rPr lang="fr-FR" dirty="0" smtClean="0"/>
              <a:t>, </a:t>
            </a:r>
            <a:r>
              <a:rPr lang="fr-FR" dirty="0" err="1" smtClean="0"/>
              <a:t>clearTimeout</a:t>
            </a:r>
            <a:r>
              <a:rPr lang="fr-FR" dirty="0" smtClean="0"/>
              <a:t>: </a:t>
            </a:r>
            <a:r>
              <a:rPr lang="fr-FR" dirty="0" smtClean="0"/>
              <a:t>arrête un </a:t>
            </a:r>
            <a:r>
              <a:rPr lang="fr-FR" dirty="0" err="1" smtClean="0"/>
              <a:t>timer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PS: la fonction </a:t>
            </a:r>
            <a:r>
              <a:rPr lang="fr-FR" dirty="0" smtClean="0"/>
              <a:t>exécutée </a:t>
            </a:r>
            <a:r>
              <a:rPr lang="fr-FR" dirty="0" smtClean="0"/>
              <a:t>est une fonction de callback…</a:t>
            </a:r>
          </a:p>
          <a:p>
            <a:pPr marL="0" indent="0">
              <a:buNone/>
            </a:pPr>
            <a:r>
              <a:rPr lang="fr-FR" dirty="0" smtClean="0"/>
              <a:t>Script: timer.html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7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Bien qu’étant encore assez peu utilisé coté client, JavaScript peut s’écrire avec une syntaxe objet.</a:t>
            </a:r>
          </a:p>
          <a:p>
            <a:pPr algn="just"/>
            <a:r>
              <a:rPr lang="fr-FR" dirty="0" smtClean="0"/>
              <a:t>Les objets de JavaScript sont extrêmement restreints par rapport à ceux de C++ ou Java.</a:t>
            </a:r>
          </a:p>
          <a:p>
            <a:pPr algn="just"/>
            <a:r>
              <a:rPr lang="fr-FR" dirty="0" smtClean="0"/>
              <a:t>Ils </a:t>
            </a:r>
            <a:r>
              <a:rPr lang="fr-FR" dirty="0" smtClean="0"/>
              <a:t>permettent, </a:t>
            </a:r>
            <a:r>
              <a:rPr lang="fr-FR" dirty="0" smtClean="0"/>
              <a:t>malgré </a:t>
            </a:r>
            <a:r>
              <a:rPr lang="fr-FR" dirty="0" smtClean="0"/>
              <a:t>tout, </a:t>
            </a:r>
            <a:r>
              <a:rPr lang="fr-FR" dirty="0" smtClean="0"/>
              <a:t>une simplification de la syntaxe et de l’écriture souvent « </a:t>
            </a:r>
            <a:r>
              <a:rPr lang="fr-FR" dirty="0" err="1" smtClean="0"/>
              <a:t>fouillies</a:t>
            </a:r>
            <a:r>
              <a:rPr lang="fr-FR" dirty="0" smtClean="0"/>
              <a:t> » du JavaScript</a:t>
            </a:r>
          </a:p>
          <a:p>
            <a:pPr marL="0" indent="0" algn="just">
              <a:buNone/>
            </a:pPr>
            <a:r>
              <a:rPr lang="fr-FR" dirty="0" smtClean="0"/>
              <a:t>script: objet.html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Quelques objets internes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Window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Comme son nom l’indique, </a:t>
            </a:r>
            <a:r>
              <a:rPr lang="fr-FR" dirty="0" err="1" smtClean="0"/>
              <a:t>Window</a:t>
            </a:r>
            <a:r>
              <a:rPr lang="fr-FR" dirty="0" smtClean="0"/>
              <a:t> </a:t>
            </a:r>
            <a:r>
              <a:rPr lang="fr-FR" dirty="0"/>
              <a:t>donne des informations sur la fenêtre du navigateur (ouverture, fermeture, </a:t>
            </a:r>
            <a:r>
              <a:rPr lang="fr-FR" dirty="0" smtClean="0"/>
              <a:t>dimensions…)</a:t>
            </a:r>
            <a:endParaRPr lang="fr-FR" dirty="0" smtClean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www.w3schools.com/jsref/obj_window.asp</a:t>
            </a:r>
            <a:endParaRPr lang="fr-FR" dirty="0" smtClean="0"/>
          </a:p>
          <a:p>
            <a:r>
              <a:rPr lang="fr-FR" dirty="0" smtClean="0"/>
              <a:t>Navigator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Comme son nom l’indique également, Navigator donne des </a:t>
            </a:r>
            <a:r>
              <a:rPr lang="fr-FR" dirty="0" smtClean="0"/>
              <a:t>informations </a:t>
            </a:r>
            <a:r>
              <a:rPr lang="fr-FR" dirty="0"/>
              <a:t>sur le </a:t>
            </a:r>
            <a:r>
              <a:rPr lang="fr-FR" dirty="0" smtClean="0"/>
              <a:t>navigateur.  Son </a:t>
            </a:r>
            <a:r>
              <a:rPr lang="fr-FR" dirty="0"/>
              <a:t>modèle (IE, Firefox, Chrome etc…), sa version. Cela permet d’aiguiller le JavaScript si il fonctionne différemment suivant les navigateurs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>
                <a:hlinkClick r:id="rId3"/>
              </a:rPr>
              <a:t>https://www.w3schools.com/jsref/obj_navigator.asp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Le DOM ou Document Object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8064" y="1340768"/>
            <a:ext cx="3612017" cy="4771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Le DOM ou Document Object Model converti la page HTML en une arborescence d’objets gérée en mémoire dans le navigateur.</a:t>
            </a:r>
          </a:p>
          <a:p>
            <a:pPr marL="0" indent="0" algn="ctr">
              <a:buNone/>
            </a:pPr>
            <a:r>
              <a:rPr lang="fr-FR" sz="2200" dirty="0">
                <a:hlinkClick r:id="rId2"/>
              </a:rPr>
              <a:t>https://</a:t>
            </a:r>
            <a:r>
              <a:rPr lang="fr-FR" sz="2200" dirty="0" smtClean="0">
                <a:hlinkClick r:id="rId2"/>
              </a:rPr>
              <a:t>www.w3schools.com/jsref/dom_obj_document.asp</a:t>
            </a:r>
            <a:endParaRPr lang="fr-FR" sz="2200" dirty="0" smtClean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674733" cy="473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9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Le DOM ou Document Object Model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JavaScript a principalement été créé pour gérer ce modèle DOM.</a:t>
            </a:r>
          </a:p>
          <a:p>
            <a:pPr algn="just"/>
            <a:r>
              <a:rPr lang="fr-FR" dirty="0" smtClean="0"/>
              <a:t>Chaque élément du DOM peut être lu ou modifié sans avoir à recharger la page.</a:t>
            </a:r>
          </a:p>
          <a:p>
            <a:pPr algn="just"/>
            <a:r>
              <a:rPr lang="fr-FR" dirty="0" smtClean="0"/>
              <a:t>Exercice: mettre en évidence tous les éléments du tableau sélectionnés dans la </a:t>
            </a:r>
            <a:r>
              <a:rPr lang="fr-FR" dirty="0" err="1" smtClean="0"/>
              <a:t>listbox</a:t>
            </a:r>
            <a:r>
              <a:rPr lang="fr-FR" dirty="0" smtClean="0"/>
              <a:t>: dom.html</a:t>
            </a:r>
          </a:p>
        </p:txBody>
      </p:sp>
    </p:spTree>
    <p:extLst>
      <p:ext uri="{BB962C8B-B14F-4D97-AF65-F5344CB8AC3E}">
        <p14:creationId xmlns:p14="http://schemas.microsoft.com/office/powerpoint/2010/main" val="3999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Gestion du 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Le JavaScript peut également gérer le CSS</a:t>
            </a:r>
          </a:p>
          <a:p>
            <a:pPr algn="just"/>
            <a:r>
              <a:rPr lang="fr-FR" dirty="0" smtClean="0"/>
              <a:t>Le positionnement d’une class sur certains objets peut permettre à JavaScript de les retrouver plus facilement.</a:t>
            </a:r>
          </a:p>
          <a:p>
            <a:pPr algn="just"/>
            <a:r>
              <a:rPr lang="fr-FR" dirty="0" smtClean="0"/>
              <a:t>Il ne </a:t>
            </a:r>
            <a:r>
              <a:rPr lang="fr-FR" dirty="0" smtClean="0"/>
              <a:t>peut, </a:t>
            </a:r>
            <a:r>
              <a:rPr lang="fr-FR" dirty="0" smtClean="0"/>
              <a:t>par </a:t>
            </a:r>
            <a:r>
              <a:rPr lang="fr-FR" dirty="0" smtClean="0"/>
              <a:t>contre, </a:t>
            </a:r>
            <a:r>
              <a:rPr lang="fr-FR" dirty="0" smtClean="0"/>
              <a:t>pas modifier dynamiquement le CSS</a:t>
            </a:r>
          </a:p>
          <a:p>
            <a:pPr algn="just"/>
            <a:r>
              <a:rPr lang="fr-FR" dirty="0"/>
              <a:t>Exercice: mettre en évidence tous les éléments du tableau sélectionnés dans la </a:t>
            </a:r>
            <a:r>
              <a:rPr lang="fr-FR" dirty="0" err="1"/>
              <a:t>listbox</a:t>
            </a:r>
            <a:r>
              <a:rPr lang="fr-FR" dirty="0"/>
              <a:t>: </a:t>
            </a:r>
            <a:r>
              <a:rPr lang="fr-FR" dirty="0" smtClean="0"/>
              <a:t>css.html</a:t>
            </a:r>
          </a:p>
          <a:p>
            <a:pPr algn="just"/>
            <a:r>
              <a:rPr lang="fr-FR" dirty="0"/>
              <a:t>PS: l’instruction </a:t>
            </a:r>
            <a:r>
              <a:rPr lang="fr-FR" b="1" dirty="0" err="1"/>
              <a:t>querySelectorAll</a:t>
            </a:r>
            <a:r>
              <a:rPr lang="fr-FR" b="1" dirty="0"/>
              <a:t> </a:t>
            </a:r>
            <a:r>
              <a:rPr lang="fr-FR" dirty="0"/>
              <a:t>est une instruction très souple qui permet de sélectionner de manière très fine certains éléments</a:t>
            </a:r>
            <a:r>
              <a:rPr lang="fr-FR" dirty="0" smtClean="0"/>
              <a:t>. Elle peut remplacer </a:t>
            </a:r>
            <a:r>
              <a:rPr lang="fr-FR" dirty="0" err="1" smtClean="0"/>
              <a:t>getElementById</a:t>
            </a:r>
            <a:r>
              <a:rPr lang="fr-FR" dirty="0" smtClean="0"/>
              <a:t>, </a:t>
            </a:r>
            <a:r>
              <a:rPr lang="fr-FR" dirty="0" err="1" smtClean="0"/>
              <a:t>getElementsByClass</a:t>
            </a:r>
            <a:r>
              <a:rPr lang="fr-FR" dirty="0" smtClean="0"/>
              <a:t> et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ElementsByTag</a:t>
            </a:r>
            <a:r>
              <a:rPr lang="fr-FR" dirty="0" smtClean="0"/>
              <a:t> mais est plus complexe à paramétrer.</a:t>
            </a:r>
            <a:endParaRPr lang="fr-FR" dirty="0"/>
          </a:p>
          <a:p>
            <a:pPr algn="just"/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Les formulaires permettent la communication d’informations entre les différentes pages d’un site.</a:t>
            </a:r>
          </a:p>
          <a:p>
            <a:pPr algn="just"/>
            <a:r>
              <a:rPr lang="fr-FR" dirty="0" smtClean="0"/>
              <a:t>Ils sont toutefois de plus en plus </a:t>
            </a:r>
            <a:r>
              <a:rPr lang="fr-FR" dirty="0" smtClean="0"/>
              <a:t>remplacés </a:t>
            </a:r>
            <a:r>
              <a:rPr lang="fr-FR" dirty="0" smtClean="0"/>
              <a:t>par des applications mono-pages gérées en JavaScript via parfois de gros Framework comme </a:t>
            </a:r>
            <a:r>
              <a:rPr lang="fr-FR" dirty="0" err="1" smtClean="0"/>
              <a:t>Angular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r>
              <a:rPr lang="fr-FR" dirty="0" smtClean="0"/>
              <a:t>Au niveau des formulaires, le JavaScript peut contrôler ce qui est envoyé. Ce contrôle au niveau client est beaucoup plus </a:t>
            </a:r>
            <a:r>
              <a:rPr lang="fr-FR" dirty="0" smtClean="0"/>
              <a:t>rapide, mais moins complet </a:t>
            </a:r>
            <a:r>
              <a:rPr lang="fr-FR" dirty="0" smtClean="0"/>
              <a:t>qu’un contrôle au niveau du serveur.</a:t>
            </a:r>
          </a:p>
          <a:p>
            <a:r>
              <a:rPr lang="fr-FR" dirty="0" smtClean="0"/>
              <a:t>Script: formulaire.html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cookies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Les cookies permettent de mémoriser quelques informations sur les données </a:t>
            </a:r>
            <a:r>
              <a:rPr lang="fr-FR" dirty="0" smtClean="0"/>
              <a:t>saisies, le plus souvent </a:t>
            </a:r>
            <a:r>
              <a:rPr lang="fr-FR" dirty="0" smtClean="0"/>
              <a:t>dans des formulaires. Il simplifie l’utilisation des sites en évitant une ressaisie des informations. Cette mémorisation </a:t>
            </a:r>
            <a:r>
              <a:rPr lang="fr-FR" dirty="0" smtClean="0"/>
              <a:t>d’informations, </a:t>
            </a:r>
            <a:r>
              <a:rPr lang="fr-FR" dirty="0" smtClean="0"/>
              <a:t>qui peuvent être </a:t>
            </a:r>
            <a:r>
              <a:rPr lang="fr-FR" dirty="0" smtClean="0"/>
              <a:t>sensible, </a:t>
            </a:r>
            <a:r>
              <a:rPr lang="fr-FR" dirty="0" smtClean="0"/>
              <a:t>(n° de carte de crédit par exemple) est </a:t>
            </a:r>
            <a:r>
              <a:rPr lang="fr-FR" dirty="0" smtClean="0"/>
              <a:t>potentiellement un </a:t>
            </a:r>
            <a:r>
              <a:rPr lang="fr-FR" dirty="0" smtClean="0"/>
              <a:t>risque pour la sécurité.</a:t>
            </a:r>
          </a:p>
          <a:p>
            <a:pPr algn="just"/>
            <a:r>
              <a:rPr lang="fr-FR" dirty="0" smtClean="0"/>
              <a:t>L’utilisation des cookies peut être désactivée dans les navigateurs.</a:t>
            </a:r>
          </a:p>
          <a:p>
            <a:r>
              <a:rPr lang="fr-FR" dirty="0" smtClean="0"/>
              <a:t>Script: cookies.html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1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Pour des raisons de sécurité, JavaScript n’a pas accès aux fichiers de l’ordinateur sur lequel il s’exécute. Toutefois, il est possible de stocker des informations de manière </a:t>
            </a:r>
            <a:r>
              <a:rPr lang="fr-FR" dirty="0" smtClean="0"/>
              <a:t>sécurisée. </a:t>
            </a:r>
            <a:r>
              <a:rPr lang="fr-FR" dirty="0" smtClean="0"/>
              <a:t>Ces informations ont un volume maximum de 5 Mo et ne sont lisibles que par le navigateur sur la machine qui les a écrits. </a:t>
            </a:r>
          </a:p>
          <a:p>
            <a:pPr algn="just"/>
            <a:r>
              <a:rPr lang="fr-FR" dirty="0" smtClean="0"/>
              <a:t>Il y a deux types de stockage, le </a:t>
            </a:r>
            <a:r>
              <a:rPr lang="fr-FR" dirty="0" err="1" smtClean="0"/>
              <a:t>localStorage</a:t>
            </a:r>
            <a:r>
              <a:rPr lang="fr-FR" dirty="0" smtClean="0"/>
              <a:t> qui n’a pas de date d’expiration et le </a:t>
            </a:r>
            <a:r>
              <a:rPr lang="fr-FR" dirty="0" err="1" smtClean="0"/>
              <a:t>sessionStorage</a:t>
            </a:r>
            <a:r>
              <a:rPr lang="fr-FR" dirty="0" smtClean="0"/>
              <a:t> qui est détruit à la fin de la session.</a:t>
            </a:r>
          </a:p>
          <a:p>
            <a:r>
              <a:rPr lang="fr-FR" dirty="0" smtClean="0"/>
              <a:t>Script: stockage.html, lecture.html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5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Dessin html5 </a:t>
            </a:r>
            <a:r>
              <a:rPr lang="fr-FR" b="1" dirty="0" err="1" smtClean="0">
                <a:solidFill>
                  <a:srgbClr val="FFC000"/>
                </a:solidFill>
              </a:rPr>
              <a:t>canvas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L’élément « </a:t>
            </a:r>
            <a:r>
              <a:rPr lang="fr-FR" dirty="0" err="1" smtClean="0"/>
              <a:t>canvas</a:t>
            </a:r>
            <a:r>
              <a:rPr lang="fr-FR" dirty="0" smtClean="0"/>
              <a:t> » est un composant HTML très puissant qui permet la création de graphique sur les pages HTML.</a:t>
            </a:r>
          </a:p>
          <a:p>
            <a:pPr algn="just"/>
            <a:r>
              <a:rPr lang="fr-FR" dirty="0" smtClean="0"/>
              <a:t>Son pilotage par le </a:t>
            </a:r>
            <a:r>
              <a:rPr lang="fr-FR" dirty="0" smtClean="0"/>
              <a:t>JavaScript est obligatoire et </a:t>
            </a:r>
            <a:r>
              <a:rPr lang="fr-FR" dirty="0" smtClean="0"/>
              <a:t>permet de faire des graphiques dynamiques très facilement.</a:t>
            </a:r>
          </a:p>
          <a:p>
            <a:r>
              <a:rPr lang="fr-FR" dirty="0" smtClean="0"/>
              <a:t>Exercice: faite un dessin… (vous pouvez vous inspirer de w3school ou de </a:t>
            </a:r>
            <a:r>
              <a:rPr lang="fr-FR" dirty="0" err="1" smtClean="0"/>
              <a:t>openclassroom</a:t>
            </a:r>
            <a:r>
              <a:rPr lang="fr-FR" dirty="0" smtClean="0"/>
              <a:t>)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www.w3schools.com/tags/ref_canvas.asp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63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Historique 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800" dirty="0" smtClean="0"/>
              <a:t>JavaScript a été créé par Netscape en 1995</a:t>
            </a:r>
          </a:p>
          <a:p>
            <a:pPr marL="0" indent="0" algn="just">
              <a:buNone/>
            </a:pPr>
            <a:r>
              <a:rPr lang="fr-FR" sz="2800" dirty="0" smtClean="0"/>
              <a:t>Il est normalisé par un organisme européen, l ’ECMA. C’est pour cela qu’on parle d’</a:t>
            </a:r>
            <a:r>
              <a:rPr lang="fr-FR" sz="2800" dirty="0" err="1" smtClean="0"/>
              <a:t>ECMAScript</a:t>
            </a:r>
            <a:endParaRPr lang="fr-FR" sz="2800" dirty="0" smtClean="0"/>
          </a:p>
          <a:p>
            <a:pPr marL="0" indent="0" algn="just">
              <a:buNone/>
            </a:pPr>
            <a:r>
              <a:rPr lang="fr-FR" sz="2800" dirty="0" smtClean="0"/>
              <a:t>A l’époque, Netscape et Sun étaient associés, Sun envisageait que JavaScript serait un sous ensemble de Java pour rendre les pages Web plus dynamiques. C’est pour cela que le langage s’appel </a:t>
            </a:r>
            <a:r>
              <a:rPr lang="fr-FR" sz="2800" dirty="0" smtClean="0"/>
              <a:t>JavaScript, </a:t>
            </a:r>
            <a:r>
              <a:rPr lang="fr-FR" sz="2800" dirty="0" smtClean="0"/>
              <a:t>même s’il n’a rien à voir avec le Java sauf au niveau de la syntaxe.</a:t>
            </a:r>
          </a:p>
          <a:p>
            <a:pPr marL="0" indent="0" algn="just">
              <a:buNone/>
            </a:pPr>
            <a:r>
              <a:rPr lang="fr-FR" sz="2800" dirty="0" smtClean="0"/>
              <a:t>Les noms de </a:t>
            </a:r>
            <a:r>
              <a:rPr lang="fr-FR" sz="2800" dirty="0" err="1" smtClean="0"/>
              <a:t>JScript</a:t>
            </a:r>
            <a:r>
              <a:rPr lang="fr-FR" sz="2800" dirty="0" smtClean="0"/>
              <a:t> et </a:t>
            </a:r>
            <a:r>
              <a:rPr lang="fr-FR" sz="2800" dirty="0" err="1" smtClean="0"/>
              <a:t>ActionScript</a:t>
            </a:r>
            <a:r>
              <a:rPr lang="fr-FR" sz="2800" dirty="0" smtClean="0"/>
              <a:t> sont d’anciennes implémentations de JavaScript par Microsoft et Adobe.</a:t>
            </a:r>
          </a:p>
        </p:txBody>
      </p:sp>
    </p:spTree>
    <p:extLst>
      <p:ext uri="{BB962C8B-B14F-4D97-AF65-F5344CB8AC3E}">
        <p14:creationId xmlns:p14="http://schemas.microsoft.com/office/powerpoint/2010/main" val="33186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Librairies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De très nombreuses librairies ont été développées afin d’enrichir les fonctionnalités ou de simplifier l’utilisation de JavaScript. </a:t>
            </a:r>
          </a:p>
          <a:p>
            <a:pPr marL="0" indent="0">
              <a:buNone/>
            </a:pPr>
            <a:r>
              <a:rPr lang="fr-FR" dirty="0" smtClean="0"/>
              <a:t>Les plus </a:t>
            </a:r>
            <a:r>
              <a:rPr lang="fr-FR" dirty="0" smtClean="0"/>
              <a:t>connues </a:t>
            </a:r>
            <a:r>
              <a:rPr lang="fr-FR" dirty="0" smtClean="0"/>
              <a:t>sont</a:t>
            </a:r>
          </a:p>
          <a:p>
            <a:pPr algn="just"/>
            <a:r>
              <a:rPr lang="fr-FR" dirty="0" err="1" smtClean="0"/>
              <a:t>Bootstrap</a:t>
            </a:r>
            <a:r>
              <a:rPr lang="fr-FR" dirty="0" smtClean="0"/>
              <a:t>: C’est le module CSS de </a:t>
            </a:r>
            <a:r>
              <a:rPr lang="fr-FR" dirty="0" smtClean="0"/>
              <a:t>twitter. Il </a:t>
            </a:r>
            <a:r>
              <a:rPr lang="fr-FR" dirty="0" smtClean="0"/>
              <a:t>permet une grande diversité de mise en page sur différents appareils ainsi qu’une personnalisation poussée </a:t>
            </a:r>
            <a:r>
              <a:rPr lang="fr-FR" dirty="0"/>
              <a:t>des </a:t>
            </a:r>
            <a:r>
              <a:rPr lang="fr-FR" dirty="0" smtClean="0"/>
              <a:t>pages.</a:t>
            </a:r>
          </a:p>
          <a:p>
            <a:pPr marL="400050" lvl="1" indent="0">
              <a:buNone/>
            </a:pP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https://openclassrooms.com/fr/courses/1885491-prenez-en-main-bootstrap/1885777-mise-en-route</a:t>
            </a:r>
            <a:r>
              <a:rPr lang="fr-FR" dirty="0" smtClean="0"/>
              <a:t>)</a:t>
            </a:r>
          </a:p>
          <a:p>
            <a:pPr algn="just"/>
            <a:r>
              <a:rPr lang="fr-FR" dirty="0" err="1" smtClean="0"/>
              <a:t>Jquery</a:t>
            </a:r>
            <a:r>
              <a:rPr lang="fr-FR" dirty="0" smtClean="0"/>
              <a:t>: </a:t>
            </a:r>
            <a:r>
              <a:rPr lang="fr-FR" dirty="0" smtClean="0"/>
              <a:t>Développée </a:t>
            </a:r>
            <a:r>
              <a:rPr lang="fr-FR" dirty="0" smtClean="0"/>
              <a:t>par John </a:t>
            </a:r>
            <a:r>
              <a:rPr lang="fr-FR" dirty="0" err="1" smtClean="0"/>
              <a:t>Resig</a:t>
            </a:r>
            <a:r>
              <a:rPr lang="fr-FR" dirty="0" smtClean="0"/>
              <a:t>. C</a:t>
            </a:r>
            <a:r>
              <a:rPr lang="fr-FR" dirty="0" smtClean="0"/>
              <a:t>ette </a:t>
            </a:r>
            <a:r>
              <a:rPr lang="fr-FR" dirty="0" smtClean="0"/>
              <a:t>librairie apporte une simplification de l’écriture du JavaScript ainsi qu’un grand nombre de </a:t>
            </a:r>
            <a:r>
              <a:rPr lang="fr-FR" dirty="0"/>
              <a:t>nouvelles fonctionnalités 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(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openclassrooms.com/fr/courses/3504441-introduction-a-jquery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Script: bootstrap.html , jquery.html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5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Avenir 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Depuis 2009, le JavaScript n’est plus cantonné </a:t>
            </a:r>
            <a:r>
              <a:rPr lang="fr-FR" dirty="0" smtClean="0"/>
              <a:t>aux navigateurs </a:t>
            </a:r>
            <a:r>
              <a:rPr lang="fr-FR" dirty="0" smtClean="0"/>
              <a:t>et donc au coté client. Plusieurs </a:t>
            </a:r>
            <a:r>
              <a:rPr lang="fr-FR" dirty="0" err="1" smtClean="0"/>
              <a:t>FrameWork</a:t>
            </a:r>
            <a:r>
              <a:rPr lang="fr-FR" dirty="0" smtClean="0"/>
              <a:t> JavaScript ont fait leur apparition, le plus connu et le plus utilisé étant Node.js  </a:t>
            </a:r>
          </a:p>
          <a:p>
            <a:pPr algn="just"/>
            <a:r>
              <a:rPr lang="fr-FR" dirty="0" err="1" smtClean="0"/>
              <a:t>ECMAScript</a:t>
            </a:r>
            <a:r>
              <a:rPr lang="fr-FR" dirty="0" smtClean="0"/>
              <a:t> sort une évolution de JavaScript tous les ans au mois de </a:t>
            </a:r>
            <a:r>
              <a:rPr lang="fr-FR" dirty="0" smtClean="0"/>
              <a:t>juin avec de nouvelles fonctions.</a:t>
            </a:r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dirty="0" err="1" smtClean="0"/>
              <a:t>TypeScript</a:t>
            </a:r>
            <a:r>
              <a:rPr lang="fr-FR" dirty="0" smtClean="0"/>
              <a:t> est une surcouche </a:t>
            </a:r>
            <a:r>
              <a:rPr lang="fr-FR" dirty="0" smtClean="0"/>
              <a:t>au</a:t>
            </a:r>
            <a:r>
              <a:rPr lang="fr-FR" dirty="0" smtClean="0"/>
              <a:t> JavaScript. </a:t>
            </a:r>
            <a:r>
              <a:rPr lang="fr-FR" dirty="0" smtClean="0"/>
              <a:t>Elle</a:t>
            </a:r>
            <a:r>
              <a:rPr lang="fr-FR" dirty="0" smtClean="0"/>
              <a:t> </a:t>
            </a:r>
            <a:r>
              <a:rPr lang="fr-FR" dirty="0" smtClean="0"/>
              <a:t>ajoute principalement un typage fort des variables.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1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Liens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openclassrooms.com/fr/courses/2984401-apprenez-a-coder-avec-javascript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openclassrooms.com/fr/courses/1916641-dynamisez-vos-sites-web-avec-javascript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openclassrooms.com/fr/courses/1183926-bonnes-pratiques-javascript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3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Editeurs de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Le JavaScript s’écrit grâce à un éditeur de texte.</a:t>
            </a:r>
          </a:p>
          <a:p>
            <a:pPr marL="0" indent="0">
              <a:buNone/>
            </a:pPr>
            <a:r>
              <a:rPr lang="fr-FR" dirty="0" smtClean="0"/>
              <a:t>Sur PC Windows, en gratuit, il y a principalement</a:t>
            </a:r>
          </a:p>
          <a:p>
            <a:r>
              <a:rPr lang="fr-FR" dirty="0" smtClean="0"/>
              <a:t>Notepad++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https://notepad-plus-plus.org/fr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r>
              <a:rPr lang="fr-FR" dirty="0" smtClean="0"/>
              <a:t>Visual Code </a:t>
            </a:r>
            <a:r>
              <a:rPr lang="fr-FR" dirty="0"/>
              <a:t>Studio (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code.visualstudio.com/download</a:t>
            </a:r>
            <a:r>
              <a:rPr lang="fr-FR" dirty="0" smtClean="0"/>
              <a:t>)</a:t>
            </a:r>
          </a:p>
          <a:p>
            <a:r>
              <a:rPr lang="fr-FR" dirty="0" smtClean="0"/>
              <a:t>Eclipse avec sa version dédiée au JavaScript</a:t>
            </a:r>
          </a:p>
          <a:p>
            <a:pPr marL="0" indent="0">
              <a:buNone/>
            </a:pPr>
            <a:r>
              <a:rPr lang="fr-FR" sz="2600" dirty="0">
                <a:hlinkClick r:id="rId4"/>
              </a:rPr>
              <a:t>https://</a:t>
            </a:r>
            <a:r>
              <a:rPr lang="fr-FR" sz="2600" dirty="0" smtClean="0">
                <a:hlinkClick r:id="rId4"/>
              </a:rPr>
              <a:t>www.eclipse.org/downloads/packages/release/photon/r/eclipse-ide-javascript-and-web-developers</a:t>
            </a:r>
            <a:endParaRPr lang="fr-FR" sz="26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0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Editeurs de texte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Sur PC </a:t>
            </a:r>
            <a:r>
              <a:rPr lang="fr-FR" dirty="0" err="1" smtClean="0"/>
              <a:t>Lubuntu</a:t>
            </a:r>
            <a:endParaRPr lang="fr-FR" dirty="0" smtClean="0"/>
          </a:p>
          <a:p>
            <a:r>
              <a:rPr lang="fr-FR" dirty="0" err="1" smtClean="0"/>
              <a:t>SublimeText</a:t>
            </a:r>
            <a:r>
              <a:rPr lang="fr-FR" dirty="0" smtClean="0"/>
              <a:t> ou Eclipse</a:t>
            </a:r>
          </a:p>
          <a:p>
            <a:pPr marL="0" indent="0" algn="just">
              <a:buNone/>
            </a:pPr>
            <a:r>
              <a:rPr lang="fr-FR" dirty="0" smtClean="0"/>
              <a:t>Sur </a:t>
            </a:r>
            <a:r>
              <a:rPr lang="fr-FR" dirty="0" err="1" smtClean="0"/>
              <a:t>Raspberry</a:t>
            </a:r>
            <a:r>
              <a:rPr lang="fr-FR" dirty="0" smtClean="0"/>
              <a:t>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err="1" smtClean="0"/>
              <a:t>Geany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Les éditeurs dédiés au développement tels que Notepad++ et </a:t>
            </a:r>
            <a:r>
              <a:rPr lang="fr-FR" dirty="0" err="1" smtClean="0"/>
              <a:t>SublimeText</a:t>
            </a:r>
            <a:r>
              <a:rPr lang="fr-FR" dirty="0" smtClean="0"/>
              <a:t> permettent la coloration </a:t>
            </a:r>
            <a:r>
              <a:rPr lang="fr-FR" dirty="0" smtClean="0"/>
              <a:t>syntaxique. Les </a:t>
            </a:r>
            <a:r>
              <a:rPr lang="fr-FR" dirty="0" smtClean="0"/>
              <a:t>éditeurs plus lourds </a:t>
            </a:r>
            <a:r>
              <a:rPr lang="fr-FR" dirty="0" smtClean="0"/>
              <a:t>tels </a:t>
            </a:r>
            <a:r>
              <a:rPr lang="fr-FR" dirty="0" smtClean="0"/>
              <a:t>que Eclipse et Visual Studio Code indiquent directement les erreurs de syntaxe et permettent le débogage au prix d’un paramétrage assez compliqué.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7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Utilisation 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Le JavaScript a été initialement prévu pour tourner sur un interpréteur intégré aux différents navigateurs.</a:t>
            </a:r>
          </a:p>
          <a:p>
            <a:r>
              <a:rPr lang="fr-FR" dirty="0" smtClean="0"/>
              <a:t>Ce que le JavaScript a le droit ou non de faire: </a:t>
            </a:r>
            <a:br>
              <a:rPr lang="fr-FR" dirty="0" smtClean="0"/>
            </a:br>
            <a:r>
              <a:rPr lang="fr-FR" dirty="0" smtClean="0"/>
              <a:t>       </a:t>
            </a:r>
            <a:r>
              <a:rPr lang="fr-FR" dirty="0" smtClean="0"/>
              <a:t>Affichage </a:t>
            </a:r>
            <a:r>
              <a:rPr lang="fr-FR" dirty="0" smtClean="0"/>
              <a:t>et traitements sur la page HTML</a:t>
            </a:r>
            <a:br>
              <a:rPr lang="fr-FR" dirty="0" smtClean="0"/>
            </a:br>
            <a:r>
              <a:rPr lang="fr-FR" dirty="0" smtClean="0"/>
              <a:t>       Affichage hors de la page HTML</a:t>
            </a:r>
            <a:br>
              <a:rPr lang="fr-FR" dirty="0" smtClean="0"/>
            </a:br>
            <a:r>
              <a:rPr lang="fr-FR" dirty="0" smtClean="0"/>
              <a:t>       Gestion de périphériques (USB, réseau…)</a:t>
            </a:r>
          </a:p>
          <a:p>
            <a:pPr marL="0" indent="0">
              <a:buNone/>
            </a:pPr>
            <a:r>
              <a:rPr lang="fr-FR" dirty="0" smtClean="0"/>
              <a:t>           Gestion </a:t>
            </a:r>
            <a:r>
              <a:rPr lang="fr-FR" dirty="0"/>
              <a:t>des fichiers sur les disques</a:t>
            </a:r>
            <a:br>
              <a:rPr lang="fr-FR" dirty="0"/>
            </a:br>
            <a:r>
              <a:rPr lang="fr-FR" dirty="0" smtClean="0"/>
              <a:t>           Lancement </a:t>
            </a:r>
            <a:r>
              <a:rPr lang="fr-FR" dirty="0"/>
              <a:t>de </a:t>
            </a:r>
            <a:r>
              <a:rPr lang="fr-FR" dirty="0" smtClean="0"/>
              <a:t>processus systèmes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3933056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6" y="4443942"/>
            <a:ext cx="476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26" y="4939242"/>
            <a:ext cx="495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4" y="5427712"/>
            <a:ext cx="466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" y="3491345"/>
            <a:ext cx="419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Compatibilité des navigateurs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Attention: chaque navigateur et chaque version de ces navigateurs embarquent une version d’un interpréteur </a:t>
            </a:r>
            <a:r>
              <a:rPr lang="fr-FR" dirty="0" smtClean="0"/>
              <a:t>JavaScript.</a:t>
            </a:r>
          </a:p>
          <a:p>
            <a:pPr marL="0" indent="0">
              <a:buNone/>
            </a:pPr>
            <a:r>
              <a:rPr lang="fr-FR" dirty="0" smtClean="0"/>
              <a:t>Donc</a:t>
            </a:r>
            <a:r>
              <a:rPr lang="fr-FR" dirty="0" smtClean="0"/>
              <a:t>, tous les scripts ne tournent pas sur tous les navigateurs et s’ils tournent, n’ont pas toujours les mêmes comportements</a:t>
            </a:r>
            <a:r>
              <a:rPr lang="fr-FR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C’est l’un des gros points faibles du JavaScript sur les navigateurs.</a:t>
            </a:r>
          </a:p>
          <a:p>
            <a:pPr marL="0" indent="0" algn="just">
              <a:buNone/>
            </a:pPr>
            <a:r>
              <a:rPr lang="fr-FR" dirty="0" smtClean="0"/>
              <a:t>On peut avoir une </a:t>
            </a:r>
            <a:r>
              <a:rPr lang="fr-FR" dirty="0" smtClean="0"/>
              <a:t>idée </a:t>
            </a:r>
            <a:r>
              <a:rPr lang="fr-FR" dirty="0" smtClean="0"/>
              <a:t>des fonctionnalités disponibles sur le site</a:t>
            </a:r>
          </a:p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://kangax.github.io/compat-table/es6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504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Autorisation du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Sur les navigateurs, le JavaScript peut être désactivé ou avoir besoin d’une autorisation pour s’exécuter.</a:t>
            </a:r>
          </a:p>
          <a:p>
            <a:pPr algn="just"/>
            <a:r>
              <a:rPr lang="fr-FR" dirty="0" smtClean="0"/>
              <a:t>La désactivation ou l’interdiction de désactiver le JavaScript est souvent choisie suite à une politique de sécurité d’entreprise ou à un choix personnel.</a:t>
            </a:r>
          </a:p>
          <a:p>
            <a:pPr algn="just"/>
            <a:r>
              <a:rPr lang="fr-FR" dirty="0" smtClean="0"/>
              <a:t>De nos jours, cette désactivation est de plus en plus </a:t>
            </a:r>
            <a:r>
              <a:rPr lang="fr-FR" dirty="0" smtClean="0"/>
              <a:t>rare, </a:t>
            </a:r>
            <a:r>
              <a:rPr lang="fr-FR" dirty="0" smtClean="0"/>
              <a:t>car elle empêche le fonctionnement correct de la plupart des sites.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9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1</a:t>
            </a:r>
            <a:r>
              <a:rPr lang="fr-FR" b="1" baseline="30000" dirty="0" smtClean="0">
                <a:solidFill>
                  <a:srgbClr val="FFC000"/>
                </a:solidFill>
              </a:rPr>
              <a:t>er</a:t>
            </a:r>
            <a:r>
              <a:rPr lang="fr-FR" b="1" dirty="0" smtClean="0">
                <a:solidFill>
                  <a:srgbClr val="FFC000"/>
                </a:solidFill>
              </a:rPr>
              <a:t> script, hello world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Pour la petite histoire, le premier « hello world » date de 1978 dans la première version du livre sur le langage C de </a:t>
            </a:r>
            <a:r>
              <a:rPr lang="fr-FR" i="1" dirty="0"/>
              <a:t>The C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r>
              <a:rPr lang="fr-FR" dirty="0"/>
              <a:t> de Brian </a:t>
            </a:r>
            <a:r>
              <a:rPr lang="fr-FR" dirty="0" err="1"/>
              <a:t>Kernighan</a:t>
            </a:r>
            <a:r>
              <a:rPr lang="fr-FR" dirty="0"/>
              <a:t> et Dennis Ritchie.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Script: </a:t>
            </a:r>
          </a:p>
          <a:p>
            <a:r>
              <a:rPr lang="fr-FR" dirty="0"/>
              <a:t>helloWorld1.html, </a:t>
            </a:r>
            <a:r>
              <a:rPr lang="fr-FR" dirty="0" smtClean="0"/>
              <a:t>helloWorld2.html,</a:t>
            </a:r>
            <a:endParaRPr lang="fr-FR" dirty="0"/>
          </a:p>
          <a:p>
            <a:r>
              <a:rPr lang="fr-FR" dirty="0" smtClean="0"/>
              <a:t>helloWorld3.html,helloWorld4.html</a:t>
            </a:r>
            <a:r>
              <a:rPr lang="fr-FR" dirty="0"/>
              <a:t>, </a:t>
            </a:r>
          </a:p>
          <a:p>
            <a:r>
              <a:rPr lang="fr-FR" dirty="0" smtClean="0"/>
              <a:t>helloWorld5.html</a:t>
            </a:r>
            <a:r>
              <a:rPr lang="fr-FR" dirty="0"/>
              <a:t>, </a:t>
            </a:r>
            <a:r>
              <a:rPr lang="fr-FR" dirty="0" smtClean="0"/>
              <a:t>helloWorld6.html</a:t>
            </a:r>
            <a:r>
              <a:rPr lang="fr-FR" dirty="0"/>
              <a:t>,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1671</Words>
  <Application>Microsoft Office PowerPoint</Application>
  <PresentationFormat>Affichage à l'écran 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Formation</vt:lpstr>
      <vt:lpstr>Formateur</vt:lpstr>
      <vt:lpstr>Historique de JavaScript</vt:lpstr>
      <vt:lpstr>Editeurs de texte</vt:lpstr>
      <vt:lpstr>Editeurs de texte (suite)</vt:lpstr>
      <vt:lpstr>Utilisation de JavaScript</vt:lpstr>
      <vt:lpstr>Compatibilité des navigateurs</vt:lpstr>
      <vt:lpstr>Autorisation du JavaScript</vt:lpstr>
      <vt:lpstr>1er script, hello world</vt:lpstr>
      <vt:lpstr>Bonnes pratiques de base</vt:lpstr>
      <vt:lpstr>Quelques remarques</vt:lpstr>
      <vt:lpstr>Commentaires, nom de variables et mise en page</vt:lpstr>
      <vt:lpstr>Les variables</vt:lpstr>
      <vt:lpstr>Les type de variables</vt:lpstr>
      <vt:lpstr>Les listes et les tableaux associatifs</vt:lpstr>
      <vt:lpstr>Erreurs et débogage</vt:lpstr>
      <vt:lpstr>Structure de contrôle</vt:lpstr>
      <vt:lpstr>Procédures et fonctions</vt:lpstr>
      <vt:lpstr>Fonctions anonymes et callback</vt:lpstr>
      <vt:lpstr>Timer</vt:lpstr>
      <vt:lpstr>Les objets</vt:lpstr>
      <vt:lpstr>Quelques objets internes utiles</vt:lpstr>
      <vt:lpstr>Le DOM ou Document Object Model</vt:lpstr>
      <vt:lpstr>Le DOM ou Document Object Model</vt:lpstr>
      <vt:lpstr>Gestion du CSS</vt:lpstr>
      <vt:lpstr>Les formulaires</vt:lpstr>
      <vt:lpstr>Les cookies</vt:lpstr>
      <vt:lpstr>Stockage local</vt:lpstr>
      <vt:lpstr>Dessin html5 canvas</vt:lpstr>
      <vt:lpstr>Librairies JavaScript</vt:lpstr>
      <vt:lpstr>Avenir de JavaScript</vt:lpstr>
      <vt:lpstr>Liens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SINCLAIR Christophe DTSI/DSI</dc:creator>
  <cp:lastModifiedBy>SINCLAIR Christophe DTSI/DSI</cp:lastModifiedBy>
  <cp:revision>149</cp:revision>
  <dcterms:created xsi:type="dcterms:W3CDTF">2018-06-28T15:21:56Z</dcterms:created>
  <dcterms:modified xsi:type="dcterms:W3CDTF">2018-09-12T18:57:22Z</dcterms:modified>
</cp:coreProperties>
</file>