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0" r:id="rId4"/>
    <p:sldId id="259" r:id="rId5"/>
    <p:sldId id="261" r:id="rId6"/>
    <p:sldId id="260" r:id="rId7"/>
    <p:sldId id="288" r:id="rId8"/>
    <p:sldId id="289" r:id="rId9"/>
    <p:sldId id="298" r:id="rId10"/>
    <p:sldId id="263" r:id="rId11"/>
    <p:sldId id="283" r:id="rId12"/>
    <p:sldId id="291" r:id="rId13"/>
    <p:sldId id="292" r:id="rId14"/>
    <p:sldId id="293" r:id="rId15"/>
    <p:sldId id="307" r:id="rId16"/>
    <p:sldId id="294" r:id="rId17"/>
    <p:sldId id="299" r:id="rId18"/>
    <p:sldId id="295" r:id="rId19"/>
    <p:sldId id="297" r:id="rId20"/>
    <p:sldId id="303" r:id="rId21"/>
    <p:sldId id="304" r:id="rId22"/>
    <p:sldId id="305" r:id="rId23"/>
    <p:sldId id="306" r:id="rId24"/>
    <p:sldId id="300" r:id="rId25"/>
    <p:sldId id="277" r:id="rId26"/>
    <p:sldId id="28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571D5-CFA8-417A-B327-97463142F0F6}" type="datetimeFigureOut">
              <a:rPr lang="fr-FR" smtClean="0"/>
              <a:t>25/10/2018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3E85B-DDFF-4168-B117-2058F3CFC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8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3E85B-DDFF-4168-B117-2058F3CFC0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4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BBFE-B3BE-41F9-A1E9-C4D06BEAE6BC}" type="datetime1">
              <a:rPr lang="fr-FR" smtClean="0"/>
              <a:t>25/10/2018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A099-426A-4536-AA5B-D92396CB0E00}" type="datetime1">
              <a:rPr lang="fr-FR" smtClean="0"/>
              <a:t>25/10/2018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8D17-3F3C-4CD7-AEA2-5D3DC16BE69D}" type="datetime1">
              <a:rPr lang="fr-FR" smtClean="0"/>
              <a:t>25/10/2018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E0AA-46B7-4C8A-890C-C4BC40E05F2D}" type="datetime1">
              <a:rPr lang="fr-FR" smtClean="0"/>
              <a:t>25/10/2018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1B10-048F-4ECF-9DAD-D0EFAE7BDF09}" type="datetime1">
              <a:rPr lang="fr-FR" smtClean="0"/>
              <a:t>25/10/2018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7E06-650D-4817-A7C3-7C64C5B7698F}" type="datetime1">
              <a:rPr lang="fr-FR" smtClean="0"/>
              <a:t>25/10/2018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E073-17C2-448C-93AA-98407B5B25EB}" type="datetime1">
              <a:rPr lang="fr-FR" smtClean="0"/>
              <a:t>25/10/2018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851-A4C9-4740-82BE-CFD6B0C5DB92}" type="datetime1">
              <a:rPr lang="fr-FR" smtClean="0"/>
              <a:t>25/10/2018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D09E-19C8-4D8E-94DA-7F4E88BFFCCA}" type="datetime1">
              <a:rPr lang="fr-FR" smtClean="0"/>
              <a:t>25/10/2018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D155-767E-473A-9B91-CD091C3BE3B7}" type="datetime1">
              <a:rPr lang="fr-FR" smtClean="0"/>
              <a:t>25/10/2018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9F8-0E68-4E43-B15D-9DD92BD213F9}" type="datetime1">
              <a:rPr lang="fr-FR" smtClean="0"/>
              <a:t>25/10/2018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A00B-7871-4965-8E53-9C37E7D8B64E}" type="datetime1">
              <a:rPr lang="fr-FR" smtClean="0"/>
              <a:t>25/10/2018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0.x/docs/api/conso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4x/api.html" TargetMode="External"/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win_setinterval.asp" TargetMode="External"/><Relationship Id="rId2" Type="http://schemas.openxmlformats.org/officeDocument/2006/relationships/hyperlink" Target="https://www.npmjs.com/package/onof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2:3000/led?etat=off" TargetMode="External"/><Relationship Id="rId2" Type="http://schemas.openxmlformats.org/officeDocument/2006/relationships/hyperlink" Target="http://192.168.1.12:8080/led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ressjs.com/en/4x/api.html#req" TargetMode="External"/><Relationship Id="rId4" Type="http://schemas.openxmlformats.org/officeDocument/2006/relationships/hyperlink" Target="http://192.168.1.12:8080/led/clig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Hypertext_Transfer_Protocol" TargetMode="External"/><Relationship Id="rId2" Type="http://schemas.openxmlformats.org/officeDocument/2006/relationships/hyperlink" Target="https://fr.wikipedia.org/wiki/Liste_des_codes_HTT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pressjs.com/en/4x/api.html#app.us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onoff#leds-and-buttons" TargetMode="External"/><Relationship Id="rId2" Type="http://schemas.openxmlformats.org/officeDocument/2006/relationships/hyperlink" Target="https://www.npmjs.com/package/onof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github.com/codeRoomMarseille/Node.j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ristophe.sinclair@orange.com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docs#Using-with-Expres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nodejs_mongodb_insert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056721-des-applications-ultra-rapides-avec-node-js" TargetMode="External"/><Relationship Id="rId2" Type="http://schemas.openxmlformats.org/officeDocument/2006/relationships/hyperlink" Target="https://www.w3schools.com/node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spberrypi.pagesperso-orange.fr/dossiers/30-01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tepad-plus-plus.org/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downloads/packages/release/photon/r/eclipse-ide-javascript-and-web-develop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dist/latest-v10.x/docs/api/" TargetMode="External"/><Relationship Id="rId5" Type="http://schemas.openxmlformats.org/officeDocument/2006/relationships/hyperlink" Target="https://www.w3schools.com/nodejs/default.asp" TargetMode="External"/><Relationship Id="rId4" Type="http://schemas.openxmlformats.org/officeDocument/2006/relationships/hyperlink" Target="https://www.w3schools.com/css/defaul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fr-FR" sz="8800" dirty="0"/>
              <a:t>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95028" y="2449418"/>
            <a:ext cx="6400800" cy="1752600"/>
          </a:xfrm>
        </p:spPr>
        <p:txBody>
          <a:bodyPr>
            <a:normAutofit/>
          </a:bodyPr>
          <a:lstStyle/>
          <a:p>
            <a:r>
              <a:rPr lang="fr-FR" sz="8000" dirty="0" smtClean="0"/>
              <a:t>Node.js</a:t>
            </a:r>
            <a:endParaRPr lang="fr-FR" sz="8000" dirty="0"/>
          </a:p>
        </p:txBody>
      </p:sp>
      <p:sp>
        <p:nvSpPr>
          <p:cNvPr id="4" name="AutoShape 2" descr="Résultat de recherche d'images pour &quot;JavaScript logo&quot;"/>
          <p:cNvSpPr>
            <a:spLocks noChangeAspect="1" noChangeArrowheads="1"/>
          </p:cNvSpPr>
          <p:nvPr/>
        </p:nvSpPr>
        <p:spPr bwMode="auto">
          <a:xfrm>
            <a:off x="155575" y="-1698625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Résultat de recherche d'images pour &quot;JavaScript logo&quot;"/>
          <p:cNvSpPr>
            <a:spLocks noChangeAspect="1" noChangeArrowheads="1"/>
          </p:cNvSpPr>
          <p:nvPr/>
        </p:nvSpPr>
        <p:spPr bwMode="auto">
          <a:xfrm>
            <a:off x="307975" y="-1546225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89040"/>
            <a:ext cx="4220567" cy="258241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79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1</a:t>
            </a:r>
            <a:r>
              <a:rPr lang="fr-FR" b="1" baseline="30000" dirty="0" smtClean="0">
                <a:solidFill>
                  <a:srgbClr val="FFC000"/>
                </a:solidFill>
              </a:rPr>
              <a:t>er</a:t>
            </a:r>
            <a:r>
              <a:rPr lang="fr-FR" b="1" dirty="0" smtClean="0">
                <a:solidFill>
                  <a:srgbClr val="FFC000"/>
                </a:solidFill>
              </a:rPr>
              <a:t> script, hello world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dirty="0" smtClean="0"/>
              <a:t>Pour la petite histoire, le premier « hello world » date de 1978 dans la première version du livre sur le langage C « </a:t>
            </a:r>
            <a:r>
              <a:rPr lang="fr-FR" i="1" dirty="0" smtClean="0"/>
              <a:t>The </a:t>
            </a:r>
            <a:r>
              <a:rPr lang="fr-FR" i="1" dirty="0"/>
              <a:t>C </a:t>
            </a:r>
            <a:r>
              <a:rPr lang="fr-FR" i="1" dirty="0" err="1"/>
              <a:t>Programming</a:t>
            </a:r>
            <a:r>
              <a:rPr lang="fr-FR" i="1" dirty="0"/>
              <a:t> </a:t>
            </a:r>
            <a:r>
              <a:rPr lang="fr-FR" i="1" dirty="0" err="1" smtClean="0"/>
              <a:t>Language</a:t>
            </a:r>
            <a:r>
              <a:rPr lang="fr-FR" i="1" dirty="0" smtClean="0"/>
              <a:t> »</a:t>
            </a:r>
            <a:r>
              <a:rPr lang="fr-FR" dirty="0" smtClean="0"/>
              <a:t> </a:t>
            </a:r>
            <a:r>
              <a:rPr lang="fr-FR" dirty="0"/>
              <a:t>de Brian </a:t>
            </a:r>
            <a:r>
              <a:rPr lang="fr-FR" dirty="0" err="1"/>
              <a:t>Kernighan</a:t>
            </a:r>
            <a:r>
              <a:rPr lang="fr-FR" dirty="0"/>
              <a:t> et Dennis Ritchie.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rgbClr val="00B050"/>
                </a:solidFill>
              </a:rPr>
              <a:t>Script</a:t>
            </a:r>
            <a:r>
              <a:rPr lang="fr-FR" dirty="0"/>
              <a:t>: </a:t>
            </a:r>
            <a:r>
              <a:rPr lang="fr-FR" dirty="0" smtClean="0"/>
              <a:t>helloWorld.js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</a:t>
            </a:r>
            <a:r>
              <a:rPr lang="fr-FR" dirty="0"/>
              <a:t>Utilisez l’API console afin de mesurer le temps d’exécution d’un programme affichant 100 fois « Hello World »</a:t>
            </a:r>
          </a:p>
          <a:p>
            <a:pPr marL="0" indent="0" algn="just">
              <a:buNone/>
            </a:pPr>
            <a:r>
              <a:rPr lang="fr-FR" sz="2400" dirty="0">
                <a:hlinkClick r:id="rId2"/>
              </a:rPr>
              <a:t>https://nodejs.org/dist/latest-v10.x/docs/api/console.html</a:t>
            </a:r>
            <a:endParaRPr lang="fr-FR" sz="2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04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Erreurs et débogage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Ici, plus de F12 pour voir le code dans le navigateur. Les erreurs s’afficheront dans la console et le débogage se fera soit avec des commandes « console.log », soit avec des outils comme Eclipse ou </a:t>
            </a:r>
            <a:r>
              <a:rPr lang="fr-FR" dirty="0"/>
              <a:t>Visual Studio Code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La console contient également une commande </a:t>
            </a:r>
            <a:r>
              <a:rPr lang="fr-FR" dirty="0" smtClean="0"/>
              <a:t>permettant </a:t>
            </a:r>
            <a:r>
              <a:rPr lang="fr-FR" dirty="0" smtClean="0"/>
              <a:t>de faire des tests </a:t>
            </a:r>
            <a:r>
              <a:rPr lang="fr-FR" dirty="0" smtClean="0"/>
              <a:t>unitaires (</a:t>
            </a:r>
            <a:r>
              <a:rPr lang="fr-FR" dirty="0" err="1" smtClean="0"/>
              <a:t>assert</a:t>
            </a:r>
            <a:r>
              <a:rPr lang="fr-FR" dirty="0" smtClean="0"/>
              <a:t>), </a:t>
            </a:r>
            <a:r>
              <a:rPr lang="fr-FR" dirty="0" smtClean="0"/>
              <a:t>des log de différents niveau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27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 projet fil directeur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Nous allons créer sur un </a:t>
            </a:r>
            <a:r>
              <a:rPr lang="fr-FR" dirty="0" err="1" smtClean="0"/>
              <a:t>Raspberry</a:t>
            </a:r>
            <a:r>
              <a:rPr lang="fr-FR" dirty="0" smtClean="0"/>
              <a:t> un serveur web qui aura les fonctionnalités suivantes:</a:t>
            </a:r>
          </a:p>
          <a:p>
            <a:pPr algn="just"/>
            <a:r>
              <a:rPr lang="fr-FR" dirty="0" smtClean="0"/>
              <a:t>Allumer, </a:t>
            </a:r>
            <a:r>
              <a:rPr lang="fr-FR" dirty="0"/>
              <a:t>é</a:t>
            </a:r>
            <a:r>
              <a:rPr lang="fr-FR" dirty="0" smtClean="0"/>
              <a:t>teindre et faire clignoter une LED.</a:t>
            </a:r>
          </a:p>
          <a:p>
            <a:pPr algn="just"/>
            <a:r>
              <a:rPr lang="fr-FR" dirty="0" smtClean="0"/>
              <a:t>Lire les ordres d’un bouton pour changer l’état de la LED.</a:t>
            </a:r>
          </a:p>
          <a:p>
            <a:pPr algn="just"/>
            <a:r>
              <a:rPr lang="fr-FR" dirty="0" smtClean="0"/>
              <a:t>Afficher en permanence l’état de la LED.</a:t>
            </a:r>
          </a:p>
          <a:p>
            <a:pPr algn="just"/>
            <a:r>
              <a:rPr lang="fr-FR" dirty="0" err="1" smtClean="0"/>
              <a:t>Logger</a:t>
            </a:r>
            <a:r>
              <a:rPr lang="fr-FR" dirty="0" smtClean="0"/>
              <a:t> l’état de la LED dans une base de données </a:t>
            </a:r>
            <a:r>
              <a:rPr lang="fr-FR" dirty="0" err="1" smtClean="0"/>
              <a:t>MongoDB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08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9259" y="260648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Schéma du montage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848872" cy="512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 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Création d’un serveur web minimaliste renvoyant « Hello World »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Suivre ce qui </a:t>
            </a:r>
            <a:r>
              <a:rPr lang="fr-FR" dirty="0"/>
              <a:t>est indiqué </a:t>
            </a:r>
            <a:r>
              <a:rPr lang="fr-FR" dirty="0" smtClean="0"/>
              <a:t>à cette URL: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www.npmjs.com/package/express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La documentation complète de la </a:t>
            </a:r>
            <a:r>
              <a:rPr lang="fr-FR" dirty="0"/>
              <a:t>librairie </a:t>
            </a:r>
            <a:r>
              <a:rPr lang="fr-FR" dirty="0" smtClean="0"/>
              <a:t>express est à l’URL suivante: 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expressjs.com/en/4x/api.html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Il existe d’autres serveurs web tels que « </a:t>
            </a:r>
            <a:r>
              <a:rPr lang="fr-FR" dirty="0" err="1" smtClean="0"/>
              <a:t>webpack</a:t>
            </a:r>
            <a:r>
              <a:rPr lang="fr-FR" dirty="0" smtClean="0"/>
              <a:t> », « </a:t>
            </a:r>
            <a:r>
              <a:rPr lang="fr-FR" dirty="0" err="1" smtClean="0"/>
              <a:t>connect</a:t>
            </a:r>
            <a:r>
              <a:rPr lang="fr-FR" dirty="0" smtClean="0"/>
              <a:t> » et « vue » qui sont tout aussi bon (recherchez « web » sur le site npmjs.com).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10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Gestion des librairies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 smtClean="0"/>
              <a:t>Les librairies nécessaires peuvent être installé via la commande « </a:t>
            </a:r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nom_librairie</a:t>
            </a:r>
            <a:r>
              <a:rPr lang="fr-FR" dirty="0" smtClean="0"/>
              <a:t> » ou « </a:t>
            </a:r>
            <a:r>
              <a:rPr lang="fr-FR" dirty="0" err="1" smtClean="0"/>
              <a:t>npm</a:t>
            </a:r>
            <a:r>
              <a:rPr lang="fr-FR" dirty="0" smtClean="0"/>
              <a:t> i </a:t>
            </a:r>
            <a:r>
              <a:rPr lang="fr-FR" dirty="0" err="1" smtClean="0"/>
              <a:t>nom_librairie</a:t>
            </a:r>
            <a:r>
              <a:rPr lang="fr-FR" dirty="0" smtClean="0"/>
              <a:t> ».</a:t>
            </a:r>
          </a:p>
          <a:p>
            <a:pPr marL="0" indent="0" algn="just">
              <a:buNone/>
            </a:pPr>
            <a:r>
              <a:rPr lang="fr-FR" dirty="0" smtClean="0"/>
              <a:t>Si il y a beaucoup de librairies à gérer, il faut créer un fichier </a:t>
            </a:r>
            <a:r>
              <a:rPr lang="fr-FR" dirty="0" err="1" smtClean="0"/>
              <a:t>package.json</a:t>
            </a:r>
            <a:r>
              <a:rPr lang="fr-FR" dirty="0" smtClean="0"/>
              <a:t> qui listera les librairies nécessaires qui seront installée par la commande « </a:t>
            </a:r>
            <a:r>
              <a:rPr lang="fr-FR" dirty="0" err="1" smtClean="0"/>
              <a:t>npm</a:t>
            </a:r>
            <a:r>
              <a:rPr lang="fr-FR" dirty="0" smtClean="0"/>
              <a:t> i ».</a:t>
            </a:r>
          </a:p>
          <a:p>
            <a:pPr marL="0" indent="0" algn="just">
              <a:buNone/>
            </a:pPr>
            <a:r>
              <a:rPr lang="fr-FR" dirty="0" smtClean="0"/>
              <a:t>Les librairies doivent être installées pour chaque projet et sont stockées dans un répertoire « </a:t>
            </a:r>
            <a:r>
              <a:rPr lang="fr-FR" dirty="0" err="1" smtClean="0"/>
              <a:t>node_modules</a:t>
            </a:r>
            <a:r>
              <a:rPr lang="fr-FR" dirty="0" smtClean="0"/>
              <a:t> » à la racine du projet.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84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Gestion de la 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NPM comporte de nombreuses librairies permettant de gérer les broches GPIO du </a:t>
            </a:r>
            <a:r>
              <a:rPr lang="fr-FR" dirty="0" err="1" smtClean="0"/>
              <a:t>Raspberry</a:t>
            </a:r>
            <a:r>
              <a:rPr lang="fr-FR" dirty="0"/>
              <a:t> </a:t>
            </a:r>
            <a:r>
              <a:rPr lang="fr-FR" dirty="0" smtClean="0"/>
              <a:t>(Faire la recherche du terme « GPIO » sur npmjs.com).</a:t>
            </a:r>
          </a:p>
          <a:p>
            <a:pPr marL="0" indent="0" algn="just">
              <a:buNone/>
            </a:pPr>
            <a:r>
              <a:rPr lang="fr-FR" dirty="0" smtClean="0"/>
              <a:t>Nous utiliserons la librairie </a:t>
            </a:r>
            <a:r>
              <a:rPr lang="fr-FR" dirty="0" err="1" smtClean="0"/>
              <a:t>onoff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www.npmjs.com/package/onoff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>
                <a:solidFill>
                  <a:srgbClr val="00B050"/>
                </a:solidFill>
              </a:rPr>
              <a:t>Script</a:t>
            </a:r>
            <a:r>
              <a:rPr lang="fr-FR" dirty="0" smtClean="0"/>
              <a:t>: allume.js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Faire clignoter la LED pendant 12,3 s en changeant son état toutes les 380ms.</a:t>
            </a:r>
          </a:p>
          <a:p>
            <a:pPr marL="0" indent="0" algn="just">
              <a:buNone/>
            </a:pP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www.w3schools.com/jsref/met_win_setinterval.asp</a:t>
            </a:r>
            <a:endParaRPr lang="fr-FR" dirty="0"/>
          </a:p>
          <a:p>
            <a:pPr marL="0" indent="0" algn="just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51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Gestion de la LED avec le 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Maintenant que nous avons un serveur web et que nous savons commander la LED, nous allons mettre les deux ensemble…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Ajouter des routes à notre serveur web pour allumer, éteindre et faire clignoter la LED en passant les commandes dans l’url.</a:t>
            </a:r>
          </a:p>
          <a:p>
            <a:pPr marL="0" indent="0" algn="just">
              <a:buNone/>
            </a:pPr>
            <a:r>
              <a:rPr lang="fr-FR" dirty="0" smtClean="0"/>
              <a:t>Exemples: </a:t>
            </a:r>
          </a:p>
          <a:p>
            <a:pPr marL="0" indent="0" algn="just">
              <a:buNone/>
            </a:pPr>
            <a:r>
              <a:rPr lang="fr-FR" dirty="0" smtClean="0">
                <a:hlinkClick r:id="rId2"/>
              </a:rPr>
              <a:t>http://192.168.1.12:8080/ledon</a:t>
            </a:r>
            <a:r>
              <a:rPr lang="fr-FR" dirty="0" smtClean="0"/>
              <a:t>  </a:t>
            </a:r>
            <a:r>
              <a:rPr lang="fr-FR" dirty="0" smtClean="0">
                <a:hlinkClick r:id="rId3"/>
              </a:rPr>
              <a:t>http://192.168.1.12:8080/led?etat=off</a:t>
            </a:r>
            <a:r>
              <a:rPr lang="fr-FR" dirty="0" smtClean="0"/>
              <a:t>   </a:t>
            </a:r>
            <a:r>
              <a:rPr lang="fr-FR" dirty="0" smtClean="0">
                <a:hlinkClick r:id="rId4"/>
              </a:rPr>
              <a:t>http://192.168.1.12:8080/led/clign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Voir: </a:t>
            </a:r>
            <a:r>
              <a:rPr lang="fr-FR" dirty="0" smtClean="0">
                <a:hlinkClick r:id="rId5"/>
              </a:rPr>
              <a:t>http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expressjs.com/en/4x/api.html#req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85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Gérer l’erreur « 404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Les codes retour </a:t>
            </a:r>
            <a:r>
              <a:rPr lang="fr-FR" dirty="0"/>
              <a:t>du http: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fr.wikipedia.org/wiki/Liste_des_codes_HTTP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Les actions du http</a:t>
            </a:r>
          </a:p>
          <a:p>
            <a:pPr marL="0" indent="0" algn="just">
              <a:buNone/>
            </a:pP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fr.wikipedia.org/wiki/Hypertext_Transfer_Protocol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Il faut ajouter une route gérant l’erreur 404 pour le cas où l’on demande une page inexistante (cela peut aussi être utile sur une erreur technique 500).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Exercice: </a:t>
            </a:r>
            <a:r>
              <a:rPr lang="fr-FR" dirty="0" smtClean="0"/>
              <a:t>s’inspirer de la documentation à cette URL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expressjs.com/en/4x/api.html#app.use</a:t>
            </a: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26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Gestion du switch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Le switch se gère également avec la librairie « </a:t>
            </a:r>
            <a:r>
              <a:rPr lang="fr-FR" dirty="0" err="1" smtClean="0"/>
              <a:t>onoff</a:t>
            </a:r>
            <a:r>
              <a:rPr lang="fr-FR" dirty="0" smtClean="0"/>
              <a:t> » </a:t>
            </a:r>
          </a:p>
          <a:p>
            <a:pPr marL="0" indent="0" algn="just">
              <a:buNone/>
            </a:pPr>
            <a:r>
              <a:rPr lang="fr-FR" dirty="0">
                <a:hlinkClick r:id="rId2"/>
              </a:rPr>
              <a:t>https://www.npmjs.com/package/onoff</a:t>
            </a:r>
            <a:endParaRPr lang="fr-FR" dirty="0"/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gérer l’appui sur le bouton avec une </a:t>
            </a:r>
            <a:r>
              <a:rPr lang="fr-FR"/>
              <a:t>fonction </a:t>
            </a:r>
            <a:r>
              <a:rPr lang="fr-FR" smtClean="0"/>
              <a:t>d’interruption</a:t>
            </a:r>
          </a:p>
          <a:p>
            <a:pPr marL="0" indent="0" algn="just">
              <a:buNone/>
            </a:pPr>
            <a:r>
              <a:rPr lang="fr-FR" smtClean="0">
                <a:hlinkClick r:id="rId3"/>
              </a:rPr>
              <a:t>https</a:t>
            </a:r>
            <a:r>
              <a:rPr lang="fr-FR">
                <a:hlinkClick r:id="rId3"/>
              </a:rPr>
              <a:t>://</a:t>
            </a:r>
            <a:r>
              <a:rPr lang="fr-FR" smtClean="0">
                <a:hlinkClick r:id="rId3"/>
              </a:rPr>
              <a:t>www.npmjs.com/package/onoff#leds-and-buttons</a:t>
            </a:r>
            <a:endParaRPr lang="fr-FR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770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Formateur</a:t>
            </a:r>
            <a:endParaRPr lang="fr-FR" b="1" dirty="0">
              <a:solidFill>
                <a:srgbClr val="FFC00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61" y="4408659"/>
            <a:ext cx="2938680" cy="216727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47" y="4437112"/>
            <a:ext cx="1293905" cy="17406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37112"/>
            <a:ext cx="2174141" cy="1224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4437112"/>
            <a:ext cx="1593476" cy="11935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23528" y="1556792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Christophe Sinclair</a:t>
            </a:r>
          </a:p>
          <a:p>
            <a:r>
              <a:rPr lang="fr-FR" sz="3600" dirty="0" smtClean="0"/>
              <a:t>mail: </a:t>
            </a:r>
            <a:r>
              <a:rPr lang="fr-FR" sz="3600" dirty="0" smtClean="0">
                <a:hlinkClick r:id="rId6"/>
              </a:rPr>
              <a:t>christophe.sinclair@orange.com</a:t>
            </a:r>
            <a:endParaRPr lang="fr-FR" sz="3600" dirty="0" smtClean="0"/>
          </a:p>
          <a:p>
            <a:r>
              <a:rPr lang="fr-FR" sz="3600" dirty="0" err="1" smtClean="0"/>
              <a:t>github</a:t>
            </a:r>
            <a:r>
              <a:rPr lang="fr-FR" sz="3600" dirty="0"/>
              <a:t>: </a:t>
            </a:r>
            <a:r>
              <a:rPr lang="fr-FR" sz="2400" dirty="0">
                <a:hlinkClick r:id="rId7"/>
              </a:rPr>
              <a:t>https://</a:t>
            </a:r>
            <a:r>
              <a:rPr lang="fr-FR" sz="2400" dirty="0" smtClean="0">
                <a:hlinkClick r:id="rId7"/>
              </a:rPr>
              <a:t>github.com/codeRoomMarseille/Node.js</a:t>
            </a:r>
            <a:r>
              <a:rPr lang="fr-FR" sz="2400" dirty="0" smtClean="0"/>
              <a:t> </a:t>
            </a:r>
            <a:endParaRPr lang="fr-FR" sz="36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52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La librairie socket.io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fr-FR" dirty="0" smtClean="0"/>
              <a:t>La librairie socket.io permet de faire une communication bidirectionnelle. C’est-à-dire que le serveur peut envoyer des commandes via un système de message au navigateur et inversement.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implémentez l’exemple de cette URL: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socket.io/docs#Using-with-Express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Ajoutez un message envoyé au navigateur par le switch ainsi qu’un message envoyé au serveur par </a:t>
            </a:r>
            <a:r>
              <a:rPr lang="fr-FR" smtClean="0"/>
              <a:t>un bouton.</a:t>
            </a: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6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Intégrer le switch au 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Sur le projet fil directeur, intégrer la gestion du switch au serveur et envoyez un message au navigateur en utilisant la librairie socket.io.</a:t>
            </a:r>
          </a:p>
          <a:p>
            <a:pPr marL="0" indent="0" algn="just">
              <a:buNone/>
            </a:pPr>
            <a:r>
              <a:rPr lang="fr-FR" dirty="0" smtClean="0"/>
              <a:t>Ajouter une zone d’affichage qui suivra l’état de la LED indiquant dans tous les cas si elle est allumée ou éteinte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43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Test d’accès à une base </a:t>
            </a:r>
            <a:r>
              <a:rPr lang="fr-FR" b="1" dirty="0" err="1" smtClean="0">
                <a:solidFill>
                  <a:srgbClr val="FFC000"/>
                </a:solidFill>
              </a:rPr>
              <a:t>Mongo.db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dirty="0" smtClean="0"/>
              <a:t>Installation de </a:t>
            </a:r>
            <a:r>
              <a:rPr lang="fr-FR" dirty="0" err="1" smtClean="0"/>
              <a:t>Mongo.db</a:t>
            </a:r>
            <a:r>
              <a:rPr lang="fr-FR" dirty="0" smtClean="0"/>
              <a:t>: </a:t>
            </a:r>
          </a:p>
          <a:p>
            <a:pPr marL="0" indent="0" algn="just">
              <a:buNone/>
            </a:pPr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mongodb</a:t>
            </a:r>
            <a:r>
              <a:rPr lang="fr-FR" dirty="0" smtClean="0"/>
              <a:t>-server</a:t>
            </a:r>
          </a:p>
          <a:p>
            <a:pPr marL="0" indent="0" algn="just">
              <a:buNone/>
            </a:pPr>
            <a:r>
              <a:rPr lang="fr-FR" dirty="0" smtClean="0"/>
              <a:t>Créer une base de données « </a:t>
            </a:r>
            <a:r>
              <a:rPr lang="fr-FR" dirty="0" err="1" smtClean="0"/>
              <a:t>raspberry</a:t>
            </a:r>
            <a:r>
              <a:rPr lang="fr-FR" dirty="0" smtClean="0"/>
              <a:t> » avec le client en ligne de commande « mongo »</a:t>
            </a:r>
          </a:p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grâce aux </a:t>
            </a:r>
            <a:r>
              <a:rPr lang="fr-FR" dirty="0"/>
              <a:t>instructions sur l’URL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www.w3schools.com/nodejs/nodejs_mongodb_insert.asp</a:t>
            </a:r>
            <a:r>
              <a:rPr lang="fr-FR" dirty="0" smtClean="0"/>
              <a:t>, se connecter à la base de données sur votre </a:t>
            </a:r>
            <a:r>
              <a:rPr lang="fr-FR" dirty="0" err="1" smtClean="0"/>
              <a:t>Raspberry</a:t>
            </a:r>
            <a:r>
              <a:rPr lang="fr-FR" dirty="0" smtClean="0"/>
              <a:t> et y injecter des données de test (attention aux versions de librairie sur </a:t>
            </a:r>
            <a:r>
              <a:rPr lang="fr-FR" dirty="0" err="1" smtClean="0"/>
              <a:t>Raspberry</a:t>
            </a:r>
            <a:r>
              <a:rPr lang="fr-FR" smtClean="0"/>
              <a:t>).</a:t>
            </a: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40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C000"/>
                </a:solidFill>
              </a:rPr>
              <a:t>Programme complet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>
                <a:solidFill>
                  <a:srgbClr val="FF0000"/>
                </a:solidFill>
              </a:rPr>
              <a:t>Exercice</a:t>
            </a:r>
            <a:r>
              <a:rPr lang="fr-FR" dirty="0" smtClean="0"/>
              <a:t>: Ajouter à notre programme fil directeur l’écriture dans la base </a:t>
            </a:r>
            <a:r>
              <a:rPr lang="fr-FR" dirty="0" err="1" smtClean="0"/>
              <a:t>MongoDB</a:t>
            </a:r>
            <a:r>
              <a:rPr lang="fr-FR" dirty="0" smtClean="0"/>
              <a:t> de l’état de la LED et des actions sur le switch.</a:t>
            </a:r>
          </a:p>
          <a:p>
            <a:pPr marL="0" indent="0" algn="just">
              <a:buNone/>
            </a:pPr>
            <a:r>
              <a:rPr lang="fr-FR" dirty="0" smtClean="0"/>
              <a:t>Le programme final intégrera également l’affichage de l’état de la LED sous forme de dessin ou de photo en plus de la zone d’affichage indiquant son état.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94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Librairies intéressantes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Gestion des </a:t>
            </a:r>
            <a:r>
              <a:rPr lang="fr-FR" dirty="0"/>
              <a:t>fichiers: </a:t>
            </a:r>
            <a:r>
              <a:rPr lang="fr-FR" dirty="0" err="1" smtClean="0"/>
              <a:t>fs</a:t>
            </a:r>
            <a:endParaRPr lang="fr-FR" dirty="0" smtClean="0"/>
          </a:p>
          <a:p>
            <a:pPr algn="just"/>
            <a:r>
              <a:rPr lang="fr-FR" dirty="0"/>
              <a:t>Gestion des protocoles </a:t>
            </a:r>
            <a:r>
              <a:rPr lang="fr-FR" dirty="0" smtClean="0"/>
              <a:t>web: http, https: </a:t>
            </a:r>
          </a:p>
          <a:p>
            <a:pPr algn="just"/>
            <a:r>
              <a:rPr lang="fr-FR" dirty="0"/>
              <a:t>Gestion du </a:t>
            </a:r>
            <a:r>
              <a:rPr lang="fr-FR" dirty="0" smtClean="0"/>
              <a:t>réseau: net</a:t>
            </a:r>
          </a:p>
          <a:p>
            <a:pPr algn="just"/>
            <a:r>
              <a:rPr lang="fr-FR" dirty="0" smtClean="0"/>
              <a:t>Envoi </a:t>
            </a:r>
            <a:r>
              <a:rPr lang="fr-FR" dirty="0"/>
              <a:t>de messages entre clients et </a:t>
            </a:r>
            <a:r>
              <a:rPr lang="fr-FR" dirty="0" smtClean="0"/>
              <a:t>serveur: socket-</a:t>
            </a:r>
            <a:r>
              <a:rPr lang="fr-FR" dirty="0" err="1" smtClean="0"/>
              <a:t>io</a:t>
            </a:r>
            <a:endParaRPr lang="fr-FR" dirty="0" smtClean="0"/>
          </a:p>
          <a:p>
            <a:pPr algn="just"/>
            <a:r>
              <a:rPr lang="fr-FR" dirty="0"/>
              <a:t>Ecriture console plus </a:t>
            </a:r>
            <a:r>
              <a:rPr lang="fr-FR" dirty="0" smtClean="0"/>
              <a:t>sympa: </a:t>
            </a:r>
            <a:r>
              <a:rPr lang="fr-FR" dirty="0" err="1" smtClean="0"/>
              <a:t>chalk</a:t>
            </a:r>
            <a:endParaRPr lang="fr-FR" dirty="0" smtClean="0"/>
          </a:p>
          <a:p>
            <a:pPr algn="just"/>
            <a:r>
              <a:rPr lang="fr-FR" dirty="0"/>
              <a:t>Bases de </a:t>
            </a:r>
            <a:r>
              <a:rPr lang="fr-FR" dirty="0" smtClean="0"/>
              <a:t>données: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cassandra</a:t>
            </a:r>
            <a:r>
              <a:rPr lang="fr-FR" dirty="0" smtClean="0"/>
              <a:t>-driver, </a:t>
            </a:r>
            <a:r>
              <a:rPr lang="fr-FR" dirty="0" err="1" smtClean="0"/>
              <a:t>mysql</a:t>
            </a:r>
            <a:r>
              <a:rPr lang="fr-FR" dirty="0" smtClean="0"/>
              <a:t>, </a:t>
            </a:r>
            <a:r>
              <a:rPr lang="fr-FR" dirty="0" err="1" smtClean="0"/>
              <a:t>postgresql</a:t>
            </a:r>
            <a:r>
              <a:rPr lang="fr-FR" dirty="0" smtClean="0"/>
              <a:t>…: </a:t>
            </a:r>
          </a:p>
          <a:p>
            <a:pPr algn="just"/>
            <a:r>
              <a:rPr lang="fr-FR" dirty="0" err="1" smtClean="0"/>
              <a:t>Raspberry</a:t>
            </a:r>
            <a:r>
              <a:rPr lang="fr-FR" dirty="0" smtClean="0"/>
              <a:t>: </a:t>
            </a:r>
            <a:r>
              <a:rPr lang="fr-FR" dirty="0" err="1"/>
              <a:t>onoff</a:t>
            </a:r>
            <a:r>
              <a:rPr lang="fr-FR" dirty="0" smtClean="0"/>
              <a:t>, </a:t>
            </a:r>
            <a:r>
              <a:rPr lang="fr-FR" dirty="0" err="1" smtClean="0"/>
              <a:t>wiringpi-node</a:t>
            </a:r>
            <a:r>
              <a:rPr lang="fr-FR" dirty="0" smtClean="0"/>
              <a:t>, i2c-bus, spi-</a:t>
            </a:r>
            <a:r>
              <a:rPr lang="fr-FR" dirty="0" err="1" smtClean="0"/>
              <a:t>device</a:t>
            </a:r>
            <a:r>
              <a:rPr lang="fr-FR" dirty="0" smtClean="0"/>
              <a:t>…</a:t>
            </a:r>
          </a:p>
          <a:p>
            <a:pPr algn="just"/>
            <a:r>
              <a:rPr lang="fr-FR" dirty="0"/>
              <a:t>Serveurs </a:t>
            </a:r>
            <a:r>
              <a:rPr lang="fr-FR" dirty="0" smtClean="0"/>
              <a:t>web: express, </a:t>
            </a:r>
            <a:r>
              <a:rPr lang="fr-FR" dirty="0" err="1" smtClean="0"/>
              <a:t>webpack</a:t>
            </a:r>
            <a:r>
              <a:rPr lang="fr-FR" dirty="0" smtClean="0"/>
              <a:t>, vue, </a:t>
            </a:r>
            <a:r>
              <a:rPr lang="fr-FR" dirty="0" err="1" smtClean="0"/>
              <a:t>connect</a:t>
            </a:r>
            <a:r>
              <a:rPr lang="fr-FR" dirty="0" smtClean="0"/>
              <a:t>…</a:t>
            </a:r>
          </a:p>
          <a:p>
            <a:pPr algn="just"/>
            <a:r>
              <a:rPr lang="fr-FR" dirty="0" smtClean="0"/>
              <a:t>Et plus de 700000 autres librairies…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79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Avenir de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err="1" smtClean="0"/>
              <a:t>ECMAScript</a:t>
            </a:r>
            <a:r>
              <a:rPr lang="fr-FR" dirty="0" smtClean="0"/>
              <a:t> sort une évolution de JavaScript tous les ans au mois de juin.</a:t>
            </a:r>
          </a:p>
          <a:p>
            <a:pPr algn="just"/>
            <a:r>
              <a:rPr lang="fr-FR" dirty="0" smtClean="0"/>
              <a:t>Le </a:t>
            </a:r>
            <a:r>
              <a:rPr lang="fr-FR" dirty="0" err="1" smtClean="0"/>
              <a:t>TypeScript</a:t>
            </a:r>
            <a:r>
              <a:rPr lang="fr-FR" dirty="0" smtClean="0"/>
              <a:t> est une surcouche à JavaScript qui ajoute principalement un typage fort des variables.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81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Liens utiles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W3school: </a:t>
            </a:r>
            <a:r>
              <a:rPr lang="fr-FR" dirty="0">
                <a:hlinkClick r:id="rId2"/>
              </a:rPr>
              <a:t>https://www.w3schools.com/nodejs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err="1" smtClean="0"/>
              <a:t>Openclassroom</a:t>
            </a:r>
            <a:r>
              <a:rPr lang="fr-FR" dirty="0" smtClean="0"/>
              <a:t>: </a:t>
            </a: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openclassrooms.com/fr/courses/1056721-des-applications-ultra-rapides-avec-node-js</a:t>
            </a:r>
            <a:endParaRPr lang="fr-FR" dirty="0" smtClean="0"/>
          </a:p>
          <a:p>
            <a:r>
              <a:rPr lang="fr-FR" dirty="0">
                <a:hlinkClick r:id="rId4"/>
              </a:rPr>
              <a:t>http://</a:t>
            </a:r>
            <a:r>
              <a:rPr lang="fr-FR" dirty="0" smtClean="0">
                <a:hlinkClick r:id="rId4"/>
              </a:rPr>
              <a:t>raspberrypi.pagesperso-orange.fr/dossiers/30-01.htm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13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Historique de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800" dirty="0" smtClean="0"/>
              <a:t>En 2009 Google sort de son navigateur Chrome l’interpréteur JavaScript pour le rendre autonome, créant ainsi le moteur JavaScript V8.</a:t>
            </a:r>
          </a:p>
          <a:p>
            <a:pPr marL="0" indent="0" algn="just">
              <a:buNone/>
            </a:pPr>
            <a:r>
              <a:rPr lang="fr-FR" sz="2800" dirty="0" smtClean="0"/>
              <a:t>Ryan Dahl crée ensuite le Node.js comme une implémentation du JavaScript coté serveur. </a:t>
            </a:r>
          </a:p>
          <a:p>
            <a:pPr marL="0" indent="0" algn="just">
              <a:buNone/>
            </a:pPr>
            <a:r>
              <a:rPr lang="fr-FR" sz="2800" dirty="0" smtClean="0"/>
              <a:t>Un grand nombre de librairies permet d’ajouter des fonctionnalités au Node.js ce qui est impossible avec le JavaScript standard.</a:t>
            </a:r>
          </a:p>
          <a:p>
            <a:pPr marL="0" indent="0" algn="just">
              <a:buNone/>
            </a:pPr>
            <a:r>
              <a:rPr lang="fr-FR" sz="2800" dirty="0" smtClean="0"/>
              <a:t>Le Node.js fonctionne sur les processeurs Intel et ARM sur de nombreux OS (Windows, </a:t>
            </a:r>
            <a:r>
              <a:rPr lang="fr-FR" sz="2800" dirty="0" err="1" smtClean="0"/>
              <a:t>macOS</a:t>
            </a:r>
            <a:r>
              <a:rPr lang="fr-FR" sz="2800" dirty="0" smtClean="0"/>
              <a:t>, Linux, </a:t>
            </a:r>
            <a:r>
              <a:rPr lang="fr-FR" sz="2800" dirty="0" err="1" smtClean="0"/>
              <a:t>Raspbian</a:t>
            </a:r>
            <a:r>
              <a:rPr lang="fr-FR" sz="2800" dirty="0" smtClean="0"/>
              <a:t>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53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Editeurs de 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Le Node.js s’écrit grâce à un éditeur de texte.</a:t>
            </a:r>
          </a:p>
          <a:p>
            <a:pPr marL="0" indent="0">
              <a:buNone/>
            </a:pPr>
            <a:r>
              <a:rPr lang="fr-FR" dirty="0" smtClean="0"/>
              <a:t>Sur PC Windows, en gratuit, il y a principalement</a:t>
            </a:r>
          </a:p>
          <a:p>
            <a:r>
              <a:rPr lang="fr-FR" dirty="0" smtClean="0"/>
              <a:t>Notepad++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https://notepad-plus-plus.org/fr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)</a:t>
            </a:r>
          </a:p>
          <a:p>
            <a:r>
              <a:rPr lang="fr-FR" dirty="0" smtClean="0"/>
              <a:t>Visual Code </a:t>
            </a:r>
            <a:r>
              <a:rPr lang="fr-FR" dirty="0"/>
              <a:t>Studio (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code.visualstudio.com/download</a:t>
            </a:r>
            <a:r>
              <a:rPr lang="fr-FR" dirty="0" smtClean="0"/>
              <a:t>)</a:t>
            </a:r>
          </a:p>
          <a:p>
            <a:r>
              <a:rPr lang="fr-FR" dirty="0" smtClean="0"/>
              <a:t>Eclipse avec sa version dédiée au JavaScript</a:t>
            </a:r>
          </a:p>
          <a:p>
            <a:pPr marL="0" indent="0">
              <a:buNone/>
            </a:pPr>
            <a:r>
              <a:rPr lang="fr-FR" sz="2600" dirty="0">
                <a:hlinkClick r:id="rId4"/>
              </a:rPr>
              <a:t>https://</a:t>
            </a:r>
            <a:r>
              <a:rPr lang="fr-FR" sz="2600" dirty="0" smtClean="0">
                <a:hlinkClick r:id="rId4"/>
              </a:rPr>
              <a:t>www.eclipse.org/downloads/packages/release/photon/r/eclipse-ide-javascript-and-web-developers</a:t>
            </a:r>
            <a:endParaRPr lang="fr-FR" sz="26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50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Editeurs de texte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 smtClean="0"/>
              <a:t>Sur PC </a:t>
            </a:r>
            <a:r>
              <a:rPr lang="fr-FR" dirty="0" err="1" smtClean="0"/>
              <a:t>Lubuntu</a:t>
            </a:r>
            <a:endParaRPr lang="fr-FR" dirty="0" smtClean="0"/>
          </a:p>
          <a:p>
            <a:r>
              <a:rPr lang="fr-FR" dirty="0" err="1" smtClean="0"/>
              <a:t>SublimeText</a:t>
            </a:r>
            <a:r>
              <a:rPr lang="fr-FR" dirty="0" smtClean="0"/>
              <a:t> ou Eclipse</a:t>
            </a:r>
          </a:p>
          <a:p>
            <a:pPr marL="0" indent="0" algn="just">
              <a:buNone/>
            </a:pPr>
            <a:r>
              <a:rPr lang="fr-FR" dirty="0" smtClean="0"/>
              <a:t>Sur </a:t>
            </a:r>
            <a:r>
              <a:rPr lang="fr-FR" dirty="0" err="1" smtClean="0"/>
              <a:t>Raspberry</a:t>
            </a:r>
            <a:r>
              <a:rPr lang="fr-FR" dirty="0" smtClean="0"/>
              <a:t> </a:t>
            </a:r>
            <a:r>
              <a:rPr lang="fr-FR" dirty="0" err="1" smtClean="0"/>
              <a:t>Raspbian</a:t>
            </a:r>
            <a:endParaRPr lang="fr-FR" dirty="0" smtClean="0"/>
          </a:p>
          <a:p>
            <a:r>
              <a:rPr lang="fr-FR" dirty="0" err="1" smtClean="0"/>
              <a:t>Geany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Les éditeurs dédiés au développement tels que </a:t>
            </a:r>
            <a:r>
              <a:rPr lang="fr-FR" dirty="0" err="1" smtClean="0"/>
              <a:t>Geany</a:t>
            </a:r>
            <a:r>
              <a:rPr lang="fr-FR" dirty="0" smtClean="0"/>
              <a:t>, Notepad++ et </a:t>
            </a:r>
            <a:r>
              <a:rPr lang="fr-FR" dirty="0" err="1" smtClean="0"/>
              <a:t>SublimeText</a:t>
            </a:r>
            <a:r>
              <a:rPr lang="fr-FR" dirty="0" smtClean="0"/>
              <a:t> permettent la coloration syntaxique, les éditeurs plus lourds tel que Eclipse, </a:t>
            </a:r>
            <a:r>
              <a:rPr lang="fr-FR" dirty="0" err="1"/>
              <a:t>N</a:t>
            </a:r>
            <a:r>
              <a:rPr lang="fr-FR" dirty="0" err="1" smtClean="0"/>
              <a:t>etBean</a:t>
            </a:r>
            <a:r>
              <a:rPr lang="fr-FR" dirty="0" smtClean="0"/>
              <a:t> et Visual Studio Code indiquent directement les erreurs de syntaxe et permettent le débogage au prix d’un paramétrage assez compliqué.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77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Utilisation de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FR" dirty="0" smtClean="0"/>
              <a:t>Node.js est utilisé dans de nombreux logiciels du commerce et a même servi de base à un OS pour téléphone.</a:t>
            </a:r>
          </a:p>
          <a:p>
            <a:pPr algn="just"/>
            <a:r>
              <a:rPr lang="fr-FR" dirty="0" smtClean="0"/>
              <a:t>Plusieurs Framework et outils permettent d’avoir un écosystème très performant autour de Node.js (serveur web, interface avec des BDD, pilotage de modules électroniques…)</a:t>
            </a:r>
          </a:p>
          <a:p>
            <a:pPr algn="just"/>
            <a:r>
              <a:rPr lang="fr-FR" dirty="0" smtClean="0"/>
              <a:t>L’utilisation de la base de données </a:t>
            </a:r>
            <a:r>
              <a:rPr lang="fr-FR" dirty="0" err="1" smtClean="0"/>
              <a:t>Mongo.db</a:t>
            </a:r>
            <a:r>
              <a:rPr lang="fr-FR" dirty="0" smtClean="0"/>
              <a:t>, du serveur web Express, du </a:t>
            </a:r>
            <a:r>
              <a:rPr lang="fr-FR" dirty="0"/>
              <a:t>F</a:t>
            </a:r>
            <a:r>
              <a:rPr lang="fr-FR" dirty="0" smtClean="0"/>
              <a:t>ramework client </a:t>
            </a:r>
            <a:r>
              <a:rPr lang="fr-FR" dirty="0" err="1" smtClean="0"/>
              <a:t>Angular</a:t>
            </a:r>
            <a:r>
              <a:rPr lang="fr-FR" dirty="0" smtClean="0"/>
              <a:t> et de Node.js en serveur constitue la plateforme de développement MEAN qui est de plus en plus utilisé.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05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Installation de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Node.js est un logiciel libre qui peut </a:t>
            </a:r>
            <a:r>
              <a:rPr lang="fr-FR" dirty="0"/>
              <a:t>être téléchargé sur le site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nodejs.org/</a:t>
            </a:r>
            <a:r>
              <a:rPr lang="fr-FR" dirty="0" smtClean="0"/>
              <a:t> ou installé via la commande </a:t>
            </a:r>
            <a:r>
              <a:rPr lang="fr-FR" dirty="0" smtClean="0"/>
              <a:t>« </a:t>
            </a:r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nodejs</a:t>
            </a:r>
            <a:r>
              <a:rPr lang="fr-FR" dirty="0" smtClean="0"/>
              <a:t> » </a:t>
            </a:r>
            <a:r>
              <a:rPr lang="fr-FR" dirty="0" smtClean="0"/>
              <a:t>de </a:t>
            </a:r>
            <a:r>
              <a:rPr lang="fr-FR" dirty="0" smtClean="0"/>
              <a:t>Linux (afin d’avoir la dernière version, ne pas oublier de mettre à jour le système via les commandes « </a:t>
            </a:r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update et </a:t>
            </a:r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upgrade »).</a:t>
            </a:r>
          </a:p>
          <a:p>
            <a:pPr algn="just"/>
            <a:r>
              <a:rPr lang="fr-FR" dirty="0" smtClean="0"/>
              <a:t>Il se présente comme un simple interpréteur de commande sans interface graphique.</a:t>
            </a:r>
            <a:endParaRPr lang="fr-FR" dirty="0"/>
          </a:p>
          <a:p>
            <a:pPr algn="just"/>
            <a:r>
              <a:rPr lang="fr-FR" dirty="0" smtClean="0"/>
              <a:t>La commande </a:t>
            </a:r>
            <a:r>
              <a:rPr lang="fr-FR" dirty="0" smtClean="0"/>
              <a:t>« 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 smtClean="0"/>
              <a:t>–</a:t>
            </a:r>
            <a:r>
              <a:rPr lang="fr-FR" dirty="0" smtClean="0"/>
              <a:t>v » </a:t>
            </a:r>
            <a:r>
              <a:rPr lang="fr-FR" dirty="0" smtClean="0"/>
              <a:t>permet de connaitre la version installée ainsi que de valider son fonctionnement. (en cas de problème, tapez le chemin complet /</a:t>
            </a:r>
            <a:r>
              <a:rPr lang="fr-FR" dirty="0" err="1" smtClean="0"/>
              <a:t>usr</a:t>
            </a:r>
            <a:r>
              <a:rPr lang="fr-FR" dirty="0" smtClean="0"/>
              <a:t>/bin/</a:t>
            </a:r>
            <a:r>
              <a:rPr lang="fr-FR" dirty="0" err="1" smtClean="0"/>
              <a:t>node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92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Les librairies de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NPM est un gestionnaire de paquets ou de librairies dédié à Node.js. </a:t>
            </a:r>
            <a:r>
              <a:rPr lang="fr-FR" dirty="0"/>
              <a:t>Il comprend un site </a:t>
            </a:r>
            <a:r>
              <a:rPr lang="fr-FR" dirty="0">
                <a:hlinkClick r:id="rId2"/>
              </a:rPr>
              <a:t>https://www.npmjs.com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où toutes les librairies disponibles sont présentées ainsi qu’un outil en ligne de commande qui permet de télécharger automatiquement les librairies dont votre logiciel a besoin.</a:t>
            </a:r>
          </a:p>
          <a:p>
            <a:pPr algn="just"/>
            <a:r>
              <a:rPr lang="fr-FR" dirty="0" smtClean="0"/>
              <a:t>Ce gestionnaire est souvent installé en même temps que node.js, mais doit parfois être installé manuellement sur Linux via la commande </a:t>
            </a:r>
            <a:r>
              <a:rPr lang="fr-FR" dirty="0" smtClean="0"/>
              <a:t>« </a:t>
            </a:r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</a:t>
            </a:r>
            <a:r>
              <a:rPr lang="fr-FR" dirty="0" err="1" smtClean="0"/>
              <a:t>npm</a:t>
            </a:r>
            <a:r>
              <a:rPr lang="fr-FR" dirty="0" smtClean="0"/>
              <a:t> ».</a:t>
            </a:r>
            <a:endParaRPr lang="fr-FR" dirty="0" smtClean="0"/>
          </a:p>
          <a:p>
            <a:pPr algn="just"/>
            <a:r>
              <a:rPr lang="fr-FR" dirty="0" smtClean="0"/>
              <a:t>La </a:t>
            </a:r>
            <a:r>
              <a:rPr lang="fr-FR" dirty="0"/>
              <a:t>commande </a:t>
            </a:r>
            <a:r>
              <a:rPr lang="fr-FR" dirty="0" smtClean="0"/>
              <a:t>« </a:t>
            </a:r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/>
              <a:t>–</a:t>
            </a:r>
            <a:r>
              <a:rPr lang="fr-FR" dirty="0" smtClean="0"/>
              <a:t>v » </a:t>
            </a:r>
            <a:r>
              <a:rPr lang="fr-FR" dirty="0"/>
              <a:t>permet </a:t>
            </a:r>
            <a:r>
              <a:rPr lang="fr-FR" dirty="0" smtClean="0"/>
              <a:t>de connaitre </a:t>
            </a:r>
            <a:r>
              <a:rPr lang="fr-FR" dirty="0"/>
              <a:t>la version </a:t>
            </a:r>
            <a:r>
              <a:rPr lang="fr-FR" dirty="0" smtClean="0"/>
              <a:t>installée </a:t>
            </a:r>
            <a:r>
              <a:rPr lang="fr-FR" dirty="0"/>
              <a:t>ainsi que de valider son fonctionnement.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34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C000"/>
                </a:solidFill>
              </a:rPr>
              <a:t>Documentation de Node.js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fr-FR" dirty="0" smtClean="0"/>
              <a:t>Node.js utilisant le JavaScript et étant très présent dans le monde du web, les documentations suivantes nous seront très utiles.</a:t>
            </a:r>
          </a:p>
          <a:p>
            <a:r>
              <a:rPr lang="fr-FR" dirty="0" smtClean="0"/>
              <a:t>Pour JavaScript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www.w3schools.com/js/default.asp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le HTML: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www.w3schools.com/html/default.asp</a:t>
            </a:r>
            <a:endParaRPr lang="fr-FR" dirty="0" smtClean="0"/>
          </a:p>
          <a:p>
            <a:r>
              <a:rPr lang="fr-FR" dirty="0"/>
              <a:t>Pour le CSS: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www.w3schools.com/css/default.asp</a:t>
            </a:r>
            <a:endParaRPr lang="fr-FR" dirty="0" smtClean="0"/>
          </a:p>
          <a:p>
            <a:r>
              <a:rPr lang="fr-FR" dirty="0"/>
              <a:t>Pour Node.js: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www.w3schools.com/nodejs/default.asp</a:t>
            </a:r>
            <a:r>
              <a:rPr lang="fr-FR" dirty="0"/>
              <a:t/>
            </a:r>
            <a:br>
              <a:rPr lang="fr-FR" dirty="0"/>
            </a:br>
            <a:r>
              <a:rPr lang="fr-FR" sz="3200" dirty="0" smtClean="0">
                <a:hlinkClick r:id="rId6"/>
              </a:rPr>
              <a:t>https</a:t>
            </a:r>
            <a:r>
              <a:rPr lang="fr-FR" sz="3200" dirty="0">
                <a:hlinkClick r:id="rId6"/>
              </a:rPr>
              <a:t>://nodejs.org/dist/latest-v10.x/docs/api</a:t>
            </a:r>
            <a:r>
              <a:rPr lang="fr-FR" sz="3200" dirty="0" smtClean="0">
                <a:hlinkClick r:id="rId6"/>
              </a:rPr>
              <a:t>/</a:t>
            </a:r>
            <a:endParaRPr lang="fr-FR" sz="3200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25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6704</TotalTime>
  <Words>1086</Words>
  <Application>Microsoft Office PowerPoint</Application>
  <PresentationFormat>Affichage à l'écran (4:3)</PresentationFormat>
  <Paragraphs>150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Formation</vt:lpstr>
      <vt:lpstr>Formateur</vt:lpstr>
      <vt:lpstr>Historique de Node.js</vt:lpstr>
      <vt:lpstr>Editeurs de texte</vt:lpstr>
      <vt:lpstr>Editeurs de texte (suite)</vt:lpstr>
      <vt:lpstr>Utilisation de Node.js</vt:lpstr>
      <vt:lpstr>Installation de Node.js</vt:lpstr>
      <vt:lpstr>Les librairies de Node.js</vt:lpstr>
      <vt:lpstr>Documentation de Node.js</vt:lpstr>
      <vt:lpstr>1er script, hello world</vt:lpstr>
      <vt:lpstr>Erreurs et débogage</vt:lpstr>
      <vt:lpstr>Le projet fil directeur</vt:lpstr>
      <vt:lpstr>Schéma du montage</vt:lpstr>
      <vt:lpstr>Le serveur web</vt:lpstr>
      <vt:lpstr>Gestion des librairies</vt:lpstr>
      <vt:lpstr>Gestion de la LED</vt:lpstr>
      <vt:lpstr>Gestion de la LED avec le serveur web</vt:lpstr>
      <vt:lpstr>Gérer l’erreur « 404 »</vt:lpstr>
      <vt:lpstr>Gestion du switch</vt:lpstr>
      <vt:lpstr>La librairie socket.io</vt:lpstr>
      <vt:lpstr>Intégrer le switch au serveur web</vt:lpstr>
      <vt:lpstr>Test d’accès à une base Mongo.db</vt:lpstr>
      <vt:lpstr>Programme complet</vt:lpstr>
      <vt:lpstr>Librairies intéressantes</vt:lpstr>
      <vt:lpstr>Avenir de Node.js</vt:lpstr>
      <vt:lpstr>Liens utiles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SINCLAIR Christophe DTSI/DSI</dc:creator>
  <cp:lastModifiedBy>SINCLAIR Christophe DTSI/DSI</cp:lastModifiedBy>
  <cp:revision>236</cp:revision>
  <dcterms:created xsi:type="dcterms:W3CDTF">2018-06-28T15:21:56Z</dcterms:created>
  <dcterms:modified xsi:type="dcterms:W3CDTF">2018-10-25T17:43:03Z</dcterms:modified>
</cp:coreProperties>
</file>