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5"/>
  </p:notesMasterIdLst>
  <p:sldIdLst>
    <p:sldId id="268" r:id="rId2"/>
    <p:sldId id="304" r:id="rId3"/>
    <p:sldId id="303" r:id="rId4"/>
    <p:sldId id="302" r:id="rId5"/>
    <p:sldId id="298" r:id="rId6"/>
    <p:sldId id="271" r:id="rId7"/>
    <p:sldId id="273" r:id="rId8"/>
    <p:sldId id="274" r:id="rId9"/>
    <p:sldId id="272" r:id="rId10"/>
    <p:sldId id="321" r:id="rId11"/>
    <p:sldId id="276" r:id="rId12"/>
    <p:sldId id="297" r:id="rId13"/>
    <p:sldId id="275" r:id="rId14"/>
    <p:sldId id="287" r:id="rId15"/>
    <p:sldId id="290" r:id="rId16"/>
    <p:sldId id="291" r:id="rId17"/>
    <p:sldId id="317" r:id="rId18"/>
    <p:sldId id="305" r:id="rId19"/>
    <p:sldId id="306" r:id="rId20"/>
    <p:sldId id="318" r:id="rId21"/>
    <p:sldId id="307" r:id="rId22"/>
    <p:sldId id="308" r:id="rId23"/>
    <p:sldId id="310" r:id="rId24"/>
    <p:sldId id="312" r:id="rId25"/>
    <p:sldId id="313" r:id="rId26"/>
    <p:sldId id="311" r:id="rId27"/>
    <p:sldId id="322" r:id="rId28"/>
    <p:sldId id="315" r:id="rId29"/>
    <p:sldId id="314" r:id="rId30"/>
    <p:sldId id="319" r:id="rId31"/>
    <p:sldId id="316" r:id="rId32"/>
    <p:sldId id="320" r:id="rId33"/>
    <p:sldId id="270"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85D8"/>
    <a:srgbClr val="000000"/>
    <a:srgbClr val="FFD200"/>
    <a:srgbClr val="FFFFFF"/>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222" autoAdjust="0"/>
  </p:normalViewPr>
  <p:slideViewPr>
    <p:cSldViewPr showGuides="1">
      <p:cViewPr varScale="1">
        <p:scale>
          <a:sx n="87" d="100"/>
          <a:sy n="87" d="100"/>
        </p:scale>
        <p:origin x="-1020" y="-90"/>
      </p:cViewPr>
      <p:guideLst>
        <p:guide orient="horz" pos="169"/>
        <p:guide orient="horz" pos="637"/>
        <p:guide orient="horz" pos="746"/>
        <p:guide orient="horz" pos="1619"/>
        <p:guide orient="horz" pos="2866"/>
        <p:guide pos="2880"/>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18/10/2018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351295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115143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w3schools.com/php/" TargetMode="External"/><Relationship Id="rId7" Type="http://schemas.openxmlformats.org/officeDocument/2006/relationships/image" Target="../media/image22.png"/><Relationship Id="rId2" Type="http://schemas.openxmlformats.org/officeDocument/2006/relationships/hyperlink" Target="http://php.net/" TargetMode="Externa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stackoverflow.com/" TargetMode="External"/><Relationship Id="rId10" Type="http://schemas.openxmlformats.org/officeDocument/2006/relationships/image" Target="../media/image25.png"/><Relationship Id="rId4" Type="http://schemas.openxmlformats.org/officeDocument/2006/relationships/hyperlink" Target="https://php.developpez.com/" TargetMode="Externa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php.net/manual/fr/function.print.php" TargetMode="External"/><Relationship Id="rId2" Type="http://schemas.openxmlformats.org/officeDocument/2006/relationships/hyperlink" Target="http://php.net/manual/fr/index.php" TargetMode="External"/><Relationship Id="rId1" Type="http://schemas.openxmlformats.org/officeDocument/2006/relationships/slideLayout" Target="../slideLayouts/slideLayout1.xml"/><Relationship Id="rId4" Type="http://schemas.openxmlformats.org/officeDocument/2006/relationships/hyperlink" Target="https://www.w3schools.com/php/default.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php/php_mysql_intro.asp" TargetMode="External"/><Relationship Id="rId7" Type="http://schemas.openxmlformats.org/officeDocument/2006/relationships/image" Target="../media/image29.png"/><Relationship Id="rId2" Type="http://schemas.openxmlformats.org/officeDocument/2006/relationships/hyperlink" Target="https://dev.mysql.com/doc/refman/8.0/en/" TargetMode="Externa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github.com/codeRoomMarseille/PhpSq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christophe.sinclair@orange.com"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php/php_mysql_connect.asp"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php/php_mysql_select.asp" TargetMode="External"/><Relationship Id="rId2" Type="http://schemas.openxmlformats.org/officeDocument/2006/relationships/hyperlink" Target="https://fr.wikipedia.org/wiki/Structured_Query_Languag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php/php_mysql_select.asp"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php/php_mysql_select_limit.asp"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php/php_mysql_delete.asp" TargetMode="External"/><Relationship Id="rId2" Type="http://schemas.openxmlformats.org/officeDocument/2006/relationships/hyperlink" Target="https://www.w3schools.com/php/php_mysql_insert.as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php.net/manual/fr/pdostatement.bindparam.php" TargetMode="External"/><Relationship Id="rId2" Type="http://schemas.openxmlformats.org/officeDocument/2006/relationships/hyperlink" Target="https://www.w3schools.com/php/php_mysql_prepared_statements.asp"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openclassrooms.com/fr/courses/1420176-apprendre-a-utiliser-doctrine/1420356-configuration-de-la-base-de-donnees"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PHP" TargetMode="External"/><Relationship Id="rId2" Type="http://schemas.openxmlformats.org/officeDocument/2006/relationships/hyperlink" Target="https://www.journaldunet.fr/web-tech/dictionnaire-du-webmastering/1203595-mysql-my-structured-query-language-defini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MariaDB" TargetMode="External"/><Relationship Id="rId2" Type="http://schemas.openxmlformats.org/officeDocument/2006/relationships/hyperlink" Target="https://fr.wikipedia.org/wiki/MySQL" TargetMode="External"/><Relationship Id="rId1" Type="http://schemas.openxmlformats.org/officeDocument/2006/relationships/slideLayout" Target="../slideLayouts/slideLayout1.xml"/><Relationship Id="rId5" Type="http://schemas.openxmlformats.org/officeDocument/2006/relationships/hyperlink" Target="https://mariadb.org/" TargetMode="External"/><Relationship Id="rId4" Type="http://schemas.openxmlformats.org/officeDocument/2006/relationships/hyperlink" Target="https://www.mysql.com/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PHP SQL</a:t>
            </a:r>
            <a:r>
              <a:rPr lang="fr-FR" dirty="0"/>
              <a:t>	</a:t>
            </a:r>
            <a:r>
              <a:rPr lang="fr-FR" dirty="0" smtClean="0"/>
              <a:t>	</a:t>
            </a:r>
            <a:br>
              <a:rPr lang="fr-FR" dirty="0" smtClean="0"/>
            </a:br>
            <a:r>
              <a:rPr lang="fr-FR" sz="1800" dirty="0"/>
              <a:t/>
            </a:r>
            <a:br>
              <a:rPr lang="fr-FR" sz="1800" dirty="0"/>
            </a:br>
            <a:r>
              <a:rPr lang="fr-FR" sz="1800" dirty="0" smtClean="0"/>
              <a:t/>
            </a:r>
            <a:br>
              <a:rPr lang="fr-FR" sz="1800" dirty="0" smtClean="0"/>
            </a:br>
            <a:r>
              <a:rPr lang="fr-FR" sz="1800" dirty="0" smtClean="0">
                <a:solidFill>
                  <a:srgbClr val="FF0000"/>
                </a:solidFill>
              </a:rPr>
              <a:t>PHP un peu avancé et initiation au SQL</a:t>
            </a:r>
            <a:r>
              <a:rPr lang="fr-FR" sz="1800" dirty="0" smtClean="0"/>
              <a:t/>
            </a:r>
            <a:br>
              <a:rPr lang="fr-FR" sz="1800" dirty="0" smtClean="0"/>
            </a:br>
            <a:r>
              <a:rPr lang="fr-FR" sz="2800" dirty="0" smtClean="0"/>
              <a:t/>
            </a:r>
            <a:br>
              <a:rPr lang="fr-FR" sz="2800" dirty="0" smtClean="0"/>
            </a:br>
            <a:r>
              <a:rPr lang="fr-FR" sz="1400" dirty="0" smtClean="0">
                <a:solidFill>
                  <a:schemeClr val="tx2"/>
                </a:solidFill>
              </a:rPr>
              <a:t>module 3	</a:t>
            </a:r>
            <a:r>
              <a:rPr lang="fr-FR" sz="1200" dirty="0" smtClean="0">
                <a:solidFill>
                  <a:schemeClr val="tx2"/>
                </a:solidFill>
              </a:rPr>
              <a:t>PHP SQL</a:t>
            </a:r>
            <a:endParaRPr lang="fr-FR" sz="1200" dirty="0">
              <a:solidFill>
                <a:schemeClr val="tx2"/>
              </a:solidFill>
            </a:endParaRPr>
          </a:p>
        </p:txBody>
      </p:sp>
      <p:sp>
        <p:nvSpPr>
          <p:cNvPr id="4" name="Text Placeholder 3"/>
          <p:cNvSpPr>
            <a:spLocks noGrp="1"/>
          </p:cNvSpPr>
          <p:nvPr>
            <p:ph type="body" sz="quarter" idx="16"/>
          </p:nvPr>
        </p:nvSpPr>
        <p:spPr/>
        <p:txBody>
          <a:bodyPr/>
          <a:lstStyle/>
          <a:p>
            <a:endParaRPr lang="fr-FR" dirty="0"/>
          </a:p>
        </p:txBody>
      </p:sp>
      <p:sp>
        <p:nvSpPr>
          <p:cNvPr id="3" name="Subtitle 2"/>
          <p:cNvSpPr>
            <a:spLocks noGrp="1"/>
          </p:cNvSpPr>
          <p:nvPr>
            <p:ph type="subTitle" idx="1"/>
          </p:nvPr>
        </p:nvSpPr>
        <p:spPr/>
        <p:txBody>
          <a:bodyPr/>
          <a:lstStyle/>
          <a:p>
            <a:r>
              <a:rPr lang="fr-FR" dirty="0" smtClean="0"/>
              <a:t>Guilde des codeurs juniors</a:t>
            </a:r>
          </a:p>
          <a:p>
            <a:endParaRPr lang="fr-FR" dirty="0"/>
          </a:p>
          <a:p>
            <a:r>
              <a:rPr lang="fr-FR" dirty="0" smtClean="0"/>
              <a:t>Rédigé par Christophe Sinclair avec pompage sans son autorisation de quelques slides de Patrick OLIVIER</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987574"/>
            <a:ext cx="2611115" cy="201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475707"/>
          </a:xfrm>
        </p:spPr>
        <p:txBody>
          <a:bodyPr/>
          <a:lstStyle/>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WAMP </a:t>
            </a:r>
            <a:r>
              <a:rPr lang="fr-FR" dirty="0">
                <a:solidFill>
                  <a:schemeClr val="tx1"/>
                </a:solidFill>
                <a:sym typeface="Wingdings" panose="05000000000000000000" pitchFamily="2" charset="2"/>
              </a:rPr>
              <a:t> </a:t>
            </a:r>
            <a:r>
              <a:rPr lang="fr-FR" dirty="0" smtClean="0">
                <a:solidFill>
                  <a:schemeClr val="accent4">
                    <a:lumMod val="50000"/>
                  </a:schemeClr>
                </a:solidFill>
                <a:sym typeface="Wingdings" panose="05000000000000000000" pitchFamily="2" charset="2"/>
              </a:rPr>
              <a:t>Windows</a:t>
            </a:r>
            <a:r>
              <a:rPr lang="fr-FR" dirty="0" smtClean="0">
                <a:solidFill>
                  <a:schemeClr val="tx1"/>
                </a:solidFill>
                <a:sym typeface="Wingdings" panose="05000000000000000000" pitchFamily="2" charset="2"/>
              </a:rPr>
              <a:t> AMP			</a:t>
            </a:r>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MAMP </a:t>
            </a:r>
            <a:r>
              <a:rPr lang="fr-FR" dirty="0">
                <a:solidFill>
                  <a:schemeClr val="tx1"/>
                </a:solidFill>
                <a:sym typeface="Wingdings" panose="05000000000000000000" pitchFamily="2" charset="2"/>
              </a:rPr>
              <a:t> </a:t>
            </a:r>
            <a:r>
              <a:rPr lang="fr-FR" dirty="0" smtClean="0">
                <a:solidFill>
                  <a:schemeClr val="tx2">
                    <a:lumMod val="75000"/>
                  </a:schemeClr>
                </a:solidFill>
                <a:sym typeface="Wingdings" panose="05000000000000000000" pitchFamily="2" charset="2"/>
              </a:rPr>
              <a:t>Mac</a:t>
            </a:r>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AMP</a:t>
            </a:r>
          </a:p>
          <a:p>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XAMPP </a:t>
            </a:r>
            <a:r>
              <a:rPr lang="fr-FR" dirty="0">
                <a:solidFill>
                  <a:schemeClr val="tx1"/>
                </a:solidFill>
                <a:sym typeface="Wingdings" panose="05000000000000000000" pitchFamily="2" charset="2"/>
              </a:rPr>
              <a:t></a:t>
            </a:r>
            <a:r>
              <a:rPr lang="fr-FR" dirty="0">
                <a:sym typeface="Wingdings" panose="05000000000000000000" pitchFamily="2" charset="2"/>
              </a:rPr>
              <a:t>Cross Plateforme </a:t>
            </a:r>
            <a:r>
              <a:rPr lang="fr-FR" dirty="0">
                <a:solidFill>
                  <a:schemeClr val="tx1"/>
                </a:solidFill>
                <a:sym typeface="Wingdings" panose="05000000000000000000" pitchFamily="2" charset="2"/>
              </a:rPr>
              <a:t>AMP Perl </a:t>
            </a:r>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LAMP  </a:t>
            </a:r>
            <a:r>
              <a:rPr lang="fr-FR" dirty="0">
                <a:solidFill>
                  <a:schemeClr val="accent2">
                    <a:lumMod val="75000"/>
                  </a:schemeClr>
                </a:solidFill>
                <a:sym typeface="Wingdings" panose="05000000000000000000" pitchFamily="2" charset="2"/>
              </a:rPr>
              <a:t>Linux</a:t>
            </a:r>
            <a:r>
              <a:rPr lang="fr-FR" dirty="0">
                <a:solidFill>
                  <a:schemeClr val="tx1"/>
                </a:solidFill>
                <a:sym typeface="Wingdings" panose="05000000000000000000" pitchFamily="2" charset="2"/>
              </a:rPr>
              <a:t> AMP </a:t>
            </a: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Un serveur</a:t>
            </a:r>
            <a:br>
              <a:rPr lang="fr-FR" dirty="0"/>
            </a:br>
            <a:endParaRPr lang="fr-F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9575" y="3750404"/>
            <a:ext cx="4069457" cy="22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2" y="1226988"/>
            <a:ext cx="2711946" cy="922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480" y="1468239"/>
            <a:ext cx="2766244" cy="681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54" y="3278917"/>
            <a:ext cx="34956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77407" y="2283718"/>
            <a:ext cx="3024336" cy="984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bg1"/>
                </a:solidFill>
              </a:rPr>
              <a:t>La trilogie</a:t>
            </a:r>
          </a:p>
          <a:p>
            <a:r>
              <a:rPr lang="fr-FR" sz="1600" dirty="0" smtClean="0">
                <a:solidFill>
                  <a:schemeClr val="bg1"/>
                </a:solidFill>
              </a:rPr>
              <a:t>A  </a:t>
            </a:r>
            <a:r>
              <a:rPr lang="fr-FR" sz="1600" dirty="0" smtClean="0">
                <a:solidFill>
                  <a:schemeClr val="bg1"/>
                </a:solidFill>
                <a:sym typeface="Wingdings" panose="05000000000000000000" pitchFamily="2" charset="2"/>
              </a:rPr>
              <a:t> </a:t>
            </a:r>
            <a:r>
              <a:rPr lang="fr-FR" sz="1600" i="1" dirty="0" smtClean="0">
                <a:solidFill>
                  <a:schemeClr val="bg1"/>
                </a:solidFill>
                <a:sym typeface="Wingdings" panose="05000000000000000000" pitchFamily="2" charset="2"/>
              </a:rPr>
              <a:t>Apache</a:t>
            </a:r>
            <a:r>
              <a:rPr lang="fr-FR" sz="1600" dirty="0" smtClean="0">
                <a:solidFill>
                  <a:schemeClr val="bg1"/>
                </a:solidFill>
                <a:sym typeface="Wingdings" panose="05000000000000000000" pitchFamily="2" charset="2"/>
              </a:rPr>
              <a:t> serveur HTTP</a:t>
            </a:r>
            <a:endParaRPr lang="fr-FR" sz="1600" dirty="0" smtClean="0">
              <a:solidFill>
                <a:schemeClr val="bg1"/>
              </a:solidFill>
            </a:endParaRPr>
          </a:p>
          <a:p>
            <a:r>
              <a:rPr lang="fr-FR" sz="1600" dirty="0" smtClean="0">
                <a:solidFill>
                  <a:schemeClr val="bg1"/>
                </a:solidFill>
              </a:rPr>
              <a:t>M </a:t>
            </a:r>
            <a:r>
              <a:rPr lang="fr-FR" sz="1600" dirty="0" smtClean="0">
                <a:solidFill>
                  <a:schemeClr val="bg1"/>
                </a:solidFill>
                <a:sym typeface="Wingdings" panose="05000000000000000000" pitchFamily="2" charset="2"/>
              </a:rPr>
              <a:t> </a:t>
            </a:r>
            <a:r>
              <a:rPr lang="fr-FR" sz="1600" i="1" dirty="0" err="1" smtClean="0">
                <a:solidFill>
                  <a:schemeClr val="bg1"/>
                </a:solidFill>
                <a:sym typeface="Wingdings" panose="05000000000000000000" pitchFamily="2" charset="2"/>
              </a:rPr>
              <a:t>Mysql</a:t>
            </a:r>
            <a:r>
              <a:rPr lang="fr-FR" sz="1600" i="1" dirty="0" smtClean="0">
                <a:solidFill>
                  <a:schemeClr val="bg1"/>
                </a:solidFill>
                <a:sym typeface="Wingdings" panose="05000000000000000000" pitchFamily="2" charset="2"/>
              </a:rPr>
              <a:t> </a:t>
            </a:r>
            <a:r>
              <a:rPr lang="fr-FR" sz="1600" dirty="0" smtClean="0">
                <a:solidFill>
                  <a:schemeClr val="bg1"/>
                </a:solidFill>
                <a:sym typeface="Wingdings" panose="05000000000000000000" pitchFamily="2" charset="2"/>
              </a:rPr>
              <a:t>base de données</a:t>
            </a:r>
            <a:endParaRPr lang="fr-FR" sz="1600" dirty="0" smtClean="0">
              <a:solidFill>
                <a:schemeClr val="bg1"/>
              </a:solidFill>
            </a:endParaRPr>
          </a:p>
          <a:p>
            <a:r>
              <a:rPr lang="fr-FR" sz="1600" dirty="0" smtClean="0">
                <a:solidFill>
                  <a:schemeClr val="bg1"/>
                </a:solidFill>
              </a:rPr>
              <a:t>P  </a:t>
            </a:r>
            <a:r>
              <a:rPr lang="fr-FR" sz="1600" dirty="0" smtClean="0">
                <a:solidFill>
                  <a:schemeClr val="bg1"/>
                </a:solidFill>
                <a:sym typeface="Wingdings" panose="05000000000000000000" pitchFamily="2" charset="2"/>
              </a:rPr>
              <a:t></a:t>
            </a:r>
            <a:r>
              <a:rPr lang="fr-FR" sz="1600" dirty="0" smtClean="0">
                <a:solidFill>
                  <a:schemeClr val="bg1"/>
                </a:solidFill>
              </a:rPr>
              <a:t> </a:t>
            </a:r>
            <a:r>
              <a:rPr lang="fr-FR" sz="1600" i="1" dirty="0" err="1" smtClean="0">
                <a:solidFill>
                  <a:schemeClr val="bg1"/>
                </a:solidFill>
              </a:rPr>
              <a:t>Php</a:t>
            </a:r>
            <a:endParaRPr lang="fr-FR" sz="1600" i="1" dirty="0">
              <a:solidFill>
                <a:schemeClr val="bg1"/>
              </a:solidFill>
            </a:endParaRPr>
          </a:p>
        </p:txBody>
      </p:sp>
    </p:spTree>
    <p:extLst>
      <p:ext uri="{BB962C8B-B14F-4D97-AF65-F5344CB8AC3E}">
        <p14:creationId xmlns:p14="http://schemas.microsoft.com/office/powerpoint/2010/main" val="9368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solidFill>
                  <a:schemeClr val="tx1"/>
                </a:solidFill>
              </a:rPr>
              <a:t>Site officiel du PHP</a:t>
            </a:r>
          </a:p>
          <a:p>
            <a:endParaRPr lang="fr-FR" sz="200" dirty="0"/>
          </a:p>
          <a:p>
            <a:r>
              <a:rPr lang="fr-FR" dirty="0">
                <a:hlinkClick r:id="rId2"/>
              </a:rPr>
              <a:t>http://php.net</a:t>
            </a:r>
            <a:r>
              <a:rPr lang="fr-FR" dirty="0" smtClean="0">
                <a:hlinkClick r:id="rId2"/>
              </a:rPr>
              <a:t>/</a:t>
            </a:r>
            <a:endParaRPr lang="fr-FR" dirty="0" smtClean="0"/>
          </a:p>
          <a:p>
            <a:endParaRPr lang="fr-FR" dirty="0"/>
          </a:p>
          <a:p>
            <a:r>
              <a:rPr lang="fr-FR" dirty="0" smtClean="0">
                <a:hlinkClick r:id="rId3"/>
              </a:rPr>
              <a:t>https</a:t>
            </a:r>
            <a:r>
              <a:rPr lang="fr-FR" dirty="0">
                <a:hlinkClick r:id="rId3"/>
              </a:rPr>
              <a:t>://www.w3schools.com/php</a:t>
            </a:r>
            <a:r>
              <a:rPr lang="fr-FR" dirty="0" smtClean="0">
                <a:hlinkClick r:id="rId3"/>
              </a:rPr>
              <a:t>/</a:t>
            </a:r>
            <a:endParaRPr lang="fr-FR" dirty="0" smtClean="0"/>
          </a:p>
          <a:p>
            <a:endParaRPr lang="fr-FR" dirty="0" smtClean="0"/>
          </a:p>
          <a:p>
            <a:r>
              <a:rPr lang="fr-FR" dirty="0" smtClean="0">
                <a:solidFill>
                  <a:schemeClr val="tx1"/>
                </a:solidFill>
              </a:rPr>
              <a:t>Forum</a:t>
            </a:r>
          </a:p>
          <a:p>
            <a:endParaRPr lang="fr-FR" sz="700" dirty="0"/>
          </a:p>
          <a:p>
            <a:r>
              <a:rPr lang="fr-FR" dirty="0" smtClean="0">
                <a:hlinkClick r:id="rId4"/>
              </a:rPr>
              <a:t>https</a:t>
            </a:r>
            <a:r>
              <a:rPr lang="fr-FR" dirty="0">
                <a:hlinkClick r:id="rId4"/>
              </a:rPr>
              <a:t>://php.developpez.com</a:t>
            </a:r>
            <a:r>
              <a:rPr lang="fr-FR" dirty="0" smtClean="0">
                <a:hlinkClick r:id="rId4"/>
              </a:rPr>
              <a:t>/</a:t>
            </a:r>
            <a:endParaRPr lang="fr-FR" dirty="0" smtClean="0"/>
          </a:p>
          <a:p>
            <a:endParaRPr lang="fr-FR" dirty="0"/>
          </a:p>
          <a:p>
            <a:r>
              <a:rPr lang="fr-FR" dirty="0">
                <a:hlinkClick r:id="rId5"/>
              </a:rPr>
              <a:t>https://stackoverflow.com</a:t>
            </a:r>
            <a:r>
              <a:rPr lang="fr-FR" dirty="0" smtClean="0">
                <a:hlinkClick r:id="rId5"/>
              </a:rPr>
              <a:t>/</a:t>
            </a:r>
            <a:endParaRPr lang="fr-FR" dirty="0" smtClean="0"/>
          </a:p>
          <a:p>
            <a:endParaRPr lang="fr-FR" dirty="0"/>
          </a:p>
          <a:p>
            <a:r>
              <a:rPr lang="fr-FR" dirty="0" smtClean="0">
                <a:solidFill>
                  <a:schemeClr val="tx1"/>
                </a:solidFill>
              </a:rPr>
              <a:t>MOOC : </a:t>
            </a:r>
            <a:r>
              <a:rPr lang="fr-FR" dirty="0" err="1" smtClean="0"/>
              <a:t>openClassroom</a:t>
            </a:r>
            <a:endParaRPr lang="fr-FR" dirty="0" smtClean="0"/>
          </a:p>
          <a:p>
            <a:r>
              <a:rPr lang="fr-FR" dirty="0" smtClean="0">
                <a:solidFill>
                  <a:schemeClr val="tx1"/>
                </a:solidFill>
              </a:rPr>
              <a:t>Cours  : </a:t>
            </a:r>
            <a:r>
              <a:rPr lang="fr-FR" dirty="0" smtClean="0"/>
              <a:t>Développez.com, apprendre-php.com, oseox.fr, </a:t>
            </a:r>
            <a:r>
              <a:rPr lang="fr-FR" dirty="0" err="1" smtClean="0"/>
              <a:t>lephpfacile</a:t>
            </a:r>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Sites de référence</a:t>
            </a:r>
            <a:endParaRPr lang="fr-FR" dirty="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646" y="777997"/>
            <a:ext cx="15811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992310"/>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2483" y="2049571"/>
            <a:ext cx="3798565" cy="652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9413" y="3003798"/>
            <a:ext cx="1200291" cy="32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6759" y="3435846"/>
            <a:ext cx="19050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88224" y="4011910"/>
            <a:ext cx="1480561" cy="7139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solidFill>
                  <a:srgbClr val="000000"/>
                </a:solidFill>
              </a:rPr>
              <a:t>Attention aux dates !!</a:t>
            </a:r>
          </a:p>
        </p:txBody>
      </p:sp>
    </p:spTree>
    <p:extLst>
      <p:ext uri="{BB962C8B-B14F-4D97-AF65-F5344CB8AC3E}">
        <p14:creationId xmlns:p14="http://schemas.microsoft.com/office/powerpoint/2010/main" val="335290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t>Un langage balisé			</a:t>
            </a:r>
            <a:endParaRPr lang="fr-FR" dirty="0"/>
          </a:p>
          <a:p>
            <a:r>
              <a:rPr lang="fr-FR" dirty="0"/>
              <a:t>	</a:t>
            </a:r>
            <a:r>
              <a:rPr lang="fr-FR" dirty="0" smtClean="0"/>
              <a:t>		</a:t>
            </a:r>
            <a:r>
              <a:rPr lang="fr-FR" dirty="0" smtClean="0">
                <a:solidFill>
                  <a:schemeClr val="tx1"/>
                </a:solidFill>
              </a:rPr>
              <a:t>Chaque ligne de commande se termine par un </a:t>
            </a:r>
            <a:r>
              <a:rPr lang="fr-FR" dirty="0" smtClean="0"/>
              <a:t>point-virgule</a:t>
            </a:r>
          </a:p>
          <a:p>
            <a:endParaRPr lang="fr-FR" dirty="0" smtClean="0"/>
          </a:p>
          <a:p>
            <a:endParaRPr lang="fr-FR" dirty="0"/>
          </a:p>
          <a:p>
            <a:endParaRPr lang="fr-FR" dirty="0" smtClean="0"/>
          </a:p>
          <a:p>
            <a:endParaRPr lang="fr-FR" dirty="0"/>
          </a:p>
          <a:p>
            <a:endParaRPr lang="fr-FR" dirty="0"/>
          </a:p>
          <a:p>
            <a:r>
              <a:rPr lang="fr-FR" dirty="0" smtClean="0">
                <a:solidFill>
                  <a:schemeClr val="tx1"/>
                </a:solidFill>
              </a:rPr>
              <a:t>La </a:t>
            </a:r>
            <a:r>
              <a:rPr lang="fr-FR" dirty="0">
                <a:solidFill>
                  <a:schemeClr val="tx1"/>
                </a:solidFill>
              </a:rPr>
              <a:t>possibilité de mettre des </a:t>
            </a:r>
            <a:r>
              <a:rPr lang="fr-FR" dirty="0" smtClean="0"/>
              <a:t>commentaires   </a:t>
            </a:r>
          </a:p>
          <a:p>
            <a:r>
              <a:rPr lang="fr-FR" dirty="0"/>
              <a:t>C</a:t>
            </a:r>
            <a:r>
              <a:rPr lang="fr-FR" dirty="0" smtClean="0"/>
              <a:t>ommentaire simple   </a:t>
            </a:r>
            <a:r>
              <a:rPr lang="fr-FR" dirty="0" smtClean="0">
                <a:solidFill>
                  <a:schemeClr val="accent2">
                    <a:lumMod val="75000"/>
                  </a:schemeClr>
                </a:solidFill>
              </a:rPr>
              <a:t>// ceci est un commentaire style C++</a:t>
            </a:r>
          </a:p>
          <a:p>
            <a:r>
              <a:rPr lang="fr-FR" dirty="0">
                <a:solidFill>
                  <a:schemeClr val="accent2">
                    <a:lumMod val="75000"/>
                  </a:schemeClr>
                </a:solidFill>
              </a:rPr>
              <a:t>	</a:t>
            </a:r>
            <a:r>
              <a:rPr lang="fr-FR" dirty="0" smtClean="0">
                <a:solidFill>
                  <a:schemeClr val="accent2">
                    <a:lumMod val="75000"/>
                  </a:schemeClr>
                </a:solidFill>
              </a:rPr>
              <a:t>	 # commentaire style perl</a:t>
            </a:r>
          </a:p>
          <a:p>
            <a:r>
              <a:rPr lang="fr-FR" dirty="0" smtClean="0"/>
              <a:t>Commentaire de bloc  </a:t>
            </a:r>
            <a:r>
              <a:rPr lang="fr-FR" dirty="0" smtClean="0">
                <a:solidFill>
                  <a:schemeClr val="accent3">
                    <a:lumMod val="75000"/>
                  </a:schemeClr>
                </a:solidFill>
              </a:rPr>
              <a:t>/* ceci est un bloc </a:t>
            </a:r>
          </a:p>
          <a:p>
            <a:r>
              <a:rPr lang="fr-FR" dirty="0">
                <a:solidFill>
                  <a:schemeClr val="accent3">
                    <a:lumMod val="75000"/>
                  </a:schemeClr>
                </a:solidFill>
              </a:rPr>
              <a:t>	</a:t>
            </a:r>
            <a:r>
              <a:rPr lang="fr-FR" dirty="0" smtClean="0">
                <a:solidFill>
                  <a:schemeClr val="accent3">
                    <a:lumMod val="75000"/>
                  </a:schemeClr>
                </a:solidFill>
              </a:rPr>
              <a:t>	de commentaires</a:t>
            </a:r>
          </a:p>
          <a:p>
            <a:r>
              <a:rPr lang="fr-FR" dirty="0">
                <a:solidFill>
                  <a:schemeClr val="accent3">
                    <a:lumMod val="75000"/>
                  </a:schemeClr>
                </a:solidFill>
              </a:rPr>
              <a:t>	</a:t>
            </a:r>
            <a:r>
              <a:rPr lang="fr-FR" dirty="0" smtClean="0">
                <a:solidFill>
                  <a:schemeClr val="accent3">
                    <a:lumMod val="75000"/>
                  </a:schemeClr>
                </a:solidFill>
              </a:rPr>
              <a:t>	utiles */</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Premiers pas</a:t>
            </a:r>
            <a:endParaRPr lang="fr-FR" dirty="0"/>
          </a:p>
        </p:txBody>
      </p:sp>
      <p:sp>
        <p:nvSpPr>
          <p:cNvPr id="4" name="Rectangle 3"/>
          <p:cNvSpPr/>
          <p:nvPr/>
        </p:nvSpPr>
        <p:spPr>
          <a:xfrm>
            <a:off x="683568" y="1491630"/>
            <a:ext cx="864096" cy="12241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bg1"/>
                </a:solidFill>
              </a:rPr>
              <a:t>&lt;?</a:t>
            </a:r>
            <a:r>
              <a:rPr lang="fr-FR" sz="1600" dirty="0" err="1">
                <a:solidFill>
                  <a:schemeClr val="bg1"/>
                </a:solidFill>
              </a:rPr>
              <a:t>php</a:t>
            </a:r>
            <a:endParaRPr lang="fr-FR" sz="1600" dirty="0">
              <a:solidFill>
                <a:schemeClr val="bg1"/>
              </a:solidFill>
            </a:endParaRPr>
          </a:p>
          <a:p>
            <a:r>
              <a:rPr lang="fr-FR" sz="1600" dirty="0" smtClean="0">
                <a:solidFill>
                  <a:schemeClr val="bg1"/>
                </a:solidFill>
              </a:rPr>
              <a:t>…</a:t>
            </a:r>
          </a:p>
          <a:p>
            <a:r>
              <a:rPr lang="fr-FR" sz="1600" dirty="0" smtClean="0">
                <a:solidFill>
                  <a:schemeClr val="bg1"/>
                </a:solidFill>
              </a:rPr>
              <a:t>…</a:t>
            </a:r>
          </a:p>
          <a:p>
            <a:r>
              <a:rPr lang="fr-FR" sz="1600" dirty="0" smtClean="0">
                <a:solidFill>
                  <a:schemeClr val="bg1"/>
                </a:solidFill>
              </a:rPr>
              <a:t>?&gt;</a:t>
            </a:r>
            <a:endParaRPr lang="fr-FR" sz="16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1203598"/>
            <a:ext cx="507803" cy="119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68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87061"/>
            <a:ext cx="8496944" cy="2104769"/>
          </a:xfrm>
        </p:spPr>
        <p:txBody>
          <a:bodyPr/>
          <a:lstStyle/>
          <a:p>
            <a:r>
              <a:rPr lang="fr-FR" dirty="0" smtClean="0"/>
              <a:t>Exécution de notre premier script</a:t>
            </a:r>
          </a:p>
          <a:p>
            <a:endParaRPr lang="fr-FR" dirty="0"/>
          </a:p>
          <a:p>
            <a:r>
              <a:rPr lang="fr-FR" dirty="0">
                <a:solidFill>
                  <a:schemeClr val="tx1"/>
                </a:solidFill>
              </a:rPr>
              <a:t>&lt;?</a:t>
            </a:r>
            <a:r>
              <a:rPr lang="fr-FR" dirty="0" err="1">
                <a:solidFill>
                  <a:schemeClr val="tx1"/>
                </a:solidFill>
              </a:rPr>
              <a:t>php</a:t>
            </a:r>
            <a:endParaRPr lang="fr-FR" dirty="0">
              <a:solidFill>
                <a:schemeClr val="tx1"/>
              </a:solidFill>
            </a:endParaRPr>
          </a:p>
          <a:p>
            <a:r>
              <a:rPr lang="fr-FR" dirty="0" err="1">
                <a:solidFill>
                  <a:schemeClr val="tx1"/>
                </a:solidFill>
              </a:rPr>
              <a:t>print</a:t>
            </a:r>
            <a:r>
              <a:rPr lang="fr-FR" dirty="0">
                <a:solidFill>
                  <a:schemeClr val="tx1"/>
                </a:solidFill>
              </a:rPr>
              <a:t> "hello world";</a:t>
            </a:r>
          </a:p>
          <a:p>
            <a:r>
              <a:rPr lang="fr-FR" dirty="0" smtClean="0">
                <a:solidFill>
                  <a:schemeClr val="tx1"/>
                </a:solidFill>
              </a:rPr>
              <a:t>?&gt;</a:t>
            </a:r>
            <a:endParaRPr lang="fr-FR" dirty="0"/>
          </a:p>
          <a:p>
            <a:endParaRPr lang="fr-FR" dirty="0" smtClean="0"/>
          </a:p>
          <a:p>
            <a:r>
              <a:rPr lang="fr-FR" dirty="0" smtClean="0"/>
              <a:t>Syntaxe : </a:t>
            </a:r>
            <a:r>
              <a:rPr lang="fr-FR" dirty="0" err="1" smtClean="0"/>
              <a:t>print</a:t>
            </a:r>
            <a:r>
              <a:rPr lang="fr-FR" dirty="0" smtClean="0"/>
              <a:t> ‘’ mon texte ‘’;</a:t>
            </a:r>
            <a:endParaRPr lang="fr-FR" dirty="0"/>
          </a:p>
          <a:p>
            <a:endParaRPr lang="fr-FR" dirty="0" smtClean="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Premiers pas</a:t>
            </a:r>
            <a:endParaRPr lang="fr-FR" dirty="0"/>
          </a:p>
        </p:txBody>
      </p:sp>
      <p:sp>
        <p:nvSpPr>
          <p:cNvPr id="5" name="Rectangle 4"/>
          <p:cNvSpPr/>
          <p:nvPr/>
        </p:nvSpPr>
        <p:spPr>
          <a:xfrm>
            <a:off x="3160852" y="1563638"/>
            <a:ext cx="5040560" cy="105083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a:solidFill>
                  <a:schemeClr val="bg2"/>
                </a:solidFill>
                <a:hlinkClick r:id="rId2"/>
              </a:rPr>
              <a:t>http://</a:t>
            </a:r>
            <a:r>
              <a:rPr lang="fr-FR" sz="1600" dirty="0" smtClean="0">
                <a:solidFill>
                  <a:schemeClr val="bg2"/>
                </a:solidFill>
                <a:hlinkClick r:id="rId2"/>
              </a:rPr>
              <a:t>php.net/manual/fr/index.php</a:t>
            </a:r>
            <a:endParaRPr lang="fr-FR" sz="1600" dirty="0" smtClean="0">
              <a:solidFill>
                <a:schemeClr val="bg2"/>
              </a:solidFill>
            </a:endParaRPr>
          </a:p>
          <a:p>
            <a:pPr algn="ctr"/>
            <a:endParaRPr lang="fr-FR" sz="1600" dirty="0" smtClean="0">
              <a:solidFill>
                <a:schemeClr val="bg2"/>
              </a:solidFill>
              <a:hlinkClick r:id="rId3"/>
            </a:endParaRPr>
          </a:p>
          <a:p>
            <a:pPr algn="ctr"/>
            <a:r>
              <a:rPr lang="fr-FR" sz="1600" dirty="0" smtClean="0">
                <a:solidFill>
                  <a:schemeClr val="bg2"/>
                </a:solidFill>
                <a:hlinkClick r:id="rId3"/>
              </a:rPr>
              <a:t>http</a:t>
            </a:r>
            <a:r>
              <a:rPr lang="fr-FR" sz="1600" dirty="0">
                <a:solidFill>
                  <a:schemeClr val="bg2"/>
                </a:solidFill>
                <a:hlinkClick r:id="rId3"/>
              </a:rPr>
              <a:t>://php.net/manual/fr/function.print.php</a:t>
            </a:r>
            <a:endParaRPr lang="fr-FR" sz="1600" dirty="0">
              <a:solidFill>
                <a:schemeClr val="bg2"/>
              </a:solidFill>
            </a:endParaRPr>
          </a:p>
        </p:txBody>
      </p:sp>
      <p:sp>
        <p:nvSpPr>
          <p:cNvPr id="4" name="ZoneTexte 3"/>
          <p:cNvSpPr txBox="1"/>
          <p:nvPr/>
        </p:nvSpPr>
        <p:spPr>
          <a:xfrm>
            <a:off x="3707904" y="2931790"/>
            <a:ext cx="4277653" cy="21544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fr-FR" sz="1400" dirty="0">
                <a:hlinkClick r:id="rId4"/>
              </a:rPr>
              <a:t>https://www.w3schools.com/php/default.asp</a:t>
            </a:r>
            <a:endParaRPr lang="fr-FR" sz="1400" dirty="0" smtClean="0"/>
          </a:p>
        </p:txBody>
      </p:sp>
    </p:spTree>
    <p:extLst>
      <p:ext uri="{BB962C8B-B14F-4D97-AF65-F5344CB8AC3E}">
        <p14:creationId xmlns:p14="http://schemas.microsoft.com/office/powerpoint/2010/main" val="60110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r>
              <a:rPr lang="fr-FR" sz="1800" dirty="0" err="1" smtClean="0">
                <a:solidFill>
                  <a:schemeClr val="tx1"/>
                </a:solidFill>
              </a:rPr>
              <a:t>Foreach</a:t>
            </a:r>
            <a:r>
              <a:rPr lang="fr-FR" sz="1800" dirty="0" smtClean="0">
                <a:solidFill>
                  <a:schemeClr val="tx1"/>
                </a:solidFill>
              </a:rPr>
              <a:t> et </a:t>
            </a:r>
            <a:r>
              <a:rPr lang="fr-FR" sz="1800" dirty="0" err="1" smtClean="0">
                <a:solidFill>
                  <a:schemeClr val="tx1"/>
                </a:solidFill>
              </a:rPr>
              <a:t>array</a:t>
            </a:r>
            <a:endParaRPr lang="fr-FR" sz="1800" dirty="0" smtClean="0">
              <a:solidFill>
                <a:schemeClr val="tx1"/>
              </a:solidFill>
            </a:endParaRPr>
          </a:p>
          <a:p>
            <a:endParaRPr lang="fr-FR" sz="1050" dirty="0" smtClean="0">
              <a:solidFill>
                <a:schemeClr val="tx1"/>
              </a:solidFill>
            </a:endParaRPr>
          </a:p>
          <a:p>
            <a:r>
              <a:rPr lang="fr-FR" dirty="0" smtClean="0">
                <a:solidFill>
                  <a:schemeClr val="tx1"/>
                </a:solidFill>
              </a:rPr>
              <a:t>Initialisation d’un tableau : $tableau = </a:t>
            </a:r>
            <a:r>
              <a:rPr lang="fr-FR" dirty="0" err="1" smtClean="0">
                <a:solidFill>
                  <a:schemeClr val="tx1"/>
                </a:solidFill>
              </a:rPr>
              <a:t>array</a:t>
            </a:r>
            <a:r>
              <a:rPr lang="fr-FR" dirty="0" smtClean="0">
                <a:solidFill>
                  <a:schemeClr val="tx1"/>
                </a:solidFill>
              </a:rPr>
              <a:t>();</a:t>
            </a:r>
            <a:endParaRPr lang="fr-FR" dirty="0">
              <a:solidFill>
                <a:schemeClr val="tx1"/>
              </a:solidFill>
            </a:endParaRPr>
          </a:p>
          <a:p>
            <a:endParaRPr lang="fr-FR" sz="1050" dirty="0" smtClean="0">
              <a:solidFill>
                <a:schemeClr val="tx1"/>
              </a:solidFill>
            </a:endParaRPr>
          </a:p>
          <a:p>
            <a:r>
              <a:rPr lang="fr-FR" sz="1800" dirty="0" smtClean="0"/>
              <a:t>Un </a:t>
            </a:r>
            <a:r>
              <a:rPr lang="fr-FR" sz="1800" dirty="0"/>
              <a:t>tableau en PHP est en fait une carte ordonnée</a:t>
            </a:r>
            <a:r>
              <a:rPr lang="fr-FR" sz="1800" dirty="0" smtClean="0"/>
              <a:t>.</a:t>
            </a:r>
          </a:p>
          <a:p>
            <a:endParaRPr lang="fr-FR" sz="700" dirty="0" smtClean="0">
              <a:solidFill>
                <a:schemeClr val="tx1"/>
              </a:solidFill>
            </a:endParaRPr>
          </a:p>
          <a:p>
            <a:endParaRPr lang="fr-FR" sz="700" dirty="0">
              <a:solidFill>
                <a:schemeClr val="tx1"/>
              </a:solidFill>
            </a:endParaRPr>
          </a:p>
          <a:p>
            <a:endParaRPr lang="fr-FR" sz="700" dirty="0" smtClean="0">
              <a:solidFill>
                <a:schemeClr val="tx1"/>
              </a:solidFill>
            </a:endParaRPr>
          </a:p>
          <a:p>
            <a:endParaRPr lang="fr-FR" sz="700" dirty="0">
              <a:solidFill>
                <a:schemeClr val="tx1"/>
              </a:solidFill>
            </a:endParaRPr>
          </a:p>
          <a:p>
            <a:endParaRPr lang="fr-FR" sz="1800" dirty="0">
              <a:solidFill>
                <a:schemeClr val="tx1"/>
              </a:solidFill>
            </a:endParaRPr>
          </a:p>
          <a:p>
            <a:r>
              <a:rPr lang="fr-FR" sz="1600" dirty="0" smtClean="0">
                <a:solidFill>
                  <a:schemeClr val="tx1"/>
                </a:solidFill>
              </a:rPr>
              <a:t>Syntaxe </a:t>
            </a:r>
            <a:r>
              <a:rPr lang="fr-FR" sz="1600" dirty="0">
                <a:solidFill>
                  <a:schemeClr val="tx1"/>
                </a:solidFill>
              </a:rPr>
              <a:t>: </a:t>
            </a:r>
            <a:r>
              <a:rPr lang="fr-FR" sz="1600" dirty="0" smtClean="0">
                <a:solidFill>
                  <a:schemeClr val="tx1"/>
                </a:solidFill>
              </a:rPr>
              <a:t>$tableau = </a:t>
            </a:r>
            <a:r>
              <a:rPr lang="fr-FR" sz="1600" dirty="0" err="1" smtClean="0">
                <a:solidFill>
                  <a:schemeClr val="tx1"/>
                </a:solidFill>
              </a:rPr>
              <a:t>array</a:t>
            </a:r>
            <a:r>
              <a:rPr lang="fr-FR" sz="1600" dirty="0" smtClean="0">
                <a:solidFill>
                  <a:schemeClr val="tx1"/>
                </a:solidFill>
              </a:rPr>
              <a:t>(</a:t>
            </a:r>
            <a:r>
              <a:rPr lang="fr-FR" sz="1600" dirty="0">
                <a:solidFill>
                  <a:schemeClr val="tx1"/>
                </a:solidFill>
              </a:rPr>
              <a:t>"</a:t>
            </a:r>
            <a:r>
              <a:rPr lang="fr-FR" sz="1600" dirty="0" smtClean="0">
                <a:solidFill>
                  <a:schemeClr val="tx1"/>
                </a:solidFill>
              </a:rPr>
              <a:t>1ere valeur", </a:t>
            </a:r>
            <a:r>
              <a:rPr lang="fr-FR" sz="1600" dirty="0">
                <a:solidFill>
                  <a:schemeClr val="tx1"/>
                </a:solidFill>
              </a:rPr>
              <a:t>"</a:t>
            </a:r>
            <a:r>
              <a:rPr lang="fr-FR" sz="1600" dirty="0" smtClean="0">
                <a:solidFill>
                  <a:schemeClr val="tx1"/>
                </a:solidFill>
              </a:rPr>
              <a:t>2eme valeur " ,….., </a:t>
            </a:r>
            <a:r>
              <a:rPr lang="fr-FR" sz="1600" dirty="0">
                <a:solidFill>
                  <a:schemeClr val="tx1"/>
                </a:solidFill>
              </a:rPr>
              <a:t>"</a:t>
            </a:r>
            <a:r>
              <a:rPr lang="fr-FR" sz="1600" dirty="0" err="1" smtClean="0">
                <a:solidFill>
                  <a:schemeClr val="tx1"/>
                </a:solidFill>
              </a:rPr>
              <a:t>nieme</a:t>
            </a:r>
            <a:r>
              <a:rPr lang="fr-FR" sz="1600" dirty="0" smtClean="0">
                <a:solidFill>
                  <a:schemeClr val="tx1"/>
                </a:solidFill>
              </a:rPr>
              <a:t> valeur");</a:t>
            </a:r>
            <a:endParaRPr lang="fr-FR" sz="1600" dirty="0">
              <a:solidFill>
                <a:schemeClr val="tx1"/>
              </a:solidFill>
            </a:endParaRPr>
          </a:p>
          <a:p>
            <a:endParaRPr lang="fr-FR" sz="200" dirty="0" smtClean="0">
              <a:solidFill>
                <a:schemeClr val="tx1"/>
              </a:solidFill>
            </a:endParaRPr>
          </a:p>
          <a:p>
            <a:r>
              <a:rPr lang="fr-FR" sz="1200" dirty="0" smtClean="0">
                <a:solidFill>
                  <a:schemeClr val="tx1"/>
                </a:solidFill>
              </a:rPr>
              <a:t>$animal </a:t>
            </a:r>
            <a:r>
              <a:rPr lang="fr-FR" sz="1200" dirty="0">
                <a:solidFill>
                  <a:schemeClr val="tx1"/>
                </a:solidFill>
              </a:rPr>
              <a:t>= </a:t>
            </a:r>
            <a:r>
              <a:rPr lang="fr-FR" sz="1200" dirty="0" err="1">
                <a:solidFill>
                  <a:schemeClr val="tx1"/>
                </a:solidFill>
              </a:rPr>
              <a:t>array</a:t>
            </a:r>
            <a:r>
              <a:rPr lang="fr-FR" sz="1200" dirty="0">
                <a:solidFill>
                  <a:schemeClr val="tx1"/>
                </a:solidFill>
              </a:rPr>
              <a:t>("chien", "chat", "fourmi", "souris", "oiseau", "poisson</a:t>
            </a:r>
            <a:r>
              <a:rPr lang="fr-FR" sz="1200" dirty="0" smtClean="0">
                <a:solidFill>
                  <a:schemeClr val="tx1"/>
                </a:solidFill>
              </a:rPr>
              <a:t>");</a:t>
            </a:r>
          </a:p>
          <a:p>
            <a:r>
              <a:rPr lang="fr-FR" sz="1200" dirty="0" smtClean="0">
                <a:solidFill>
                  <a:schemeClr val="tx1"/>
                </a:solidFill>
              </a:rPr>
              <a:t>$nombre = </a:t>
            </a:r>
            <a:r>
              <a:rPr lang="fr-FR" sz="1200" dirty="0" err="1" smtClean="0">
                <a:solidFill>
                  <a:schemeClr val="tx1"/>
                </a:solidFill>
              </a:rPr>
              <a:t>array</a:t>
            </a:r>
            <a:r>
              <a:rPr lang="fr-FR" sz="1200" dirty="0" smtClean="0">
                <a:solidFill>
                  <a:schemeClr val="tx1"/>
                </a:solidFill>
              </a:rPr>
              <a:t>(1,2,3,4,5,6,7);</a:t>
            </a:r>
          </a:p>
          <a:p>
            <a:endParaRPr lang="fr-FR" dirty="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Les boucles et les tableaux</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275438512"/>
              </p:ext>
            </p:extLst>
          </p:nvPr>
        </p:nvGraphicFramePr>
        <p:xfrm>
          <a:off x="971600" y="2688332"/>
          <a:ext cx="7344813" cy="741680"/>
        </p:xfrm>
        <a:graphic>
          <a:graphicData uri="http://schemas.openxmlformats.org/drawingml/2006/table">
            <a:tbl>
              <a:tblPr firstRow="1" bandRow="1">
                <a:tableStyleId>{5C22544A-7EE6-4342-B048-85BDC9FD1C3A}</a:tableStyleId>
              </a:tblPr>
              <a:tblGrid>
                <a:gridCol w="1049259"/>
                <a:gridCol w="1049259"/>
                <a:gridCol w="1049259"/>
                <a:gridCol w="1049259"/>
                <a:gridCol w="1049259"/>
                <a:gridCol w="1049259"/>
                <a:gridCol w="1049259"/>
              </a:tblGrid>
              <a:tr h="370840">
                <a:tc>
                  <a:txBody>
                    <a:bodyPr/>
                    <a:lstStyle/>
                    <a:p>
                      <a:r>
                        <a:rPr lang="fr-FR" dirty="0" smtClean="0">
                          <a:solidFill>
                            <a:srgbClr val="FFFF00"/>
                          </a:solidFill>
                        </a:rPr>
                        <a:t>valeur</a:t>
                      </a:r>
                      <a:endParaRPr lang="fr-FR" dirty="0">
                        <a:solidFill>
                          <a:srgbClr val="FFFF00"/>
                        </a:solidFill>
                      </a:endParaRPr>
                    </a:p>
                  </a:txBody>
                  <a:tcPr/>
                </a:tc>
                <a:tc>
                  <a:txBody>
                    <a:bodyPr/>
                    <a:lstStyle/>
                    <a:p>
                      <a:pPr algn="ctr"/>
                      <a:r>
                        <a:rPr lang="fr-FR" dirty="0" smtClean="0"/>
                        <a:t>chien</a:t>
                      </a:r>
                      <a:endParaRPr lang="fr-FR" dirty="0"/>
                    </a:p>
                  </a:txBody>
                  <a:tcPr/>
                </a:tc>
                <a:tc>
                  <a:txBody>
                    <a:bodyPr/>
                    <a:lstStyle/>
                    <a:p>
                      <a:pPr algn="ctr"/>
                      <a:r>
                        <a:rPr lang="fr-FR" dirty="0" smtClean="0"/>
                        <a:t>chat</a:t>
                      </a:r>
                      <a:endParaRPr lang="fr-FR" dirty="0"/>
                    </a:p>
                  </a:txBody>
                  <a:tcPr/>
                </a:tc>
                <a:tc>
                  <a:txBody>
                    <a:bodyPr/>
                    <a:lstStyle/>
                    <a:p>
                      <a:pPr algn="ctr"/>
                      <a:r>
                        <a:rPr lang="fr-FR" dirty="0" smtClean="0"/>
                        <a:t>fourmi</a:t>
                      </a:r>
                      <a:endParaRPr lang="fr-FR" dirty="0"/>
                    </a:p>
                  </a:txBody>
                  <a:tcPr/>
                </a:tc>
                <a:tc>
                  <a:txBody>
                    <a:bodyPr/>
                    <a:lstStyle/>
                    <a:p>
                      <a:pPr algn="ctr"/>
                      <a:r>
                        <a:rPr lang="fr-FR" dirty="0" smtClean="0"/>
                        <a:t>souris</a:t>
                      </a:r>
                      <a:endParaRPr lang="fr-FR" dirty="0"/>
                    </a:p>
                  </a:txBody>
                  <a:tcPr/>
                </a:tc>
                <a:tc>
                  <a:txBody>
                    <a:bodyPr/>
                    <a:lstStyle/>
                    <a:p>
                      <a:pPr algn="ctr"/>
                      <a:r>
                        <a:rPr lang="fr-FR" dirty="0" smtClean="0"/>
                        <a:t>oiseau</a:t>
                      </a:r>
                      <a:endParaRPr lang="fr-FR" dirty="0"/>
                    </a:p>
                  </a:txBody>
                  <a:tcPr/>
                </a:tc>
                <a:tc>
                  <a:txBody>
                    <a:bodyPr/>
                    <a:lstStyle/>
                    <a:p>
                      <a:pPr algn="ctr"/>
                      <a:r>
                        <a:rPr lang="fr-FR" dirty="0" smtClean="0"/>
                        <a:t>poisson</a:t>
                      </a:r>
                      <a:endParaRPr lang="fr-FR" dirty="0"/>
                    </a:p>
                  </a:txBody>
                  <a:tcPr/>
                </a:tc>
              </a:tr>
              <a:tr h="370840">
                <a:tc>
                  <a:txBody>
                    <a:bodyPr/>
                    <a:lstStyle/>
                    <a:p>
                      <a:r>
                        <a:rPr lang="fr-FR" dirty="0" smtClean="0">
                          <a:solidFill>
                            <a:srgbClr val="00B0F0"/>
                          </a:solidFill>
                        </a:rPr>
                        <a:t>clé</a:t>
                      </a:r>
                      <a:endParaRPr lang="fr-FR" dirty="0">
                        <a:solidFill>
                          <a:srgbClr val="00B0F0"/>
                        </a:solidFill>
                      </a:endParaRPr>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[5]</a:t>
                      </a:r>
                    </a:p>
                  </a:txBody>
                  <a:tcPr/>
                </a:tc>
              </a:tr>
            </a:tbl>
          </a:graphicData>
        </a:graphic>
      </p:graphicFrame>
      <p:sp>
        <p:nvSpPr>
          <p:cNvPr id="7" name="Ellipse 6"/>
          <p:cNvSpPr/>
          <p:nvPr/>
        </p:nvSpPr>
        <p:spPr>
          <a:xfrm>
            <a:off x="1922192" y="2643758"/>
            <a:ext cx="648072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smtClean="0">
              <a:solidFill>
                <a:srgbClr val="000000"/>
              </a:solidFill>
            </a:endParaRPr>
          </a:p>
        </p:txBody>
      </p:sp>
    </p:spTree>
    <p:extLst>
      <p:ext uri="{BB962C8B-B14F-4D97-AF65-F5344CB8AC3E}">
        <p14:creationId xmlns:p14="http://schemas.microsoft.com/office/powerpoint/2010/main" val="339272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5337795" cy="1963539"/>
          </a:xfrm>
        </p:spPr>
        <p:txBody>
          <a:bodyPr/>
          <a:lstStyle/>
          <a:p>
            <a:r>
              <a:rPr lang="pt-BR" sz="1200" dirty="0">
                <a:solidFill>
                  <a:schemeClr val="tx1"/>
                </a:solidFill>
              </a:rPr>
              <a:t>&lt;?php</a:t>
            </a:r>
          </a:p>
          <a:p>
            <a:r>
              <a:rPr lang="pt-BR" sz="1200" dirty="0">
                <a:solidFill>
                  <a:schemeClr val="tx1"/>
                </a:solidFill>
              </a:rPr>
              <a:t>$animal = </a:t>
            </a:r>
            <a:r>
              <a:rPr lang="pt-BR" sz="1200" dirty="0"/>
              <a:t>array</a:t>
            </a:r>
            <a:r>
              <a:rPr lang="pt-BR" sz="1200" dirty="0">
                <a:solidFill>
                  <a:schemeClr val="tx1"/>
                </a:solidFill>
              </a:rPr>
              <a:t>("chien", "chat", "fourmi", "souris", "oiseau", "poisson");</a:t>
            </a:r>
          </a:p>
          <a:p>
            <a:r>
              <a:rPr lang="pt-BR" sz="1200" dirty="0">
                <a:solidFill>
                  <a:schemeClr val="tx1"/>
                </a:solidFill>
              </a:rPr>
              <a:t>echo </a:t>
            </a:r>
            <a:r>
              <a:rPr lang="pt-BR" sz="1200" dirty="0"/>
              <a:t>$animal[0]</a:t>
            </a:r>
            <a:r>
              <a:rPr lang="pt-BR" sz="1200" dirty="0">
                <a:solidFill>
                  <a:schemeClr val="tx1"/>
                </a:solidFill>
              </a:rPr>
              <a:t>."\n";</a:t>
            </a:r>
          </a:p>
          <a:p>
            <a:r>
              <a:rPr lang="pt-BR" sz="1200" dirty="0">
                <a:solidFill>
                  <a:schemeClr val="tx1"/>
                </a:solidFill>
              </a:rPr>
              <a:t>echo $animal[1]."\n";</a:t>
            </a:r>
          </a:p>
          <a:p>
            <a:r>
              <a:rPr lang="pt-BR" sz="1200" dirty="0">
                <a:solidFill>
                  <a:schemeClr val="tx1"/>
                </a:solidFill>
              </a:rPr>
              <a:t>echo $animal[2]."\n";</a:t>
            </a:r>
          </a:p>
          <a:p>
            <a:r>
              <a:rPr lang="pt-BR" sz="1200" dirty="0">
                <a:solidFill>
                  <a:schemeClr val="tx1"/>
                </a:solidFill>
              </a:rPr>
              <a:t>echo $animal[3]."\n";</a:t>
            </a:r>
          </a:p>
          <a:p>
            <a:r>
              <a:rPr lang="pt-BR" sz="1200" dirty="0">
                <a:solidFill>
                  <a:schemeClr val="tx1"/>
                </a:solidFill>
              </a:rPr>
              <a:t>echo $animal[4]."\n";</a:t>
            </a:r>
          </a:p>
          <a:p>
            <a:r>
              <a:rPr lang="pt-BR" sz="1200" dirty="0" smtClean="0">
                <a:solidFill>
                  <a:schemeClr val="tx1"/>
                </a:solidFill>
              </a:rPr>
              <a:t>?&gt;</a:t>
            </a:r>
          </a:p>
          <a:p>
            <a:endParaRPr lang="pt-BR" sz="1200" dirty="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Les boucles et les tableaux</a:t>
            </a:r>
          </a:p>
        </p:txBody>
      </p:sp>
      <p:sp>
        <p:nvSpPr>
          <p:cNvPr id="4" name="ZoneTexte 3"/>
          <p:cNvSpPr txBox="1"/>
          <p:nvPr/>
        </p:nvSpPr>
        <p:spPr>
          <a:xfrm>
            <a:off x="1475656" y="3003798"/>
            <a:ext cx="6112251" cy="1723549"/>
          </a:xfrm>
          <a:prstGeom prst="rect">
            <a:avLst/>
          </a:prstGeom>
        </p:spPr>
        <p:txBody>
          <a:bodyPr wrap="none" lIns="0" tIns="0" rIns="0" bIns="0" rtlCol="0">
            <a:spAutoFit/>
          </a:bodyPr>
          <a:lstStyle/>
          <a:p>
            <a:r>
              <a:rPr lang="en-US" sz="1400" dirty="0"/>
              <a:t>&lt;?</a:t>
            </a:r>
            <a:r>
              <a:rPr lang="en-US" sz="1400" dirty="0" err="1"/>
              <a:t>php</a:t>
            </a:r>
            <a:endParaRPr lang="en-US" sz="1400" dirty="0"/>
          </a:p>
          <a:p>
            <a:r>
              <a:rPr lang="en-US" sz="1400" dirty="0"/>
              <a:t>$animal = array("</a:t>
            </a:r>
            <a:r>
              <a:rPr lang="en-US" sz="1400" dirty="0" err="1"/>
              <a:t>chien</a:t>
            </a:r>
            <a:r>
              <a:rPr lang="en-US" sz="1400" dirty="0"/>
              <a:t>", "chat", "</a:t>
            </a:r>
            <a:r>
              <a:rPr lang="en-US" sz="1400" dirty="0" err="1"/>
              <a:t>fourmi</a:t>
            </a:r>
            <a:r>
              <a:rPr lang="en-US" sz="1400" dirty="0"/>
              <a:t>", "</a:t>
            </a:r>
            <a:r>
              <a:rPr lang="en-US" sz="1400" dirty="0" err="1"/>
              <a:t>souris</a:t>
            </a:r>
            <a:r>
              <a:rPr lang="en-US" sz="1400" dirty="0"/>
              <a:t>", "</a:t>
            </a:r>
            <a:r>
              <a:rPr lang="en-US" sz="1400" dirty="0" err="1"/>
              <a:t>oiseau</a:t>
            </a:r>
            <a:r>
              <a:rPr lang="en-US" sz="1400" dirty="0"/>
              <a:t>", "</a:t>
            </a:r>
            <a:r>
              <a:rPr lang="en-US" sz="1400" dirty="0" err="1"/>
              <a:t>poisson</a:t>
            </a:r>
            <a:r>
              <a:rPr lang="en-US" sz="1400" dirty="0" smtClean="0"/>
              <a:t>");</a:t>
            </a:r>
          </a:p>
          <a:p>
            <a:r>
              <a:rPr lang="en-US" sz="1400" dirty="0"/>
              <a:t>echo "count </a:t>
            </a:r>
            <a:r>
              <a:rPr lang="en-US" sz="1400" dirty="0" err="1"/>
              <a:t>renvoie</a:t>
            </a:r>
            <a:r>
              <a:rPr lang="en-US" sz="1400" dirty="0"/>
              <a:t> ".</a:t>
            </a:r>
            <a:r>
              <a:rPr lang="en-US" sz="1400" dirty="0">
                <a:solidFill>
                  <a:schemeClr val="bg2"/>
                </a:solidFill>
              </a:rPr>
              <a:t>count</a:t>
            </a:r>
            <a:r>
              <a:rPr lang="en-US" sz="1400" dirty="0"/>
              <a:t>($animal)."\n";</a:t>
            </a:r>
          </a:p>
          <a:p>
            <a:r>
              <a:rPr lang="en-US" sz="1400" dirty="0"/>
              <a:t>for($</a:t>
            </a:r>
            <a:r>
              <a:rPr lang="en-US" sz="1400" dirty="0" err="1"/>
              <a:t>i</a:t>
            </a:r>
            <a:r>
              <a:rPr lang="en-US" sz="1400" dirty="0"/>
              <a:t>=0;$</a:t>
            </a:r>
            <a:r>
              <a:rPr lang="en-US" sz="1400" dirty="0" err="1"/>
              <a:t>i</a:t>
            </a:r>
            <a:r>
              <a:rPr lang="en-US" sz="1400" dirty="0"/>
              <a:t>&lt;</a:t>
            </a:r>
            <a:r>
              <a:rPr lang="en-US" sz="1400" dirty="0">
                <a:solidFill>
                  <a:schemeClr val="bg2"/>
                </a:solidFill>
              </a:rPr>
              <a:t>count</a:t>
            </a:r>
            <a:r>
              <a:rPr lang="en-US" sz="1400" dirty="0"/>
              <a:t>($animal);$</a:t>
            </a:r>
            <a:r>
              <a:rPr lang="en-US" sz="1400" dirty="0" err="1"/>
              <a:t>i</a:t>
            </a:r>
            <a:r>
              <a:rPr lang="en-US" sz="1400" dirty="0"/>
              <a:t>++)</a:t>
            </a:r>
          </a:p>
          <a:p>
            <a:r>
              <a:rPr lang="en-US" sz="1400" dirty="0"/>
              <a:t>	{</a:t>
            </a:r>
          </a:p>
          <a:p>
            <a:r>
              <a:rPr lang="en-US" sz="1400" dirty="0"/>
              <a:t>	echo $animal[$</a:t>
            </a:r>
            <a:r>
              <a:rPr lang="en-US" sz="1400" dirty="0" err="1"/>
              <a:t>i</a:t>
            </a:r>
            <a:r>
              <a:rPr lang="en-US" sz="1400" dirty="0"/>
              <a:t>]."\n";</a:t>
            </a:r>
          </a:p>
          <a:p>
            <a:r>
              <a:rPr lang="en-US" sz="1400" dirty="0"/>
              <a:t>	}</a:t>
            </a:r>
          </a:p>
          <a:p>
            <a:r>
              <a:rPr lang="en-US" sz="1400" dirty="0"/>
              <a:t>?&gt;</a:t>
            </a:r>
            <a:endParaRPr lang="fr-FR" sz="1400" dirty="0" err="1" smtClean="0"/>
          </a:p>
        </p:txBody>
      </p:sp>
      <p:graphicFrame>
        <p:nvGraphicFramePr>
          <p:cNvPr id="5" name="Tableau 4"/>
          <p:cNvGraphicFramePr>
            <a:graphicFrameLocks noGrp="1"/>
          </p:cNvGraphicFramePr>
          <p:nvPr>
            <p:extLst>
              <p:ext uri="{D42A27DB-BD31-4B8C-83A1-F6EECF244321}">
                <p14:modId xmlns:p14="http://schemas.microsoft.com/office/powerpoint/2010/main" val="3622257748"/>
              </p:ext>
            </p:extLst>
          </p:nvPr>
        </p:nvGraphicFramePr>
        <p:xfrm>
          <a:off x="2051719" y="1803534"/>
          <a:ext cx="6912766" cy="701040"/>
        </p:xfrm>
        <a:graphic>
          <a:graphicData uri="http://schemas.openxmlformats.org/drawingml/2006/table">
            <a:tbl>
              <a:tblPr firstRow="1" bandRow="1">
                <a:tableStyleId>{5C22544A-7EE6-4342-B048-85BDC9FD1C3A}</a:tableStyleId>
              </a:tblPr>
              <a:tblGrid>
                <a:gridCol w="987538"/>
                <a:gridCol w="987538"/>
                <a:gridCol w="987538"/>
                <a:gridCol w="987538"/>
                <a:gridCol w="987538"/>
                <a:gridCol w="987538"/>
                <a:gridCol w="987538"/>
              </a:tblGrid>
              <a:tr h="298832">
                <a:tc>
                  <a:txBody>
                    <a:bodyPr/>
                    <a:lstStyle/>
                    <a:p>
                      <a:r>
                        <a:rPr lang="fr-FR" sz="1600" dirty="0" smtClean="0">
                          <a:solidFill>
                            <a:srgbClr val="FFFF00"/>
                          </a:solidFill>
                        </a:rPr>
                        <a:t>valeur</a:t>
                      </a:r>
                      <a:endParaRPr lang="fr-FR" sz="1600" dirty="0">
                        <a:solidFill>
                          <a:srgbClr val="FFFF00"/>
                        </a:solidFill>
                      </a:endParaRPr>
                    </a:p>
                  </a:txBody>
                  <a:tcPr/>
                </a:tc>
                <a:tc>
                  <a:txBody>
                    <a:bodyPr/>
                    <a:lstStyle/>
                    <a:p>
                      <a:pPr algn="ctr"/>
                      <a:r>
                        <a:rPr lang="fr-FR" sz="1600" dirty="0" smtClean="0"/>
                        <a:t>chien</a:t>
                      </a:r>
                      <a:endParaRPr lang="fr-FR" sz="1600" dirty="0"/>
                    </a:p>
                  </a:txBody>
                  <a:tcPr/>
                </a:tc>
                <a:tc>
                  <a:txBody>
                    <a:bodyPr/>
                    <a:lstStyle/>
                    <a:p>
                      <a:pPr algn="ctr"/>
                      <a:r>
                        <a:rPr lang="fr-FR" sz="1600" dirty="0" smtClean="0"/>
                        <a:t>chat</a:t>
                      </a:r>
                      <a:endParaRPr lang="fr-FR" sz="1600" dirty="0"/>
                    </a:p>
                  </a:txBody>
                  <a:tcPr/>
                </a:tc>
                <a:tc>
                  <a:txBody>
                    <a:bodyPr/>
                    <a:lstStyle/>
                    <a:p>
                      <a:pPr algn="ctr"/>
                      <a:r>
                        <a:rPr lang="fr-FR" sz="1600" dirty="0" smtClean="0"/>
                        <a:t>fourmi</a:t>
                      </a:r>
                      <a:endParaRPr lang="fr-FR" sz="1600" dirty="0"/>
                    </a:p>
                  </a:txBody>
                  <a:tcPr/>
                </a:tc>
                <a:tc>
                  <a:txBody>
                    <a:bodyPr/>
                    <a:lstStyle/>
                    <a:p>
                      <a:pPr algn="ctr"/>
                      <a:r>
                        <a:rPr lang="fr-FR" sz="1600" dirty="0" smtClean="0"/>
                        <a:t>souris</a:t>
                      </a:r>
                      <a:endParaRPr lang="fr-FR" sz="1600" dirty="0"/>
                    </a:p>
                  </a:txBody>
                  <a:tcPr/>
                </a:tc>
                <a:tc>
                  <a:txBody>
                    <a:bodyPr/>
                    <a:lstStyle/>
                    <a:p>
                      <a:pPr algn="ctr"/>
                      <a:r>
                        <a:rPr lang="fr-FR" sz="1600" dirty="0" smtClean="0"/>
                        <a:t>oiseau</a:t>
                      </a:r>
                      <a:endParaRPr lang="fr-FR" sz="1600" dirty="0"/>
                    </a:p>
                  </a:txBody>
                  <a:tcPr/>
                </a:tc>
                <a:tc>
                  <a:txBody>
                    <a:bodyPr/>
                    <a:lstStyle/>
                    <a:p>
                      <a:pPr algn="ctr"/>
                      <a:r>
                        <a:rPr lang="fr-FR" sz="1600" dirty="0" smtClean="0"/>
                        <a:t>poisson</a:t>
                      </a:r>
                      <a:endParaRPr lang="fr-FR" sz="1600" dirty="0"/>
                    </a:p>
                  </a:txBody>
                  <a:tcPr/>
                </a:tc>
              </a:tr>
              <a:tr h="298832">
                <a:tc>
                  <a:txBody>
                    <a:bodyPr/>
                    <a:lstStyle/>
                    <a:p>
                      <a:r>
                        <a:rPr lang="fr-FR" dirty="0" smtClean="0">
                          <a:solidFill>
                            <a:srgbClr val="00B0F0"/>
                          </a:solidFill>
                        </a:rPr>
                        <a:t>clé</a:t>
                      </a:r>
                      <a:endParaRPr lang="fr-FR" dirty="0">
                        <a:solidFill>
                          <a:srgbClr val="00B0F0"/>
                        </a:solidFill>
                      </a:endParaRPr>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[5]</a:t>
                      </a:r>
                    </a:p>
                  </a:txBody>
                  <a:tcPr/>
                </a:tc>
              </a:tr>
            </a:tbl>
          </a:graphicData>
        </a:graphic>
      </p:graphicFrame>
    </p:spTree>
    <p:extLst>
      <p:ext uri="{BB962C8B-B14F-4D97-AF65-F5344CB8AC3E}">
        <p14:creationId xmlns:p14="http://schemas.microsoft.com/office/powerpoint/2010/main" val="109090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137995" cy="3331691"/>
          </a:xfrm>
        </p:spPr>
        <p:txBody>
          <a:bodyPr/>
          <a:lstStyle/>
          <a:p>
            <a:r>
              <a:rPr lang="fr-FR" sz="1200" dirty="0">
                <a:solidFill>
                  <a:schemeClr val="tx1"/>
                </a:solidFill>
              </a:rPr>
              <a:t>&lt;?</a:t>
            </a:r>
            <a:r>
              <a:rPr lang="fr-FR" sz="1200" dirty="0" err="1">
                <a:solidFill>
                  <a:schemeClr val="tx1"/>
                </a:solidFill>
              </a:rPr>
              <a:t>php</a:t>
            </a:r>
            <a:endParaRPr lang="fr-FR" sz="1200" dirty="0">
              <a:solidFill>
                <a:schemeClr val="tx1"/>
              </a:solidFill>
            </a:endParaRPr>
          </a:p>
          <a:p>
            <a:r>
              <a:rPr lang="fr-FR" sz="1200" dirty="0">
                <a:solidFill>
                  <a:schemeClr val="tx1"/>
                </a:solidFill>
              </a:rPr>
              <a:t>$animal = </a:t>
            </a:r>
            <a:r>
              <a:rPr lang="fr-FR" sz="1200" dirty="0" err="1">
                <a:solidFill>
                  <a:schemeClr val="tx1"/>
                </a:solidFill>
              </a:rPr>
              <a:t>array</a:t>
            </a:r>
            <a:r>
              <a:rPr lang="fr-FR" sz="1200" dirty="0">
                <a:solidFill>
                  <a:schemeClr val="tx1"/>
                </a:solidFill>
              </a:rPr>
              <a:t>("chien", "chat", "fourmi", "souris", "oiseau", "poisson</a:t>
            </a:r>
            <a:r>
              <a:rPr lang="fr-FR" sz="1200" dirty="0" smtClean="0">
                <a:solidFill>
                  <a:schemeClr val="tx1"/>
                </a:solidFill>
              </a:rPr>
              <a:t>");</a:t>
            </a:r>
          </a:p>
          <a:p>
            <a:endParaRPr lang="fr-FR" sz="1200" dirty="0">
              <a:solidFill>
                <a:schemeClr val="tx1"/>
              </a:solidFill>
            </a:endParaRPr>
          </a:p>
          <a:p>
            <a:r>
              <a:rPr lang="fr-FR" sz="1200" dirty="0" err="1"/>
              <a:t>foreach</a:t>
            </a:r>
            <a:r>
              <a:rPr lang="fr-FR" sz="1200" dirty="0">
                <a:solidFill>
                  <a:schemeClr val="tx1"/>
                </a:solidFill>
              </a:rPr>
              <a:t>($animal </a:t>
            </a:r>
            <a:r>
              <a:rPr lang="fr-FR" sz="1200" dirty="0"/>
              <a:t>as</a:t>
            </a:r>
            <a:r>
              <a:rPr lang="fr-FR" sz="1200" dirty="0">
                <a:solidFill>
                  <a:schemeClr val="tx1"/>
                </a:solidFill>
              </a:rPr>
              <a:t> $valeur)</a:t>
            </a:r>
          </a:p>
          <a:p>
            <a:r>
              <a:rPr lang="fr-FR" sz="1200" dirty="0">
                <a:solidFill>
                  <a:schemeClr val="tx1"/>
                </a:solidFill>
              </a:rPr>
              <a:t>	{</a:t>
            </a:r>
          </a:p>
          <a:p>
            <a:r>
              <a:rPr lang="fr-FR" sz="1200" dirty="0">
                <a:solidFill>
                  <a:schemeClr val="tx1"/>
                </a:solidFill>
              </a:rPr>
              <a:t>	</a:t>
            </a:r>
            <a:r>
              <a:rPr lang="fr-FR" sz="1200" dirty="0" err="1">
                <a:solidFill>
                  <a:schemeClr val="tx1"/>
                </a:solidFill>
              </a:rPr>
              <a:t>echo</a:t>
            </a:r>
            <a:r>
              <a:rPr lang="fr-FR" sz="1200" dirty="0">
                <a:solidFill>
                  <a:schemeClr val="tx1"/>
                </a:solidFill>
              </a:rPr>
              <a:t> $valeur."\n";</a:t>
            </a:r>
          </a:p>
          <a:p>
            <a:r>
              <a:rPr lang="fr-FR" sz="1200" dirty="0">
                <a:solidFill>
                  <a:schemeClr val="tx1"/>
                </a:solidFill>
              </a:rPr>
              <a:t>	</a:t>
            </a:r>
            <a:r>
              <a:rPr lang="fr-FR" sz="1200" dirty="0" smtClean="0">
                <a:solidFill>
                  <a:schemeClr val="tx1"/>
                </a:solidFill>
              </a:rPr>
              <a:t>}</a:t>
            </a:r>
          </a:p>
          <a:p>
            <a:endParaRPr lang="fr-FR" sz="1200" dirty="0">
              <a:solidFill>
                <a:schemeClr val="tx1"/>
              </a:solidFill>
            </a:endParaRPr>
          </a:p>
          <a:p>
            <a:endParaRPr lang="fr-FR" sz="1200" dirty="0" smtClean="0">
              <a:solidFill>
                <a:schemeClr val="tx1"/>
              </a:solidFill>
            </a:endParaRPr>
          </a:p>
          <a:p>
            <a:r>
              <a:rPr lang="en-US" sz="1200" dirty="0" err="1"/>
              <a:t>foreach</a:t>
            </a:r>
            <a:r>
              <a:rPr lang="en-US" sz="1200" dirty="0">
                <a:solidFill>
                  <a:schemeClr val="tx1"/>
                </a:solidFill>
              </a:rPr>
              <a:t>($animal </a:t>
            </a:r>
            <a:r>
              <a:rPr lang="en-US" sz="1200" dirty="0"/>
              <a:t>as</a:t>
            </a:r>
            <a:r>
              <a:rPr lang="en-US" sz="1200" dirty="0">
                <a:solidFill>
                  <a:schemeClr val="tx1"/>
                </a:solidFill>
              </a:rPr>
              <a:t> $</a:t>
            </a:r>
            <a:r>
              <a:rPr lang="en-US" sz="1200" dirty="0" err="1">
                <a:solidFill>
                  <a:schemeClr val="tx1"/>
                </a:solidFill>
              </a:rPr>
              <a:t>cle</a:t>
            </a:r>
            <a:r>
              <a:rPr lang="en-US" sz="1200" dirty="0">
                <a:solidFill>
                  <a:schemeClr val="tx1"/>
                </a:solidFill>
              </a:rPr>
              <a:t> </a:t>
            </a:r>
            <a:r>
              <a:rPr lang="en-US" sz="1200" dirty="0"/>
              <a:t>=&gt;</a:t>
            </a:r>
            <a:r>
              <a:rPr lang="en-US" sz="1200" dirty="0">
                <a:solidFill>
                  <a:schemeClr val="tx1"/>
                </a:solidFill>
              </a:rPr>
              <a:t> $</a:t>
            </a:r>
            <a:r>
              <a:rPr lang="en-US" sz="1200" dirty="0" err="1">
                <a:solidFill>
                  <a:schemeClr val="tx1"/>
                </a:solidFill>
              </a:rPr>
              <a:t>valeur</a:t>
            </a:r>
            <a:r>
              <a:rPr lang="en-US" sz="1200" dirty="0">
                <a:solidFill>
                  <a:schemeClr val="tx1"/>
                </a:solidFill>
              </a:rPr>
              <a:t>)</a:t>
            </a:r>
          </a:p>
          <a:p>
            <a:r>
              <a:rPr lang="en-US" sz="1200" dirty="0">
                <a:solidFill>
                  <a:schemeClr val="tx1"/>
                </a:solidFill>
              </a:rPr>
              <a:t>	{</a:t>
            </a:r>
          </a:p>
          <a:p>
            <a:r>
              <a:rPr lang="en-US" sz="1200" dirty="0">
                <a:solidFill>
                  <a:schemeClr val="tx1"/>
                </a:solidFill>
              </a:rPr>
              <a:t>	echo $</a:t>
            </a:r>
            <a:r>
              <a:rPr lang="en-US" sz="1200" dirty="0" err="1">
                <a:solidFill>
                  <a:schemeClr val="tx1"/>
                </a:solidFill>
              </a:rPr>
              <a:t>cle</a:t>
            </a:r>
            <a:r>
              <a:rPr lang="en-US" sz="1200" dirty="0">
                <a:solidFill>
                  <a:schemeClr val="tx1"/>
                </a:solidFill>
              </a:rPr>
              <a:t>." - ".$</a:t>
            </a:r>
            <a:r>
              <a:rPr lang="en-US" sz="1200" dirty="0" err="1">
                <a:solidFill>
                  <a:schemeClr val="tx1"/>
                </a:solidFill>
              </a:rPr>
              <a:t>valeur</a:t>
            </a:r>
            <a:r>
              <a:rPr lang="en-US" sz="1200" dirty="0">
                <a:solidFill>
                  <a:schemeClr val="tx1"/>
                </a:solidFill>
              </a:rPr>
              <a:t>."\n";</a:t>
            </a:r>
          </a:p>
          <a:p>
            <a:r>
              <a:rPr lang="en-US" sz="1200" dirty="0">
                <a:solidFill>
                  <a:schemeClr val="tx1"/>
                </a:solidFill>
              </a:rPr>
              <a:t>	}</a:t>
            </a:r>
            <a:endParaRPr lang="fr-FR" sz="1200" dirty="0">
              <a:solidFill>
                <a:schemeClr val="tx1"/>
              </a:solidFill>
            </a:endParaRPr>
          </a:p>
          <a:p>
            <a:r>
              <a:rPr lang="fr-FR" sz="1200" dirty="0">
                <a:solidFill>
                  <a:schemeClr val="tx1"/>
                </a:solidFill>
              </a:rPr>
              <a:t>?&gt;</a:t>
            </a:r>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Les boucles et les tableaux</a:t>
            </a:r>
          </a:p>
        </p:txBody>
      </p:sp>
      <p:sp>
        <p:nvSpPr>
          <p:cNvPr id="4" name="Rectangle 3"/>
          <p:cNvSpPr/>
          <p:nvPr/>
        </p:nvSpPr>
        <p:spPr>
          <a:xfrm>
            <a:off x="4355976" y="1779662"/>
            <a:ext cx="2952328"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a:t>
            </a:r>
            <a:r>
              <a:rPr lang="fr-FR" sz="1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oreach</a:t>
            </a: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tableau as valeur)</a:t>
            </a:r>
          </a:p>
          <a:p>
            <a:pPr algn="ct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instruction sur valeur}</a:t>
            </a:r>
          </a:p>
        </p:txBody>
      </p:sp>
      <p:sp>
        <p:nvSpPr>
          <p:cNvPr id="5" name="Rectangle 4"/>
          <p:cNvSpPr/>
          <p:nvPr/>
        </p:nvSpPr>
        <p:spPr>
          <a:xfrm>
            <a:off x="3635896" y="3219822"/>
            <a:ext cx="4277200"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a:t>
            </a:r>
            <a:r>
              <a:rPr lang="fr-FR" sz="1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oreach</a:t>
            </a: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tableau as clé =&gt; valeur)</a:t>
            </a:r>
          </a:p>
          <a:p>
            <a:pPr algn="ct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instruction sur clé et valeur}</a:t>
            </a:r>
          </a:p>
        </p:txBody>
      </p:sp>
    </p:spTree>
    <p:extLst>
      <p:ext uri="{BB962C8B-B14F-4D97-AF65-F5344CB8AC3E}">
        <p14:creationId xmlns:p14="http://schemas.microsoft.com/office/powerpoint/2010/main" val="33528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solidFill>
                  <a:schemeClr val="tx1"/>
                </a:solidFill>
              </a:rPr>
              <a:t>Site officiel du PHP </a:t>
            </a:r>
            <a:r>
              <a:rPr lang="fr-FR" dirty="0" err="1" smtClean="0">
                <a:solidFill>
                  <a:schemeClr val="tx1"/>
                </a:solidFill>
              </a:rPr>
              <a:t>MySql</a:t>
            </a:r>
            <a:r>
              <a:rPr lang="fr-FR" dirty="0" smtClean="0">
                <a:solidFill>
                  <a:schemeClr val="tx1"/>
                </a:solidFill>
              </a:rPr>
              <a:t> / </a:t>
            </a:r>
            <a:r>
              <a:rPr lang="fr-FR" dirty="0" err="1" smtClean="0">
                <a:solidFill>
                  <a:schemeClr val="tx1"/>
                </a:solidFill>
              </a:rPr>
              <a:t>MariaDB</a:t>
            </a:r>
            <a:endParaRPr lang="fr-FR" dirty="0" smtClean="0">
              <a:solidFill>
                <a:schemeClr val="tx1"/>
              </a:solidFill>
            </a:endParaRPr>
          </a:p>
          <a:p>
            <a:endParaRPr lang="fr-FR" sz="200" dirty="0"/>
          </a:p>
          <a:p>
            <a:r>
              <a:rPr lang="fr-FR" dirty="0">
                <a:hlinkClick r:id="rId2"/>
              </a:rPr>
              <a:t>https://dev.mysql.com/doc/refman/8.0/en</a:t>
            </a:r>
            <a:r>
              <a:rPr lang="fr-FR" dirty="0" smtClean="0">
                <a:hlinkClick r:id="rId2"/>
              </a:rPr>
              <a:t>/</a:t>
            </a:r>
            <a:endParaRPr lang="fr-FR" dirty="0" smtClean="0"/>
          </a:p>
          <a:p>
            <a:r>
              <a:rPr lang="fr-FR" dirty="0"/>
              <a:t>https://mariadb.org/</a:t>
            </a:r>
          </a:p>
          <a:p>
            <a:r>
              <a:rPr lang="fr-FR" dirty="0" smtClean="0">
                <a:hlinkClick r:id="rId3"/>
              </a:rPr>
              <a:t>https</a:t>
            </a:r>
            <a:r>
              <a:rPr lang="fr-FR" dirty="0">
                <a:hlinkClick r:id="rId3"/>
              </a:rPr>
              <a:t>://</a:t>
            </a:r>
            <a:r>
              <a:rPr lang="fr-FR" dirty="0" smtClean="0">
                <a:hlinkClick r:id="rId3"/>
              </a:rPr>
              <a:t>www.w3schools.com/php/php_mysql_intro.asp</a:t>
            </a:r>
            <a:endParaRPr lang="fr-FR" dirty="0" smtClean="0"/>
          </a:p>
          <a:p>
            <a:endParaRPr lang="fr-FR" dirty="0"/>
          </a:p>
          <a:p>
            <a:r>
              <a:rPr lang="fr-FR" dirty="0" smtClean="0">
                <a:solidFill>
                  <a:schemeClr val="tx1"/>
                </a:solidFill>
              </a:rPr>
              <a:t>Cours  : </a:t>
            </a:r>
          </a:p>
          <a:p>
            <a:r>
              <a:rPr lang="fr-FR" dirty="0" smtClean="0"/>
              <a:t>https</a:t>
            </a:r>
            <a:r>
              <a:rPr lang="fr-FR" dirty="0"/>
              <a:t>://</a:t>
            </a:r>
            <a:r>
              <a:rPr lang="fr-FR" dirty="0" smtClean="0"/>
              <a:t>openclassrooms.com/fr/courses/918836-concevez-votre-site-web-avec-php-et-mysql</a:t>
            </a:r>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Sites de référence</a:t>
            </a:r>
            <a:endParaRPr lang="fr-FR"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259" y="2025772"/>
            <a:ext cx="3798565" cy="652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Résultat de recherche d'images pour &quot;my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701" y="555526"/>
            <a:ext cx="1832282" cy="1290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ésultat de recherche d'images pour &quot;mariadb&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111" y="597584"/>
            <a:ext cx="2344657" cy="1206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ogo OpenClassroom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37" y="3435846"/>
            <a:ext cx="157162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2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Présentations de notre modèle de données ou de nos tables de travail</a:t>
            </a:r>
            <a:endParaRPr lang="fr-F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4208" y="1275606"/>
            <a:ext cx="1658147" cy="333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323528" y="1419622"/>
            <a:ext cx="5688632" cy="1969770"/>
          </a:xfrm>
          <a:prstGeom prst="rect">
            <a:avLst/>
          </a:prstGeom>
        </p:spPr>
        <p:txBody>
          <a:bodyPr wrap="square" lIns="0" tIns="0" rIns="0" bIns="0" rtlCol="0">
            <a:spAutoFit/>
          </a:bodyPr>
          <a:lstStyle/>
          <a:p>
            <a:r>
              <a:rPr lang="fr-FR" sz="1600" dirty="0" smtClean="0"/>
              <a:t>Une table </a:t>
            </a:r>
            <a:r>
              <a:rPr lang="fr-FR" sz="1600" dirty="0" err="1" smtClean="0"/>
              <a:t>MySql</a:t>
            </a:r>
            <a:r>
              <a:rPr lang="fr-FR" sz="1600" dirty="0" smtClean="0"/>
              <a:t> est en fait un tableau en deux dimensions</a:t>
            </a:r>
          </a:p>
          <a:p>
            <a:r>
              <a:rPr lang="fr-FR" sz="1600" dirty="0" smtClean="0"/>
              <a:t>Les colonnes représentent une dimension</a:t>
            </a:r>
          </a:p>
          <a:p>
            <a:r>
              <a:rPr lang="fr-FR" sz="1600" dirty="0" smtClean="0"/>
              <a:t>Les lignes représentent la deuxième</a:t>
            </a:r>
          </a:p>
          <a:p>
            <a:endParaRPr lang="fr-FR" sz="1600" dirty="0"/>
          </a:p>
          <a:p>
            <a:r>
              <a:rPr lang="fr-FR" sz="1600" dirty="0" smtClean="0"/>
              <a:t>Notre modèle est constitué de trois tables:</a:t>
            </a:r>
          </a:p>
          <a:p>
            <a:r>
              <a:rPr lang="fr-FR" sz="1600" dirty="0" smtClean="0"/>
              <a:t>Une table de référence (</a:t>
            </a:r>
            <a:r>
              <a:rPr lang="fr-FR" sz="1600" dirty="0" err="1" smtClean="0"/>
              <a:t>type_objet_spatial</a:t>
            </a:r>
            <a:r>
              <a:rPr lang="fr-FR" sz="1600" dirty="0" smtClean="0"/>
              <a:t>)</a:t>
            </a:r>
          </a:p>
          <a:p>
            <a:r>
              <a:rPr lang="fr-FR" sz="1600" dirty="0" smtClean="0"/>
              <a:t>Une table de données (</a:t>
            </a:r>
            <a:r>
              <a:rPr lang="fr-FR" sz="1600" dirty="0" err="1" smtClean="0"/>
              <a:t>objet_spatial</a:t>
            </a:r>
            <a:r>
              <a:rPr lang="fr-FR" sz="1600" dirty="0" smtClean="0"/>
              <a:t>)</a:t>
            </a:r>
          </a:p>
          <a:p>
            <a:r>
              <a:rPr lang="fr-FR" sz="1600" dirty="0" smtClean="0"/>
              <a:t>Une table de liaison (orbite)</a:t>
            </a:r>
          </a:p>
        </p:txBody>
      </p:sp>
    </p:spTree>
    <p:extLst>
      <p:ext uri="{BB962C8B-B14F-4D97-AF65-F5344CB8AC3E}">
        <p14:creationId xmlns:p14="http://schemas.microsoft.com/office/powerpoint/2010/main" val="112764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Les bases de données possibles et les drivers.</a:t>
            </a:r>
            <a:endParaRPr lang="fr-F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91050"/>
            <a:ext cx="2495550" cy="282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571437"/>
            <a:ext cx="5470574" cy="1856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395536" y="1275606"/>
            <a:ext cx="2880320" cy="215444"/>
          </a:xfrm>
          <a:prstGeom prst="rect">
            <a:avLst/>
          </a:prstGeom>
        </p:spPr>
        <p:txBody>
          <a:bodyPr wrap="square" lIns="0" tIns="0" rIns="0" bIns="0" rtlCol="0">
            <a:spAutoFit/>
          </a:bodyPr>
          <a:lstStyle/>
          <a:p>
            <a:r>
              <a:rPr lang="fr-FR" sz="1400" dirty="0" smtClean="0"/>
              <a:t>La racine d’une installation </a:t>
            </a:r>
            <a:r>
              <a:rPr lang="fr-FR" sz="1400" dirty="0" err="1" smtClean="0"/>
              <a:t>Wamp</a:t>
            </a:r>
            <a:endParaRPr lang="fr-FR" sz="1400" dirty="0" smtClean="0"/>
          </a:p>
        </p:txBody>
      </p:sp>
      <p:sp>
        <p:nvSpPr>
          <p:cNvPr id="5" name="ZoneTexte 4"/>
          <p:cNvSpPr txBox="1"/>
          <p:nvPr/>
        </p:nvSpPr>
        <p:spPr>
          <a:xfrm>
            <a:off x="5508104" y="1275606"/>
            <a:ext cx="1152128" cy="215444"/>
          </a:xfrm>
          <a:prstGeom prst="rect">
            <a:avLst/>
          </a:prstGeom>
        </p:spPr>
        <p:txBody>
          <a:bodyPr wrap="square" lIns="0" tIns="0" rIns="0" bIns="0" rtlCol="0">
            <a:spAutoFit/>
          </a:bodyPr>
          <a:lstStyle/>
          <a:p>
            <a:r>
              <a:rPr lang="fr-FR" sz="1400" dirty="0" err="1" smtClean="0"/>
              <a:t>Phpinfo</a:t>
            </a:r>
            <a:r>
              <a:rPr lang="fr-FR" sz="1400" dirty="0" smtClean="0"/>
              <a:t>()</a:t>
            </a:r>
          </a:p>
        </p:txBody>
      </p:sp>
      <p:sp>
        <p:nvSpPr>
          <p:cNvPr id="6" name="ZoneTexte 5"/>
          <p:cNvSpPr txBox="1"/>
          <p:nvPr/>
        </p:nvSpPr>
        <p:spPr>
          <a:xfrm>
            <a:off x="3275856" y="3579862"/>
            <a:ext cx="5470574" cy="430887"/>
          </a:xfrm>
          <a:prstGeom prst="rect">
            <a:avLst/>
          </a:prstGeom>
        </p:spPr>
        <p:txBody>
          <a:bodyPr wrap="square" lIns="0" tIns="0" rIns="0" bIns="0" rtlCol="0">
            <a:spAutoFit/>
          </a:bodyPr>
          <a:lstStyle/>
          <a:p>
            <a:r>
              <a:rPr lang="fr-FR" sz="1400" dirty="0" smtClean="0"/>
              <a:t>PHP peut accéder à une multitude d’autres base de données:</a:t>
            </a:r>
          </a:p>
          <a:p>
            <a:r>
              <a:rPr lang="fr-FR" sz="1400" dirty="0" smtClean="0"/>
              <a:t>PostgreSQL, Oracle, Cassandra, </a:t>
            </a:r>
            <a:r>
              <a:rPr lang="fr-FR" sz="1400" dirty="0" err="1" smtClean="0"/>
              <a:t>MongoDB</a:t>
            </a:r>
            <a:r>
              <a:rPr lang="fr-FR" sz="1400" smtClean="0"/>
              <a:t>, ODBC </a:t>
            </a:r>
            <a:r>
              <a:rPr lang="fr-FR" sz="1400" dirty="0" smtClean="0"/>
              <a:t>etc…</a:t>
            </a:r>
          </a:p>
        </p:txBody>
      </p:sp>
    </p:spTree>
    <p:extLst>
      <p:ext uri="{BB962C8B-B14F-4D97-AF65-F5344CB8AC3E}">
        <p14:creationId xmlns:p14="http://schemas.microsoft.com/office/powerpoint/2010/main" val="23124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325" y="267494"/>
            <a:ext cx="8515350" cy="432048"/>
          </a:xfrm>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2931790"/>
            <a:ext cx="2938680" cy="1625457"/>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8" y="2816849"/>
            <a:ext cx="1293905" cy="130550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787774"/>
            <a:ext cx="2174141" cy="1458162"/>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2931790"/>
            <a:ext cx="1593476" cy="1291221"/>
          </a:xfrm>
          <a:prstGeom prst="rect">
            <a:avLst/>
          </a:prstGeom>
        </p:spPr>
      </p:pic>
      <p:sp>
        <p:nvSpPr>
          <p:cNvPr id="8" name="ZoneTexte 7"/>
          <p:cNvSpPr txBox="1"/>
          <p:nvPr/>
        </p:nvSpPr>
        <p:spPr>
          <a:xfrm>
            <a:off x="323528" y="699542"/>
            <a:ext cx="8568951" cy="2800767"/>
          </a:xfrm>
          <a:prstGeom prst="rect">
            <a:avLst/>
          </a:prstGeom>
          <a:noFill/>
        </p:spPr>
        <p:txBody>
          <a:bodyPr wrap="square" rtlCol="0">
            <a:spAutoFit/>
          </a:bodyPr>
          <a:lstStyle/>
          <a:p>
            <a:r>
              <a:rPr lang="fr-FR" sz="4800" dirty="0" smtClean="0"/>
              <a:t>Christophe Sinclair</a:t>
            </a:r>
          </a:p>
          <a:p>
            <a:r>
              <a:rPr lang="fr-FR" sz="3600" dirty="0" smtClean="0"/>
              <a:t>mail: </a:t>
            </a:r>
            <a:r>
              <a:rPr lang="fr-FR" sz="2400" dirty="0" smtClean="0">
                <a:hlinkClick r:id="rId6"/>
              </a:rPr>
              <a:t>christophe.sinclair@orange.com</a:t>
            </a:r>
            <a:endParaRPr lang="fr-FR" sz="2400" dirty="0" smtClean="0"/>
          </a:p>
          <a:p>
            <a:r>
              <a:rPr lang="fr-FR" sz="3600" dirty="0" err="1" smtClean="0"/>
              <a:t>github</a:t>
            </a:r>
            <a:r>
              <a:rPr lang="fr-FR" sz="3600" dirty="0"/>
              <a:t>: </a:t>
            </a:r>
            <a:r>
              <a:rPr lang="fr-FR" sz="2200" dirty="0" smtClean="0">
                <a:hlinkClick r:id="rId7"/>
              </a:rPr>
              <a:t>https</a:t>
            </a:r>
            <a:r>
              <a:rPr lang="fr-FR" sz="2200" dirty="0">
                <a:hlinkClick r:id="rId7"/>
              </a:rPr>
              <a:t>://</a:t>
            </a:r>
            <a:r>
              <a:rPr lang="fr-FR" sz="2200" dirty="0" smtClean="0">
                <a:hlinkClick r:id="rId7"/>
              </a:rPr>
              <a:t>github.com/codeRoomMarseille/PhpSql</a:t>
            </a:r>
            <a:endParaRPr lang="fr-FR" sz="2200" dirty="0" smtClean="0"/>
          </a:p>
          <a:p>
            <a:endParaRPr lang="fr-FR" sz="2000" dirty="0" smtClean="0"/>
          </a:p>
          <a:p>
            <a:endParaRPr lang="fr-FR" sz="3600" dirty="0" smtClean="0"/>
          </a:p>
        </p:txBody>
      </p:sp>
    </p:spTree>
    <p:extLst>
      <p:ext uri="{BB962C8B-B14F-4D97-AF65-F5344CB8AC3E}">
        <p14:creationId xmlns:p14="http://schemas.microsoft.com/office/powerpoint/2010/main" val="97547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r>
              <a:rPr lang="fr-FR" sz="1800" dirty="0" smtClean="0">
                <a:solidFill>
                  <a:schemeClr val="tx1"/>
                </a:solidFill>
              </a:rPr>
              <a:t>A l’installation, MySQL propose un utilisateur </a:t>
            </a:r>
            <a:r>
              <a:rPr lang="fr-FR" sz="1800" dirty="0" err="1" smtClean="0">
                <a:solidFill>
                  <a:srgbClr val="FF0000"/>
                </a:solidFill>
              </a:rPr>
              <a:t>root</a:t>
            </a:r>
            <a:r>
              <a:rPr lang="fr-FR" sz="1800" dirty="0" smtClean="0">
                <a:solidFill>
                  <a:srgbClr val="FF0000"/>
                </a:solidFill>
              </a:rPr>
              <a:t> sans mot de passe.</a:t>
            </a:r>
          </a:p>
          <a:p>
            <a:r>
              <a:rPr lang="fr-FR" sz="1800" dirty="0" smtClean="0">
                <a:solidFill>
                  <a:schemeClr val="tx1"/>
                </a:solidFill>
              </a:rPr>
              <a:t>Cet utilisateur est l’utilisateur d’administration et ne doit être utilisé que dans ce contexte</a:t>
            </a:r>
          </a:p>
          <a:p>
            <a:r>
              <a:rPr lang="fr-FR" sz="1800" dirty="0" smtClean="0">
                <a:solidFill>
                  <a:schemeClr val="tx1"/>
                </a:solidFill>
              </a:rPr>
              <a:t>Dans tous les cas, pour des raisons de sécurité, il faut :</a:t>
            </a:r>
          </a:p>
          <a:p>
            <a:pPr marL="171450" indent="-171450">
              <a:buFont typeface="Arial" panose="020B0604020202020204" pitchFamily="34" charset="0"/>
              <a:buChar char="•"/>
            </a:pPr>
            <a:r>
              <a:rPr lang="fr-FR" sz="1800" dirty="0" smtClean="0">
                <a:solidFill>
                  <a:schemeClr val="tx1"/>
                </a:solidFill>
              </a:rPr>
              <a:t>- Mettre un mot de passe au compte </a:t>
            </a:r>
            <a:r>
              <a:rPr lang="fr-FR" sz="1800" dirty="0" err="1" smtClean="0">
                <a:solidFill>
                  <a:schemeClr val="tx1"/>
                </a:solidFill>
              </a:rPr>
              <a:t>root</a:t>
            </a:r>
            <a:endParaRPr lang="fr-FR" sz="1800" dirty="0" smtClean="0">
              <a:solidFill>
                <a:schemeClr val="tx1"/>
              </a:solidFill>
            </a:endParaRPr>
          </a:p>
          <a:p>
            <a:pPr marL="171450" indent="-171450">
              <a:buFont typeface="Arial" panose="020B0604020202020204" pitchFamily="34" charset="0"/>
              <a:buChar char="•"/>
            </a:pPr>
            <a:r>
              <a:rPr lang="fr-FR" sz="1800" dirty="0" smtClean="0">
                <a:solidFill>
                  <a:schemeClr val="tx1"/>
                </a:solidFill>
              </a:rPr>
              <a:t>- Créer un ou plusieurs autres comptes avec leurs </a:t>
            </a:r>
            <a:r>
              <a:rPr lang="fr-FR" sz="1800" dirty="0" err="1" smtClean="0">
                <a:solidFill>
                  <a:schemeClr val="tx1"/>
                </a:solidFill>
              </a:rPr>
              <a:t>database</a:t>
            </a:r>
            <a:r>
              <a:rPr lang="fr-FR" sz="1800" dirty="0" smtClean="0">
                <a:solidFill>
                  <a:schemeClr val="tx1"/>
                </a:solidFill>
              </a:rPr>
              <a:t> afin d’y stocker les tables. Ces comptes ne </a:t>
            </a:r>
            <a:r>
              <a:rPr lang="fr-FR" sz="1800" dirty="0">
                <a:solidFill>
                  <a:schemeClr val="tx1"/>
                </a:solidFill>
              </a:rPr>
              <a:t>doivent avoir </a:t>
            </a:r>
            <a:r>
              <a:rPr lang="fr-FR" sz="1800" dirty="0" smtClean="0">
                <a:solidFill>
                  <a:schemeClr val="tx1"/>
                </a:solidFill>
              </a:rPr>
              <a:t>que les </a:t>
            </a:r>
            <a:r>
              <a:rPr lang="fr-FR" sz="1800" dirty="0">
                <a:solidFill>
                  <a:schemeClr val="tx1"/>
                </a:solidFill>
              </a:rPr>
              <a:t>droits </a:t>
            </a:r>
            <a:r>
              <a:rPr lang="fr-FR" sz="1800" dirty="0" smtClean="0">
                <a:solidFill>
                  <a:schemeClr val="tx1"/>
                </a:solidFill>
              </a:rPr>
              <a:t>réellement utiles. </a:t>
            </a:r>
          </a:p>
          <a:p>
            <a:r>
              <a:rPr lang="fr-FR" sz="1800" dirty="0" smtClean="0">
                <a:solidFill>
                  <a:schemeClr val="tx1"/>
                </a:solidFill>
              </a:rPr>
              <a:t>Le compte que nous allons utiliser est </a:t>
            </a:r>
            <a:r>
              <a:rPr lang="fr-FR" sz="1800" dirty="0" err="1" smtClean="0">
                <a:solidFill>
                  <a:schemeClr val="tx1"/>
                </a:solidFill>
              </a:rPr>
              <a:t>coderoom</a:t>
            </a:r>
            <a:r>
              <a:rPr lang="fr-FR" sz="1800" dirty="0" smtClean="0">
                <a:solidFill>
                  <a:schemeClr val="tx1"/>
                </a:solidFill>
              </a:rPr>
              <a:t>/</a:t>
            </a:r>
            <a:r>
              <a:rPr lang="fr-FR" sz="1800" dirty="0" err="1" smtClean="0">
                <a:solidFill>
                  <a:schemeClr val="tx1"/>
                </a:solidFill>
              </a:rPr>
              <a:t>coderoom</a:t>
            </a:r>
            <a:r>
              <a:rPr lang="fr-FR" sz="1800" dirty="0" smtClean="0">
                <a:solidFill>
                  <a:schemeClr val="tx1"/>
                </a:solidFill>
              </a:rPr>
              <a:t> et la base </a:t>
            </a:r>
            <a:r>
              <a:rPr lang="fr-FR" sz="1800" dirty="0" err="1" smtClean="0">
                <a:solidFill>
                  <a:schemeClr val="tx1"/>
                </a:solidFill>
              </a:rPr>
              <a:t>webdata</a:t>
            </a:r>
            <a:endParaRPr lang="fr-FR" sz="1800" dirty="0" smtClean="0">
              <a:solidFill>
                <a:schemeClr val="tx1"/>
              </a:solidFill>
            </a:endParaRPr>
          </a:p>
          <a:p>
            <a:r>
              <a:rPr lang="fr-FR" sz="1800" dirty="0" smtClean="0">
                <a:solidFill>
                  <a:srgbClr val="FF0000"/>
                </a:solidFill>
              </a:rPr>
              <a:t>Exercice</a:t>
            </a:r>
            <a:r>
              <a:rPr lang="fr-FR" sz="1800" dirty="0" smtClean="0">
                <a:solidFill>
                  <a:schemeClr val="tx1"/>
                </a:solidFill>
              </a:rPr>
              <a:t>: faire un script qui se connecte à la base de données MySQL avec le compte </a:t>
            </a:r>
            <a:r>
              <a:rPr lang="fr-FR" sz="1800" dirty="0" err="1" smtClean="0">
                <a:solidFill>
                  <a:schemeClr val="tx1"/>
                </a:solidFill>
              </a:rPr>
              <a:t>coderoom</a:t>
            </a:r>
            <a:r>
              <a:rPr lang="fr-FR" sz="1800" dirty="0" smtClean="0">
                <a:solidFill>
                  <a:schemeClr val="tx1"/>
                </a:solidFill>
              </a:rPr>
              <a:t> sur la </a:t>
            </a:r>
            <a:r>
              <a:rPr lang="fr-FR" sz="1800" dirty="0" err="1" smtClean="0">
                <a:solidFill>
                  <a:schemeClr val="tx1"/>
                </a:solidFill>
              </a:rPr>
              <a:t>database</a:t>
            </a:r>
            <a:r>
              <a:rPr lang="fr-FR" sz="1800" dirty="0" smtClean="0">
                <a:solidFill>
                  <a:schemeClr val="tx1"/>
                </a:solidFill>
              </a:rPr>
              <a:t> </a:t>
            </a:r>
            <a:r>
              <a:rPr lang="fr-FR" sz="1800" dirty="0" err="1" smtClean="0">
                <a:solidFill>
                  <a:schemeClr val="tx1"/>
                </a:solidFill>
              </a:rPr>
              <a:t>webdata</a:t>
            </a:r>
            <a:r>
              <a:rPr lang="fr-FR" sz="1800" dirty="0" smtClean="0">
                <a:solidFill>
                  <a:schemeClr val="tx1"/>
                </a:solidFill>
              </a:rPr>
              <a:t>.</a:t>
            </a:r>
          </a:p>
          <a:p>
            <a:r>
              <a:rPr lang="fr-FR" sz="1800" dirty="0">
                <a:solidFill>
                  <a:schemeClr val="tx1"/>
                </a:solidFill>
                <a:hlinkClick r:id="rId2"/>
              </a:rPr>
              <a:t>https://</a:t>
            </a:r>
            <a:r>
              <a:rPr lang="fr-FR" sz="1800" dirty="0" smtClean="0">
                <a:solidFill>
                  <a:schemeClr val="tx1"/>
                </a:solidFill>
                <a:hlinkClick r:id="rId2"/>
              </a:rPr>
              <a:t>www.w3schools.com/php/php_mysql_connect.asp</a:t>
            </a:r>
            <a:endParaRPr lang="fr-FR" sz="1800" dirty="0" smtClean="0">
              <a:solidFill>
                <a:schemeClr val="tx1"/>
              </a:solidFill>
            </a:endParaRPr>
          </a:p>
          <a:p>
            <a:endParaRPr lang="fr-FR" sz="2000" dirty="0" smtClean="0">
              <a:solidFill>
                <a:schemeClr val="tx1"/>
              </a:solidFill>
            </a:endParaRPr>
          </a:p>
          <a:p>
            <a:endParaRPr lang="fr-FR" sz="2000" dirty="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Connexion à la base de données</a:t>
            </a:r>
            <a:endParaRPr lang="fr-FR" dirty="0"/>
          </a:p>
        </p:txBody>
      </p:sp>
    </p:spTree>
    <p:extLst>
      <p:ext uri="{BB962C8B-B14F-4D97-AF65-F5344CB8AC3E}">
        <p14:creationId xmlns:p14="http://schemas.microsoft.com/office/powerpoint/2010/main" val="372420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pPr algn="just"/>
            <a:r>
              <a:rPr lang="fr-FR" sz="2000" dirty="0" smtClean="0">
                <a:solidFill>
                  <a:schemeClr val="tx1"/>
                </a:solidFill>
              </a:rPr>
              <a:t>Les requêtes sur les bases de données MySQL comme beaucoup de bases relationnelles et un certain nombre de bases </a:t>
            </a:r>
            <a:r>
              <a:rPr lang="fr-FR" sz="2000" dirty="0" err="1" smtClean="0">
                <a:solidFill>
                  <a:schemeClr val="tx1"/>
                </a:solidFill>
              </a:rPr>
              <a:t>NoSQL</a:t>
            </a:r>
            <a:r>
              <a:rPr lang="fr-FR" sz="2000" dirty="0" smtClean="0">
                <a:solidFill>
                  <a:schemeClr val="tx1"/>
                </a:solidFill>
              </a:rPr>
              <a:t> se font avec le langage SQL (</a:t>
            </a:r>
            <a:r>
              <a:rPr lang="fr-FR" sz="2000" dirty="0" err="1" smtClean="0">
                <a:solidFill>
                  <a:schemeClr val="tx1"/>
                </a:solidFill>
              </a:rPr>
              <a:t>Structured</a:t>
            </a:r>
            <a:r>
              <a:rPr lang="fr-FR" sz="2000" dirty="0" smtClean="0">
                <a:solidFill>
                  <a:schemeClr val="tx1"/>
                </a:solidFill>
              </a:rPr>
              <a:t> </a:t>
            </a:r>
            <a:r>
              <a:rPr lang="fr-FR" sz="2000" dirty="0" err="1" smtClean="0">
                <a:solidFill>
                  <a:schemeClr val="tx1"/>
                </a:solidFill>
              </a:rPr>
              <a:t>Query</a:t>
            </a:r>
            <a:r>
              <a:rPr lang="fr-FR" sz="2000" dirty="0" smtClean="0">
                <a:solidFill>
                  <a:schemeClr val="tx1"/>
                </a:solidFill>
              </a:rPr>
              <a:t> </a:t>
            </a:r>
            <a:r>
              <a:rPr lang="fr-FR" sz="2000" dirty="0" err="1" smtClean="0">
                <a:solidFill>
                  <a:schemeClr val="tx1"/>
                </a:solidFill>
              </a:rPr>
              <a:t>Language</a:t>
            </a:r>
            <a:r>
              <a:rPr lang="fr-FR" sz="2000" dirty="0" smtClean="0">
                <a:solidFill>
                  <a:schemeClr val="tx1"/>
                </a:solidFill>
              </a:rPr>
              <a:t>). Ce langage date de 1974, à été normalisé en 1986. La dernière norme date de 2011.</a:t>
            </a:r>
          </a:p>
          <a:p>
            <a:pPr algn="just"/>
            <a:r>
              <a:rPr lang="fr-FR" sz="2000" dirty="0">
                <a:solidFill>
                  <a:schemeClr val="tx1"/>
                </a:solidFill>
                <a:hlinkClick r:id="rId2"/>
              </a:rPr>
              <a:t>https://</a:t>
            </a:r>
            <a:r>
              <a:rPr lang="fr-FR" sz="2000" dirty="0" smtClean="0">
                <a:solidFill>
                  <a:schemeClr val="tx1"/>
                </a:solidFill>
                <a:hlinkClick r:id="rId2"/>
              </a:rPr>
              <a:t>fr.wikipedia.org/wiki/Structured_Query_Language</a:t>
            </a:r>
            <a:endParaRPr lang="fr-FR" sz="2000" dirty="0" smtClean="0">
              <a:solidFill>
                <a:schemeClr val="tx1"/>
              </a:solidFill>
            </a:endParaRPr>
          </a:p>
          <a:p>
            <a:pPr algn="just"/>
            <a:r>
              <a:rPr lang="fr-FR" sz="2000" dirty="0">
                <a:solidFill>
                  <a:schemeClr val="tx1"/>
                </a:solidFill>
              </a:rPr>
              <a:t>Les requêtes SQL simples sont de la </a:t>
            </a:r>
            <a:r>
              <a:rPr lang="fr-FR" sz="2000" dirty="0" smtClean="0">
                <a:solidFill>
                  <a:schemeClr val="tx1"/>
                </a:solidFill>
              </a:rPr>
              <a:t>forme: </a:t>
            </a:r>
          </a:p>
          <a:p>
            <a:pPr algn="just"/>
            <a:r>
              <a:rPr lang="fr-FR" sz="2000" dirty="0" smtClean="0">
                <a:solidFill>
                  <a:schemeClr val="tx1"/>
                </a:solidFill>
              </a:rPr>
              <a:t>SELECT </a:t>
            </a:r>
            <a:r>
              <a:rPr lang="fr-FR" sz="2000" dirty="0">
                <a:solidFill>
                  <a:schemeClr val="tx1"/>
                </a:solidFill>
              </a:rPr>
              <a:t>champs FROM </a:t>
            </a:r>
            <a:r>
              <a:rPr lang="fr-FR" sz="2000" dirty="0" smtClean="0">
                <a:solidFill>
                  <a:schemeClr val="tx1"/>
                </a:solidFill>
              </a:rPr>
              <a:t>table</a:t>
            </a:r>
          </a:p>
          <a:p>
            <a:pPr algn="just"/>
            <a:r>
              <a:rPr lang="fr-FR" sz="2000" dirty="0" smtClean="0">
                <a:solidFill>
                  <a:srgbClr val="FF0000"/>
                </a:solidFill>
              </a:rPr>
              <a:t>Exercice</a:t>
            </a:r>
            <a:r>
              <a:rPr lang="fr-FR" sz="2000" dirty="0" smtClean="0">
                <a:solidFill>
                  <a:schemeClr val="tx1"/>
                </a:solidFill>
              </a:rPr>
              <a:t>: Faire une première requête qui affichera les noms des objets spatiaux.</a:t>
            </a:r>
          </a:p>
          <a:p>
            <a:r>
              <a:rPr lang="fr-FR" sz="2000" dirty="0">
                <a:solidFill>
                  <a:schemeClr val="tx1"/>
                </a:solidFill>
                <a:hlinkClick r:id="rId3"/>
              </a:rPr>
              <a:t>https://</a:t>
            </a:r>
            <a:r>
              <a:rPr lang="fr-FR" sz="2000" dirty="0" smtClean="0">
                <a:solidFill>
                  <a:schemeClr val="tx1"/>
                </a:solidFill>
                <a:hlinkClick r:id="rId3"/>
              </a:rPr>
              <a:t>www.w3schools.com/php/php_mysql_select.asp</a:t>
            </a:r>
            <a:endParaRPr lang="fr-FR" sz="2000" dirty="0" smtClean="0">
              <a:solidFill>
                <a:schemeClr val="tx1"/>
              </a:solidFill>
            </a:endParaRPr>
          </a:p>
          <a:p>
            <a:pPr algn="just"/>
            <a:r>
              <a:rPr lang="fr-FR" sz="2000" dirty="0" smtClean="0">
                <a:solidFill>
                  <a:schemeClr val="tx1"/>
                </a:solidFill>
              </a:rPr>
              <a:t>Remarque: les données arrivent dans un ordre quelconque. Si vous voulez un ordre précis, il faut ajouter une clause « </a:t>
            </a:r>
            <a:r>
              <a:rPr lang="fr-FR" sz="2000" dirty="0" err="1" smtClean="0">
                <a:solidFill>
                  <a:schemeClr val="tx1"/>
                </a:solidFill>
              </a:rPr>
              <a:t>order</a:t>
            </a:r>
            <a:r>
              <a:rPr lang="fr-FR" sz="2000" dirty="0" smtClean="0">
                <a:solidFill>
                  <a:schemeClr val="tx1"/>
                </a:solidFill>
              </a:rPr>
              <a:t> by »</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le noms de tous les objets spatiaux</a:t>
            </a:r>
            <a:endParaRPr lang="fr-FR" dirty="0"/>
          </a:p>
        </p:txBody>
      </p:sp>
    </p:spTree>
    <p:extLst>
      <p:ext uri="{BB962C8B-B14F-4D97-AF65-F5344CB8AC3E}">
        <p14:creationId xmlns:p14="http://schemas.microsoft.com/office/powerpoint/2010/main" val="20892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930083" cy="3331691"/>
          </a:xfrm>
        </p:spPr>
        <p:txBody>
          <a:bodyPr/>
          <a:lstStyle/>
          <a:p>
            <a:pPr algn="just"/>
            <a:r>
              <a:rPr lang="fr-FR" sz="2000" dirty="0" smtClean="0">
                <a:solidFill>
                  <a:schemeClr val="tx1"/>
                </a:solidFill>
              </a:rPr>
              <a:t>Si vous voulez connaitre la liste des tables de votre </a:t>
            </a:r>
            <a:r>
              <a:rPr lang="fr-FR" sz="2000" dirty="0" err="1" smtClean="0">
                <a:solidFill>
                  <a:schemeClr val="tx1"/>
                </a:solidFill>
              </a:rPr>
              <a:t>database</a:t>
            </a:r>
            <a:r>
              <a:rPr lang="fr-FR" sz="2000" dirty="0" smtClean="0">
                <a:solidFill>
                  <a:schemeClr val="tx1"/>
                </a:solidFill>
              </a:rPr>
              <a:t> ainsi que leurs structures, vous pouvez utiliser les commande: </a:t>
            </a:r>
          </a:p>
          <a:p>
            <a:pPr marL="342900" indent="-342900" algn="just">
              <a:buFont typeface="Arial" panose="020B0604020202020204" pitchFamily="34" charset="0"/>
              <a:buChar char="•"/>
            </a:pPr>
            <a:r>
              <a:rPr lang="fr-FR" sz="2000" dirty="0" smtClean="0">
                <a:solidFill>
                  <a:schemeClr val="tx1"/>
                </a:solidFill>
              </a:rPr>
              <a:t>- SHOW TABLES</a:t>
            </a:r>
            <a:endParaRPr lang="fr-FR" sz="2000" dirty="0">
              <a:solidFill>
                <a:schemeClr val="tx1"/>
              </a:solidFill>
            </a:endParaRPr>
          </a:p>
          <a:p>
            <a:pPr marL="342900" indent="-342900" algn="just">
              <a:buFont typeface="Arial" panose="020B0604020202020204" pitchFamily="34" charset="0"/>
              <a:buChar char="•"/>
            </a:pPr>
            <a:r>
              <a:rPr lang="fr-FR" sz="2000" dirty="0" smtClean="0">
                <a:solidFill>
                  <a:schemeClr val="tx1"/>
                </a:solidFill>
              </a:rPr>
              <a:t>- SHOW COLUMNS FROM table </a:t>
            </a:r>
          </a:p>
          <a:p>
            <a:pPr algn="just"/>
            <a:r>
              <a:rPr lang="fr-FR" sz="2000" dirty="0" smtClean="0">
                <a:solidFill>
                  <a:schemeClr val="tx1"/>
                </a:solidFill>
              </a:rPr>
              <a:t/>
            </a:r>
            <a:br>
              <a:rPr lang="fr-FR" sz="2000" dirty="0" smtClean="0">
                <a:solidFill>
                  <a:schemeClr val="tx1"/>
                </a:solidFill>
              </a:rPr>
            </a:br>
            <a:r>
              <a:rPr lang="fr-FR" sz="2000" dirty="0" smtClean="0">
                <a:solidFill>
                  <a:schemeClr val="tx1"/>
                </a:solidFill>
              </a:rPr>
              <a:t>Ces commandes sont considérées comme des requêtes et peuvent être intégrées dans un script.</a:t>
            </a:r>
          </a:p>
          <a:p>
            <a:pPr algn="just"/>
            <a:endParaRPr lang="fr-FR" sz="2000" dirty="0" smtClean="0">
              <a:solidFill>
                <a:schemeClr val="tx1"/>
              </a:solidFill>
            </a:endParaRPr>
          </a:p>
          <a:p>
            <a:pPr algn="just"/>
            <a:r>
              <a:rPr lang="fr-FR" sz="2000" dirty="0" smtClean="0">
                <a:solidFill>
                  <a:srgbClr val="FF0000"/>
                </a:solidFill>
              </a:rPr>
              <a:t>Exercice</a:t>
            </a:r>
            <a:r>
              <a:rPr lang="fr-FR" sz="2000" dirty="0" smtClean="0">
                <a:solidFill>
                  <a:schemeClr val="tx1"/>
                </a:solidFill>
              </a:rPr>
              <a:t>: Récupérer la liste et la structure des tables de notre </a:t>
            </a:r>
            <a:r>
              <a:rPr lang="fr-FR" sz="2000" dirty="0" err="1" smtClean="0">
                <a:solidFill>
                  <a:schemeClr val="tx1"/>
                </a:solidFill>
              </a:rPr>
              <a:t>database</a:t>
            </a:r>
            <a:r>
              <a:rPr lang="fr-FR" sz="2000" dirty="0" smtClean="0">
                <a:solidFill>
                  <a:schemeClr val="tx1"/>
                </a:solidFill>
              </a:rPr>
              <a:t> </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la structure de notre </a:t>
            </a:r>
            <a:r>
              <a:rPr lang="fr-FR" dirty="0" err="1" smtClean="0"/>
              <a:t>database</a:t>
            </a:r>
            <a:endParaRPr lang="fr-FR" dirty="0"/>
          </a:p>
        </p:txBody>
      </p:sp>
    </p:spTree>
    <p:extLst>
      <p:ext uri="{BB962C8B-B14F-4D97-AF65-F5344CB8AC3E}">
        <p14:creationId xmlns:p14="http://schemas.microsoft.com/office/powerpoint/2010/main" val="28297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331691"/>
          </a:xfrm>
        </p:spPr>
        <p:txBody>
          <a:bodyPr/>
          <a:lstStyle/>
          <a:p>
            <a:pPr algn="just"/>
            <a:r>
              <a:rPr lang="fr-FR" sz="2000" dirty="0" smtClean="0">
                <a:solidFill>
                  <a:schemeClr val="tx1"/>
                </a:solidFill>
              </a:rPr>
              <a:t>La commande SQL « SELECT * FROM table » permet d’avoir toutes les lignes d’une table.</a:t>
            </a:r>
          </a:p>
          <a:p>
            <a:pPr algn="just"/>
            <a:r>
              <a:rPr lang="fr-FR" sz="2000" dirty="0" smtClean="0">
                <a:solidFill>
                  <a:schemeClr val="tx1"/>
                </a:solidFill>
              </a:rPr>
              <a:t>Dans un contexte de programmation, elle est toutefois à proscrire car peu lisible et comportant des risques de bug. Il faut lui préférer la syntaxe « SELECT champ1, champ2, champ3 FROM table.</a:t>
            </a:r>
          </a:p>
          <a:p>
            <a:pPr algn="just"/>
            <a:endParaRPr lang="fr-FR" sz="2000" dirty="0" smtClean="0">
              <a:solidFill>
                <a:schemeClr val="tx1"/>
              </a:solidFill>
            </a:endParaRPr>
          </a:p>
          <a:p>
            <a:pPr algn="just"/>
            <a:r>
              <a:rPr lang="fr-FR" sz="2000" dirty="0" smtClean="0">
                <a:solidFill>
                  <a:srgbClr val="FF0000"/>
                </a:solidFill>
              </a:rPr>
              <a:t>Exercice</a:t>
            </a:r>
            <a:r>
              <a:rPr lang="fr-FR" sz="2000" dirty="0" smtClean="0">
                <a:solidFill>
                  <a:schemeClr val="tx1"/>
                </a:solidFill>
              </a:rPr>
              <a:t>: Récupérer le contenu complet de la table des </a:t>
            </a:r>
            <a:r>
              <a:rPr lang="fr-FR" sz="2000" dirty="0" err="1" smtClean="0">
                <a:solidFill>
                  <a:schemeClr val="tx1"/>
                </a:solidFill>
              </a:rPr>
              <a:t>objets_spataux</a:t>
            </a:r>
            <a:endParaRPr lang="fr-FR" sz="2000" dirty="0" smtClean="0">
              <a:solidFill>
                <a:schemeClr val="tx1"/>
              </a:solidFill>
            </a:endParaRPr>
          </a:p>
          <a:p>
            <a:pPr algn="just"/>
            <a:r>
              <a:rPr lang="fr-FR" sz="2000" dirty="0">
                <a:solidFill>
                  <a:schemeClr val="tx1"/>
                </a:solidFill>
                <a:hlinkClick r:id="rId2"/>
              </a:rPr>
              <a:t>https://www.w3schools.com/php/php_mysql_select.asp</a:t>
            </a:r>
            <a:endParaRPr lang="fr-FR" sz="2000" dirty="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toutes les données de la table des planètes</a:t>
            </a:r>
            <a:endParaRPr lang="fr-FR" dirty="0"/>
          </a:p>
        </p:txBody>
      </p:sp>
    </p:spTree>
    <p:extLst>
      <p:ext uri="{BB962C8B-B14F-4D97-AF65-F5344CB8AC3E}">
        <p14:creationId xmlns:p14="http://schemas.microsoft.com/office/powerpoint/2010/main" val="70587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r>
              <a:rPr lang="fr-FR" dirty="0" smtClean="0">
                <a:solidFill>
                  <a:schemeClr val="tx1"/>
                </a:solidFill>
              </a:rPr>
              <a:t>Dans une requête SQL, la clause WHERE permet  de restreindre le nombre de données renvoyer. La clause WHERE doit être suivi par un ou plusieurs tests  qui permettrons de filtrer les données</a:t>
            </a:r>
          </a:p>
          <a:p>
            <a:r>
              <a:rPr lang="fr-FR" dirty="0" smtClean="0">
                <a:solidFill>
                  <a:schemeClr val="tx1"/>
                </a:solidFill>
              </a:rPr>
              <a:t>Exemple: SELECT nom FROM </a:t>
            </a:r>
            <a:r>
              <a:rPr lang="fr-FR" dirty="0" err="1" smtClean="0">
                <a:solidFill>
                  <a:schemeClr val="tx1"/>
                </a:solidFill>
              </a:rPr>
              <a:t>objet_spatial</a:t>
            </a:r>
            <a:r>
              <a:rPr lang="fr-FR" dirty="0" smtClean="0">
                <a:solidFill>
                  <a:schemeClr val="tx1"/>
                </a:solidFill>
              </a:rPr>
              <a:t> WHERE type=‘Gazeuse’</a:t>
            </a:r>
          </a:p>
          <a:p>
            <a:r>
              <a:rPr lang="fr-FR" dirty="0" smtClean="0">
                <a:solidFill>
                  <a:schemeClr val="tx1"/>
                </a:solidFill>
              </a:rPr>
              <a:t>Dans les clauses WHERE, il peut y avoir plusieurs pièges:</a:t>
            </a:r>
          </a:p>
          <a:p>
            <a:pPr marL="171450" indent="-171450">
              <a:buFontTx/>
              <a:buChar char="-"/>
            </a:pPr>
            <a:r>
              <a:rPr lang="fr-FR" dirty="0" smtClean="0">
                <a:solidFill>
                  <a:schemeClr val="tx1"/>
                </a:solidFill>
              </a:rPr>
              <a:t>- Attention aux majuscules et minuscules dans les tests sur les textes.</a:t>
            </a:r>
          </a:p>
          <a:p>
            <a:pPr marL="171450" indent="-171450">
              <a:buFontTx/>
              <a:buChar char="-"/>
            </a:pPr>
            <a:r>
              <a:rPr lang="fr-FR" dirty="0" smtClean="0">
                <a:solidFill>
                  <a:schemeClr val="tx1"/>
                </a:solidFill>
              </a:rPr>
              <a:t>- </a:t>
            </a:r>
            <a:r>
              <a:rPr lang="fr-FR" dirty="0" err="1" smtClean="0">
                <a:solidFill>
                  <a:schemeClr val="tx1"/>
                </a:solidFill>
              </a:rPr>
              <a:t>MySql</a:t>
            </a:r>
            <a:r>
              <a:rPr lang="fr-FR" dirty="0" smtClean="0">
                <a:solidFill>
                  <a:schemeClr val="tx1"/>
                </a:solidFill>
              </a:rPr>
              <a:t> ne fait pas la différence entre les lettres accentuées ou non</a:t>
            </a:r>
          </a:p>
          <a:p>
            <a:pPr marL="171450" indent="-171450">
              <a:buFontTx/>
              <a:buChar char="-"/>
            </a:pPr>
            <a:r>
              <a:rPr lang="fr-FR" dirty="0" smtClean="0">
                <a:solidFill>
                  <a:schemeClr val="tx1"/>
                </a:solidFill>
              </a:rPr>
              <a:t>- Attention aux inclusions et exclusions dans les tests numériques</a:t>
            </a:r>
          </a:p>
          <a:p>
            <a:pPr marL="171450" indent="-171450">
              <a:buFontTx/>
              <a:buChar char="-"/>
            </a:pPr>
            <a:r>
              <a:rPr lang="fr-FR" dirty="0" smtClean="0">
                <a:solidFill>
                  <a:schemeClr val="tx1"/>
                </a:solidFill>
              </a:rPr>
              <a:t>- Attention aux tests sur les dates, car bien souvent on test également l’heure sans le vouloir (type        </a:t>
            </a:r>
            <a:r>
              <a:rPr lang="fr-FR" dirty="0" err="1" smtClean="0">
                <a:solidFill>
                  <a:schemeClr val="tx1"/>
                </a:solidFill>
              </a:rPr>
              <a:t>datetime</a:t>
            </a:r>
            <a:r>
              <a:rPr lang="fr-FR" dirty="0" smtClean="0">
                <a:solidFill>
                  <a:schemeClr val="tx1"/>
                </a:solidFill>
              </a:rPr>
              <a:t> et </a:t>
            </a:r>
            <a:r>
              <a:rPr lang="fr-FR" dirty="0" err="1" smtClean="0">
                <a:solidFill>
                  <a:schemeClr val="tx1"/>
                </a:solidFill>
              </a:rPr>
              <a:t>timestamp</a:t>
            </a:r>
            <a:r>
              <a:rPr lang="fr-FR" dirty="0" smtClean="0">
                <a:solidFill>
                  <a:schemeClr val="tx1"/>
                </a:solidFill>
              </a:rPr>
              <a:t>)</a:t>
            </a:r>
          </a:p>
          <a:p>
            <a:pPr marL="171450" indent="-171450">
              <a:buFontTx/>
              <a:buChar char="-"/>
            </a:pPr>
            <a:endParaRPr lang="fr-FR" dirty="0">
              <a:solidFill>
                <a:schemeClr val="tx1"/>
              </a:solidFill>
            </a:endParaRPr>
          </a:p>
          <a:p>
            <a:r>
              <a:rPr lang="fr-FR" dirty="0" smtClean="0">
                <a:solidFill>
                  <a:srgbClr val="FF0000"/>
                </a:solidFill>
              </a:rPr>
              <a:t>Exercice</a:t>
            </a:r>
            <a:r>
              <a:rPr lang="fr-FR" dirty="0" smtClean="0">
                <a:solidFill>
                  <a:schemeClr val="tx1"/>
                </a:solidFill>
              </a:rPr>
              <a:t>: </a:t>
            </a:r>
          </a:p>
          <a:p>
            <a:r>
              <a:rPr lang="fr-FR" dirty="0" smtClean="0">
                <a:solidFill>
                  <a:schemeClr val="tx1"/>
                </a:solidFill>
              </a:rPr>
              <a:t>Afficher les caractéristiques des objets spatiaux dont le nom contient un s ou un a, majuscule ou minuscule.</a:t>
            </a:r>
          </a:p>
          <a:p>
            <a:r>
              <a:rPr lang="fr-FR" dirty="0" smtClean="0">
                <a:solidFill>
                  <a:schemeClr val="tx1"/>
                </a:solidFill>
              </a:rPr>
              <a:t>Afficher les noms des objets spatiaux dont la masse est supérieure à celle de la Terre</a:t>
            </a:r>
          </a:p>
          <a:p>
            <a:endParaRPr lang="fr-FR" sz="12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Filtrer les données</a:t>
            </a:r>
            <a:endParaRPr lang="fr-FR" dirty="0"/>
          </a:p>
        </p:txBody>
      </p:sp>
    </p:spTree>
    <p:extLst>
      <p:ext uri="{BB962C8B-B14F-4D97-AF65-F5344CB8AC3E}">
        <p14:creationId xmlns:p14="http://schemas.microsoft.com/office/powerpoint/2010/main" val="289126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714059" cy="3331691"/>
          </a:xfrm>
        </p:spPr>
        <p:txBody>
          <a:bodyPr/>
          <a:lstStyle/>
          <a:p>
            <a:r>
              <a:rPr lang="fr-FR" sz="2000" dirty="0" smtClean="0">
                <a:solidFill>
                  <a:schemeClr val="tx1"/>
                </a:solidFill>
              </a:rPr>
              <a:t>La clause LIMIT permet de n’afficher qu’un certain nombre de ligne dans une requête.</a:t>
            </a:r>
            <a:br>
              <a:rPr lang="fr-FR" sz="2000" dirty="0" smtClean="0">
                <a:solidFill>
                  <a:schemeClr val="tx1"/>
                </a:solidFill>
              </a:rPr>
            </a:br>
            <a:r>
              <a:rPr lang="fr-FR" sz="2000" dirty="0" smtClean="0">
                <a:solidFill>
                  <a:schemeClr val="tx1"/>
                </a:solidFill>
              </a:rPr>
              <a:t>Attention: cette clause n’est pas normalisé au niveau SQL, elle ne fonctionne pas dans tous les SGBD</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afficher le nom des cinq premières planètes de type tellurique dans l’ordre alphabétique</a:t>
            </a:r>
          </a:p>
          <a:p>
            <a:endParaRPr lang="fr-FR" sz="2000" dirty="0" smtClean="0">
              <a:solidFill>
                <a:schemeClr val="tx1"/>
              </a:solidFill>
            </a:endParaRPr>
          </a:p>
          <a:p>
            <a:r>
              <a:rPr lang="fr-FR" sz="2000" dirty="0">
                <a:solidFill>
                  <a:schemeClr val="tx1"/>
                </a:solidFill>
                <a:hlinkClick r:id="rId2"/>
              </a:rPr>
              <a:t>https://</a:t>
            </a:r>
            <a:r>
              <a:rPr lang="fr-FR" sz="2000" dirty="0" smtClean="0">
                <a:solidFill>
                  <a:schemeClr val="tx1"/>
                </a:solidFill>
                <a:hlinkClick r:id="rId2"/>
              </a:rPr>
              <a:t>www.w3schools.com/php/php_mysql_select_limit.asp</a:t>
            </a:r>
            <a:endParaRPr lang="fr-FR" sz="20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Restreindre le nombre de lignes renvoyer par une requête</a:t>
            </a:r>
            <a:endParaRPr lang="fr-FR" dirty="0"/>
          </a:p>
        </p:txBody>
      </p:sp>
    </p:spTree>
    <p:extLst>
      <p:ext uri="{BB962C8B-B14F-4D97-AF65-F5344CB8AC3E}">
        <p14:creationId xmlns:p14="http://schemas.microsoft.com/office/powerpoint/2010/main" val="177801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362131" cy="3331691"/>
          </a:xfrm>
        </p:spPr>
        <p:txBody>
          <a:bodyPr/>
          <a:lstStyle/>
          <a:p>
            <a:r>
              <a:rPr lang="fr-FR" sz="2000" dirty="0" smtClean="0">
                <a:solidFill>
                  <a:schemeClr val="tx1"/>
                </a:solidFill>
              </a:rPr>
              <a:t>Le principe de jointure SQL permet de jointer, mixer, mettre ensemble etc… des données de deux tables (voir plus, mais attention aux performances du serveur de base de données)</a:t>
            </a:r>
          </a:p>
          <a:p>
            <a:r>
              <a:rPr lang="fr-FR" sz="2000" dirty="0" smtClean="0">
                <a:solidFill>
                  <a:schemeClr val="tx1"/>
                </a:solidFill>
              </a:rPr>
              <a:t>La syntaxe est:</a:t>
            </a:r>
          </a:p>
          <a:p>
            <a:r>
              <a:rPr lang="fr-FR" sz="2000" dirty="0" smtClean="0">
                <a:solidFill>
                  <a:schemeClr val="tx1"/>
                </a:solidFill>
              </a:rPr>
              <a:t>SELECT les champs des deux tables que l’on veux FROM table1, table2 WHERE clause de jointure</a:t>
            </a:r>
          </a:p>
          <a:p>
            <a:r>
              <a:rPr lang="fr-FR" sz="2000" dirty="0" smtClean="0">
                <a:solidFill>
                  <a:schemeClr val="tx1"/>
                </a:solidFill>
              </a:rPr>
              <a:t>Attention: si la clause de jointure est pas ou mal faite, on se retrouve avec le produit cartésien des deux tables ce qui entraine bien souvent un volume très important de données et des requêtes très lente, voir qui ne réponde jamais.</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Faire une jointure entre des </a:t>
            </a:r>
            <a:r>
              <a:rPr lang="fr-FR" dirty="0" smtClean="0"/>
              <a:t>tables 1/2</a:t>
            </a:r>
            <a:endParaRPr lang="fr-FR" dirty="0"/>
          </a:p>
        </p:txBody>
      </p:sp>
    </p:spTree>
    <p:extLst>
      <p:ext uri="{BB962C8B-B14F-4D97-AF65-F5344CB8AC3E}">
        <p14:creationId xmlns:p14="http://schemas.microsoft.com/office/powerpoint/2010/main" val="281619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362131" cy="3331691"/>
          </a:xfrm>
        </p:spPr>
        <p:txBody>
          <a:bodyPr/>
          <a:lstStyle/>
          <a:p>
            <a:r>
              <a:rPr lang="fr-FR" sz="1600" dirty="0" smtClean="0">
                <a:solidFill>
                  <a:schemeClr val="tx1"/>
                </a:solidFill>
              </a:rPr>
              <a:t>Par exemple on se pose la question: quelle est la masse des satellites de Jupiter ?</a:t>
            </a:r>
          </a:p>
          <a:p>
            <a:r>
              <a:rPr lang="fr-FR" sz="1600" dirty="0" smtClean="0">
                <a:solidFill>
                  <a:schemeClr val="tx1"/>
                </a:solidFill>
              </a:rPr>
              <a:t>Les satellites sont dans la table des orbites et les masses dans la table des objets spatiaux. Il y a donc une jointure.</a:t>
            </a:r>
          </a:p>
          <a:p>
            <a:r>
              <a:rPr lang="fr-FR" sz="1600" dirty="0" smtClean="0">
                <a:solidFill>
                  <a:schemeClr val="tx1"/>
                </a:solidFill>
              </a:rPr>
              <a:t>SELECT </a:t>
            </a:r>
            <a:r>
              <a:rPr lang="fr-FR" sz="1600" dirty="0" err="1" smtClean="0">
                <a:solidFill>
                  <a:schemeClr val="tx1"/>
                </a:solidFill>
              </a:rPr>
              <a:t>objet_secondaire</a:t>
            </a:r>
            <a:r>
              <a:rPr lang="fr-FR" sz="1600" dirty="0" smtClean="0">
                <a:solidFill>
                  <a:schemeClr val="tx1"/>
                </a:solidFill>
              </a:rPr>
              <a:t>, masse FROM </a:t>
            </a:r>
            <a:r>
              <a:rPr lang="fr-FR" sz="1600" dirty="0" err="1" smtClean="0">
                <a:solidFill>
                  <a:schemeClr val="tx1"/>
                </a:solidFill>
              </a:rPr>
              <a:t>objet_spatial</a:t>
            </a:r>
            <a:r>
              <a:rPr lang="fr-FR" sz="1600" dirty="0" smtClean="0">
                <a:solidFill>
                  <a:schemeClr val="tx1"/>
                </a:solidFill>
              </a:rPr>
              <a:t>, orbite WHERE </a:t>
            </a:r>
            <a:r>
              <a:rPr lang="fr-FR" sz="1600" dirty="0" err="1" smtClean="0">
                <a:solidFill>
                  <a:schemeClr val="tx1"/>
                </a:solidFill>
              </a:rPr>
              <a:t>objet_principal</a:t>
            </a:r>
            <a:r>
              <a:rPr lang="fr-FR" sz="1600" dirty="0" smtClean="0">
                <a:solidFill>
                  <a:schemeClr val="tx1"/>
                </a:solidFill>
              </a:rPr>
              <a:t> = nom AND </a:t>
            </a:r>
            <a:r>
              <a:rPr lang="fr-FR" sz="1600" dirty="0" err="1" smtClean="0">
                <a:solidFill>
                  <a:schemeClr val="tx1"/>
                </a:solidFill>
              </a:rPr>
              <a:t>objet_principal</a:t>
            </a:r>
            <a:r>
              <a:rPr lang="fr-FR" sz="1600" dirty="0" smtClean="0">
                <a:solidFill>
                  <a:schemeClr val="tx1"/>
                </a:solidFill>
              </a:rPr>
              <a:t> = ‘JUPITER’</a:t>
            </a:r>
          </a:p>
          <a:p>
            <a:endParaRPr lang="fr-FR" sz="1600" dirty="0" smtClean="0">
              <a:solidFill>
                <a:schemeClr val="tx1"/>
              </a:solidFill>
            </a:endParaRPr>
          </a:p>
          <a:p>
            <a:r>
              <a:rPr lang="fr-FR" sz="1600" dirty="0" smtClean="0">
                <a:solidFill>
                  <a:srgbClr val="FF0000"/>
                </a:solidFill>
              </a:rPr>
              <a:t>Exercice</a:t>
            </a:r>
            <a:r>
              <a:rPr lang="fr-FR" sz="1600" dirty="0" smtClean="0">
                <a:solidFill>
                  <a:schemeClr val="tx1"/>
                </a:solidFill>
              </a:rPr>
              <a:t>: Afficher la réponse des requêtes suivantes: </a:t>
            </a:r>
            <a:endParaRPr lang="fr-FR" sz="1600" dirty="0" smtClean="0">
              <a:solidFill>
                <a:schemeClr val="tx1"/>
              </a:solidFill>
            </a:endParaRPr>
          </a:p>
          <a:p>
            <a:r>
              <a:rPr lang="fr-FR" sz="1600" dirty="0" smtClean="0">
                <a:solidFill>
                  <a:schemeClr val="tx1"/>
                </a:solidFill>
              </a:rPr>
              <a:t>Essayez la requête ci-dessus ainsi que les requêtes suivantes:</a:t>
            </a:r>
            <a:endParaRPr lang="fr-FR" sz="1600" dirty="0" smtClean="0">
              <a:solidFill>
                <a:schemeClr val="tx1"/>
              </a:solidFill>
            </a:endParaRPr>
          </a:p>
          <a:p>
            <a:r>
              <a:rPr lang="fr-FR" sz="1600" dirty="0" smtClean="0">
                <a:solidFill>
                  <a:schemeClr val="tx1"/>
                </a:solidFill>
              </a:rPr>
              <a:t>SELECT nom, </a:t>
            </a:r>
            <a:r>
              <a:rPr lang="fr-FR" sz="1600" dirty="0" err="1" smtClean="0">
                <a:solidFill>
                  <a:schemeClr val="tx1"/>
                </a:solidFill>
              </a:rPr>
              <a:t>objet_principal</a:t>
            </a:r>
            <a:r>
              <a:rPr lang="fr-FR" sz="1600" dirty="0" smtClean="0">
                <a:solidFill>
                  <a:schemeClr val="tx1"/>
                </a:solidFill>
              </a:rPr>
              <a:t> FROM </a:t>
            </a:r>
            <a:r>
              <a:rPr lang="fr-FR" sz="1600" dirty="0" err="1" smtClean="0">
                <a:solidFill>
                  <a:schemeClr val="tx1"/>
                </a:solidFill>
              </a:rPr>
              <a:t>objet_spatial</a:t>
            </a:r>
            <a:r>
              <a:rPr lang="fr-FR" sz="1600" dirty="0" smtClean="0">
                <a:solidFill>
                  <a:schemeClr val="tx1"/>
                </a:solidFill>
              </a:rPr>
              <a:t>, orbite</a:t>
            </a:r>
          </a:p>
          <a:p>
            <a:r>
              <a:rPr lang="fr-FR" sz="1600" dirty="0" smtClean="0">
                <a:solidFill>
                  <a:schemeClr val="tx1"/>
                </a:solidFill>
              </a:rPr>
              <a:t>SELECT os1.nom, os1.atmosphere, os2.nom, os2.atmosphere FROM </a:t>
            </a:r>
            <a:r>
              <a:rPr lang="fr-FR" sz="1600" dirty="0" err="1" smtClean="0">
                <a:solidFill>
                  <a:schemeClr val="tx1"/>
                </a:solidFill>
              </a:rPr>
              <a:t>objet_spatial</a:t>
            </a:r>
            <a:r>
              <a:rPr lang="fr-FR" sz="1600" dirty="0" smtClean="0">
                <a:solidFill>
                  <a:schemeClr val="tx1"/>
                </a:solidFill>
              </a:rPr>
              <a:t> os1, </a:t>
            </a:r>
            <a:r>
              <a:rPr lang="fr-FR" sz="1600" dirty="0" err="1" smtClean="0">
                <a:solidFill>
                  <a:schemeClr val="tx1"/>
                </a:solidFill>
              </a:rPr>
              <a:t>objet_spatial</a:t>
            </a:r>
            <a:r>
              <a:rPr lang="fr-FR" sz="1600" dirty="0" smtClean="0">
                <a:solidFill>
                  <a:schemeClr val="tx1"/>
                </a:solidFill>
              </a:rPr>
              <a:t> os2, orbite </a:t>
            </a:r>
            <a:r>
              <a:rPr lang="fr-FR" sz="1600" dirty="0" err="1" smtClean="0">
                <a:solidFill>
                  <a:schemeClr val="tx1"/>
                </a:solidFill>
              </a:rPr>
              <a:t>ob</a:t>
            </a:r>
            <a:r>
              <a:rPr lang="fr-FR" sz="1600" dirty="0" smtClean="0">
                <a:solidFill>
                  <a:schemeClr val="tx1"/>
                </a:solidFill>
              </a:rPr>
              <a:t> WHERE os1.nom = </a:t>
            </a:r>
            <a:r>
              <a:rPr lang="fr-FR" sz="1600" dirty="0" err="1" smtClean="0">
                <a:solidFill>
                  <a:schemeClr val="tx1"/>
                </a:solidFill>
              </a:rPr>
              <a:t>ob.objet_principal</a:t>
            </a:r>
            <a:r>
              <a:rPr lang="fr-FR" sz="1600" dirty="0" smtClean="0">
                <a:solidFill>
                  <a:schemeClr val="tx1"/>
                </a:solidFill>
              </a:rPr>
              <a:t> AND os2.nom= </a:t>
            </a:r>
            <a:r>
              <a:rPr lang="fr-FR" sz="1600" dirty="0" err="1" smtClean="0">
                <a:solidFill>
                  <a:schemeClr val="tx1"/>
                </a:solidFill>
              </a:rPr>
              <a:t>ob.objet_secondaire</a:t>
            </a:r>
            <a:r>
              <a:rPr lang="fr-FR" sz="1600" dirty="0" smtClean="0">
                <a:solidFill>
                  <a:schemeClr val="tx1"/>
                </a:solidFill>
              </a:rPr>
              <a:t>.</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Faire une jointure entre des tables</a:t>
            </a:r>
            <a:endParaRPr lang="fr-FR" dirty="0"/>
          </a:p>
        </p:txBody>
      </p:sp>
    </p:spTree>
    <p:extLst>
      <p:ext uri="{BB962C8B-B14F-4D97-AF65-F5344CB8AC3E}">
        <p14:creationId xmlns:p14="http://schemas.microsoft.com/office/powerpoint/2010/main" val="55918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930083" cy="3331691"/>
          </a:xfrm>
        </p:spPr>
        <p:txBody>
          <a:bodyPr/>
          <a:lstStyle/>
          <a:p>
            <a:pPr algn="just"/>
            <a:r>
              <a:rPr lang="fr-FR" sz="2000" dirty="0" smtClean="0">
                <a:solidFill>
                  <a:schemeClr val="tx1"/>
                </a:solidFill>
              </a:rPr>
              <a:t>La commande « count » dans une requête permet de compter le nombre de ligne renvoyer par une requête.</a:t>
            </a:r>
          </a:p>
          <a:p>
            <a:pPr algn="just"/>
            <a:r>
              <a:rPr lang="fr-FR" sz="2000" dirty="0" smtClean="0">
                <a:solidFill>
                  <a:schemeClr val="tx1"/>
                </a:solidFill>
              </a:rPr>
              <a:t>Il est également possible d’exécuter la requête et de compter le nombre de lignes du tableau de résultat, mais la commande count est beaucoup plus rapide.</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Compter le nombre d’objet spatiaux des différents types.</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Compter le nombre de lignes renvoyer par une requête</a:t>
            </a:r>
            <a:endParaRPr lang="fr-FR" dirty="0"/>
          </a:p>
        </p:txBody>
      </p:sp>
    </p:spTree>
    <p:extLst>
      <p:ext uri="{BB962C8B-B14F-4D97-AF65-F5344CB8AC3E}">
        <p14:creationId xmlns:p14="http://schemas.microsoft.com/office/powerpoint/2010/main" val="410889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18115" cy="3331691"/>
          </a:xfrm>
        </p:spPr>
        <p:txBody>
          <a:bodyPr/>
          <a:lstStyle/>
          <a:p>
            <a:r>
              <a:rPr lang="fr-FR" sz="1800" dirty="0" smtClean="0">
                <a:solidFill>
                  <a:srgbClr val="FF0000"/>
                </a:solidFill>
              </a:rPr>
              <a:t>Exercice</a:t>
            </a:r>
            <a:r>
              <a:rPr lang="fr-FR" sz="1800" dirty="0" smtClean="0">
                <a:solidFill>
                  <a:schemeClr val="tx1"/>
                </a:solidFill>
              </a:rPr>
              <a:t>: </a:t>
            </a:r>
          </a:p>
          <a:p>
            <a:r>
              <a:rPr lang="fr-FR" sz="1800" dirty="0" smtClean="0">
                <a:solidFill>
                  <a:schemeClr val="tx1"/>
                </a:solidFill>
              </a:rPr>
              <a:t>- Ajouter une orbite avec la comète Halley qui tourne autour du soleil à 11,4 Milliard de km. </a:t>
            </a:r>
          </a:p>
          <a:p>
            <a:r>
              <a:rPr lang="fr-FR" sz="1800" dirty="0" smtClean="0">
                <a:solidFill>
                  <a:schemeClr val="tx1"/>
                </a:solidFill>
              </a:rPr>
              <a:t>- Vérifier que les données sont bien dans les tables</a:t>
            </a:r>
          </a:p>
          <a:p>
            <a:r>
              <a:rPr lang="fr-FR" sz="1800" dirty="0" smtClean="0">
                <a:solidFill>
                  <a:schemeClr val="tx1"/>
                </a:solidFill>
              </a:rPr>
              <a:t>- Modifier ensuite  le nom de la comète avec son code « Halley </a:t>
            </a:r>
            <a:r>
              <a:rPr lang="fr-FR" sz="1800" dirty="0">
                <a:solidFill>
                  <a:schemeClr val="tx1"/>
                </a:solidFill>
              </a:rPr>
              <a:t>P/1682 </a:t>
            </a:r>
            <a:r>
              <a:rPr lang="fr-FR" sz="1800" dirty="0" smtClean="0">
                <a:solidFill>
                  <a:schemeClr val="tx1"/>
                </a:solidFill>
              </a:rPr>
              <a:t>Q1 »</a:t>
            </a:r>
          </a:p>
          <a:p>
            <a:r>
              <a:rPr lang="fr-FR" sz="1800" dirty="0" smtClean="0">
                <a:solidFill>
                  <a:schemeClr val="tx1"/>
                </a:solidFill>
              </a:rPr>
              <a:t>- Vérifier la modification</a:t>
            </a:r>
          </a:p>
          <a:p>
            <a:r>
              <a:rPr lang="fr-FR" sz="1800" dirty="0" smtClean="0">
                <a:solidFill>
                  <a:schemeClr val="tx1"/>
                </a:solidFill>
              </a:rPr>
              <a:t>- Supprimez cette comète de la liste des objets spatiaux.</a:t>
            </a:r>
          </a:p>
          <a:p>
            <a:r>
              <a:rPr lang="fr-FR" sz="1800" dirty="0" smtClean="0">
                <a:solidFill>
                  <a:schemeClr val="tx1"/>
                </a:solidFill>
              </a:rPr>
              <a:t>- Vérifier la suppression</a:t>
            </a:r>
          </a:p>
          <a:p>
            <a:r>
              <a:rPr lang="fr-FR" sz="1800" dirty="0">
                <a:solidFill>
                  <a:schemeClr val="tx1"/>
                </a:solidFill>
                <a:hlinkClick r:id="rId2"/>
              </a:rPr>
              <a:t>https://</a:t>
            </a:r>
            <a:r>
              <a:rPr lang="fr-FR" sz="1800" dirty="0" smtClean="0">
                <a:solidFill>
                  <a:schemeClr val="tx1"/>
                </a:solidFill>
                <a:hlinkClick r:id="rId2"/>
              </a:rPr>
              <a:t>www.w3schools.com/php/php_mysql_insert.asp</a:t>
            </a:r>
            <a:endParaRPr lang="fr-FR" sz="1800" dirty="0" smtClean="0">
              <a:solidFill>
                <a:schemeClr val="tx1"/>
              </a:solidFill>
            </a:endParaRPr>
          </a:p>
          <a:p>
            <a:r>
              <a:rPr lang="fr-FR" sz="1800">
                <a:solidFill>
                  <a:schemeClr val="tx1"/>
                </a:solidFill>
                <a:hlinkClick r:id="rId3"/>
              </a:rPr>
              <a:t>https://</a:t>
            </a:r>
            <a:r>
              <a:rPr lang="fr-FR" sz="1800" smtClean="0">
                <a:solidFill>
                  <a:schemeClr val="tx1"/>
                </a:solidFill>
                <a:hlinkClick r:id="rId3"/>
              </a:rPr>
              <a:t>www.w3schools.com/php/php_mysql_update.asp</a:t>
            </a:r>
          </a:p>
          <a:p>
            <a:r>
              <a:rPr lang="fr-FR" sz="1800" smtClean="0">
                <a:solidFill>
                  <a:schemeClr val="tx1"/>
                </a:solidFill>
                <a:hlinkClick r:id="rId3"/>
              </a:rPr>
              <a:t>https</a:t>
            </a:r>
            <a:r>
              <a:rPr lang="fr-FR" sz="1800" dirty="0">
                <a:solidFill>
                  <a:schemeClr val="tx1"/>
                </a:solidFill>
                <a:hlinkClick r:id="rId3"/>
              </a:rPr>
              <a:t>://</a:t>
            </a:r>
            <a:r>
              <a:rPr lang="fr-FR" sz="1800" dirty="0" smtClean="0">
                <a:solidFill>
                  <a:schemeClr val="tx1"/>
                </a:solidFill>
                <a:hlinkClick r:id="rId3"/>
              </a:rPr>
              <a:t>www.w3schools.com/php/php_mysql_delete.asp</a:t>
            </a:r>
            <a:endParaRPr lang="fr-FR" sz="18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Insérer, supprimer, modifier des données</a:t>
            </a:r>
            <a:endParaRPr lang="fr-FR" dirty="0"/>
          </a:p>
        </p:txBody>
      </p:sp>
    </p:spTree>
    <p:extLst>
      <p:ext uri="{BB962C8B-B14F-4D97-AF65-F5344CB8AC3E}">
        <p14:creationId xmlns:p14="http://schemas.microsoft.com/office/powerpoint/2010/main" val="31579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r>
              <a:rPr lang="fr-FR" dirty="0">
                <a:solidFill>
                  <a:schemeClr val="tx2"/>
                </a:solidFill>
              </a:rPr>
              <a:t>Définition</a:t>
            </a:r>
          </a:p>
          <a:p>
            <a:r>
              <a:rPr lang="fr-FR" dirty="0">
                <a:solidFill>
                  <a:schemeClr val="tx2"/>
                </a:solidFill>
              </a:rPr>
              <a:t>Versions</a:t>
            </a:r>
          </a:p>
          <a:p>
            <a:r>
              <a:rPr lang="fr-FR" dirty="0">
                <a:solidFill>
                  <a:schemeClr val="tx2"/>
                </a:solidFill>
              </a:rPr>
              <a:t>Notions client-serveur</a:t>
            </a:r>
          </a:p>
          <a:p>
            <a:r>
              <a:rPr lang="fr-FR" dirty="0"/>
              <a:t>Outils</a:t>
            </a:r>
          </a:p>
          <a:p>
            <a:pPr marL="285750" indent="-285750">
              <a:buFont typeface="Arial" panose="020B0604020202020204" pitchFamily="34" charset="0"/>
              <a:buChar char="•"/>
            </a:pPr>
            <a:r>
              <a:rPr lang="fr-FR" dirty="0">
                <a:solidFill>
                  <a:schemeClr val="tx1"/>
                </a:solidFill>
              </a:rPr>
              <a:t>Logiciels</a:t>
            </a:r>
          </a:p>
          <a:p>
            <a:pPr marL="285750" indent="-285750">
              <a:buFont typeface="Arial" panose="020B0604020202020204" pitchFamily="34" charset="0"/>
              <a:buChar char="•"/>
            </a:pPr>
            <a:r>
              <a:rPr lang="fr-FR" dirty="0">
                <a:solidFill>
                  <a:schemeClr val="tx1"/>
                </a:solidFill>
              </a:rPr>
              <a:t>Serveur</a:t>
            </a:r>
          </a:p>
          <a:p>
            <a:pPr marL="285750" indent="-285750">
              <a:buFont typeface="Arial" panose="020B0604020202020204" pitchFamily="34" charset="0"/>
              <a:buChar char="•"/>
            </a:pPr>
            <a:r>
              <a:rPr lang="fr-FR" dirty="0">
                <a:solidFill>
                  <a:schemeClr val="tx1"/>
                </a:solidFill>
              </a:rPr>
              <a:t>Sites de référence</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Ce que nous allons faire</a:t>
            </a:r>
            <a:endParaRPr lang="fr-FR" dirty="0"/>
          </a:p>
          <a:p>
            <a:pPr marL="285750" indent="-285750">
              <a:buFont typeface="Arial" panose="020B0604020202020204" pitchFamily="34" charset="0"/>
              <a:buChar char="•"/>
            </a:pPr>
            <a:r>
              <a:rPr lang="fr-FR" dirty="0" smtClean="0">
                <a:solidFill>
                  <a:schemeClr val="tx1"/>
                </a:solidFill>
              </a:rPr>
              <a:t>Quelques rappels de base du PHP</a:t>
            </a:r>
          </a:p>
          <a:p>
            <a:pPr marL="285750" indent="-285750">
              <a:buFont typeface="Arial" panose="020B0604020202020204" pitchFamily="34" charset="0"/>
              <a:buChar char="•"/>
            </a:pPr>
            <a:r>
              <a:rPr lang="fr-FR" dirty="0" smtClean="0">
                <a:solidFill>
                  <a:schemeClr val="tx1"/>
                </a:solidFill>
              </a:rPr>
              <a:t>Connection à la base</a:t>
            </a:r>
          </a:p>
          <a:p>
            <a:pPr marL="285750" indent="-285750">
              <a:buFont typeface="Arial" panose="020B0604020202020204" pitchFamily="34" charset="0"/>
              <a:buChar char="•"/>
            </a:pPr>
            <a:r>
              <a:rPr lang="fr-FR" dirty="0" smtClean="0">
                <a:solidFill>
                  <a:schemeClr val="tx1"/>
                </a:solidFill>
              </a:rPr>
              <a:t>Sélectionner des données dans une table</a:t>
            </a:r>
          </a:p>
          <a:p>
            <a:pPr marL="285750" indent="-285750">
              <a:buFont typeface="Arial" panose="020B0604020202020204" pitchFamily="34" charset="0"/>
              <a:buChar char="•"/>
            </a:pPr>
            <a:r>
              <a:rPr lang="fr-FR" dirty="0" smtClean="0">
                <a:solidFill>
                  <a:schemeClr val="tx1"/>
                </a:solidFill>
              </a:rPr>
              <a:t>Filtrer les données</a:t>
            </a:r>
          </a:p>
          <a:p>
            <a:pPr marL="285750" indent="-285750">
              <a:buFont typeface="Arial" panose="020B0604020202020204" pitchFamily="34" charset="0"/>
              <a:buChar char="•"/>
            </a:pPr>
            <a:r>
              <a:rPr lang="fr-FR" dirty="0" smtClean="0">
                <a:solidFill>
                  <a:schemeClr val="tx1"/>
                </a:solidFill>
              </a:rPr>
              <a:t>Jointure entre deux tables</a:t>
            </a:r>
          </a:p>
          <a:p>
            <a:pPr marL="285750" indent="-285750">
              <a:buFont typeface="Arial" panose="020B0604020202020204" pitchFamily="34" charset="0"/>
              <a:buChar char="•"/>
            </a:pPr>
            <a:r>
              <a:rPr lang="fr-FR" dirty="0" smtClean="0">
                <a:solidFill>
                  <a:schemeClr val="tx1"/>
                </a:solidFill>
              </a:rPr>
              <a:t>Paramétrage des requêtes</a:t>
            </a:r>
          </a:p>
          <a:p>
            <a:pPr marL="285750" indent="-285750">
              <a:buFont typeface="Arial" panose="020B0604020202020204" pitchFamily="34" charset="0"/>
              <a:buChar char="•"/>
            </a:pPr>
            <a:r>
              <a:rPr lang="fr-FR" dirty="0" smtClean="0">
                <a:solidFill>
                  <a:schemeClr val="tx1"/>
                </a:solidFill>
              </a:rPr>
              <a:t>Insérer, supprimer, modifier, compter des données</a:t>
            </a:r>
          </a:p>
          <a:p>
            <a:pPr marL="285750" indent="-285750">
              <a:buFont typeface="Arial" panose="020B0604020202020204" pitchFamily="34" charset="0"/>
              <a:buChar char="•"/>
            </a:pPr>
            <a:r>
              <a:rPr lang="fr-FR" dirty="0" smtClean="0">
                <a:solidFill>
                  <a:schemeClr val="tx1"/>
                </a:solidFill>
              </a:rPr>
              <a:t>Afficher des données dans une page html</a:t>
            </a:r>
          </a:p>
          <a:p>
            <a:pPr marL="285750" indent="-285750">
              <a:buFont typeface="Arial" panose="020B0604020202020204" pitchFamily="34" charset="0"/>
              <a:buChar char="•"/>
            </a:pPr>
            <a:endParaRPr lang="fr-FR" sz="11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SQL</a:t>
            </a:r>
            <a:br>
              <a:rPr lang="fr-FR" dirty="0" smtClean="0"/>
            </a:br>
            <a:r>
              <a:rPr lang="fr-FR" dirty="0"/>
              <a:t/>
            </a:r>
            <a:br>
              <a:rPr lang="fr-FR" dirty="0"/>
            </a:br>
            <a:r>
              <a:rPr lang="fr-FR" dirty="0" smtClean="0"/>
              <a:t>Module 3</a:t>
            </a:r>
            <a:endParaRPr lang="fr-FR" dirty="0"/>
          </a:p>
        </p:txBody>
      </p:sp>
    </p:spTree>
    <p:extLst>
      <p:ext uri="{BB962C8B-B14F-4D97-AF65-F5344CB8AC3E}">
        <p14:creationId xmlns:p14="http://schemas.microsoft.com/office/powerpoint/2010/main" val="13255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pPr algn="just"/>
            <a:r>
              <a:rPr lang="fr-FR" sz="2000" dirty="0" smtClean="0">
                <a:solidFill>
                  <a:schemeClr val="tx1"/>
                </a:solidFill>
              </a:rPr>
              <a:t>Si une requête doit être exécutée un grand nombre de fois avec juste un ou plusieurs paramètres différents, la requête peut être préparée.</a:t>
            </a:r>
          </a:p>
          <a:p>
            <a:pPr algn="just"/>
            <a:r>
              <a:rPr lang="fr-FR" sz="2000" dirty="0" smtClean="0">
                <a:solidFill>
                  <a:schemeClr val="tx1"/>
                </a:solidFill>
              </a:rPr>
              <a:t>Cela évite de répéter la requête avec tous les paramètres</a:t>
            </a:r>
          </a:p>
          <a:p>
            <a:pPr algn="just"/>
            <a:r>
              <a:rPr lang="fr-FR" sz="2000" dirty="0" smtClean="0">
                <a:solidFill>
                  <a:schemeClr val="tx1"/>
                </a:solidFill>
              </a:rPr>
              <a:t>Ce principe semble ne fonctionner que sur les instruction INSERT, UPDATE et DELETE mais pas sur les SELECT</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Insérer plusieurs nouveaux type d’objet spatiaux</a:t>
            </a:r>
          </a:p>
          <a:p>
            <a:r>
              <a:rPr lang="fr-FR" sz="2000" dirty="0">
                <a:solidFill>
                  <a:schemeClr val="tx1"/>
                </a:solidFill>
                <a:hlinkClick r:id="rId2"/>
              </a:rPr>
              <a:t>https://</a:t>
            </a:r>
            <a:r>
              <a:rPr lang="fr-FR" sz="2000" dirty="0" smtClean="0">
                <a:solidFill>
                  <a:schemeClr val="tx1"/>
                </a:solidFill>
                <a:hlinkClick r:id="rId2"/>
              </a:rPr>
              <a:t>www.w3schools.com/php/php_mysql_prepared_statements.asp</a:t>
            </a:r>
            <a:endParaRPr lang="fr-FR" sz="2000" dirty="0" smtClean="0">
              <a:solidFill>
                <a:schemeClr val="tx1"/>
              </a:solidFill>
            </a:endParaRPr>
          </a:p>
          <a:p>
            <a:r>
              <a:rPr lang="fr-FR" sz="2000" dirty="0">
                <a:solidFill>
                  <a:schemeClr val="tx1"/>
                </a:solidFill>
                <a:hlinkClick r:id="rId3"/>
              </a:rPr>
              <a:t>http://</a:t>
            </a:r>
            <a:r>
              <a:rPr lang="fr-FR" sz="2000" dirty="0" smtClean="0">
                <a:solidFill>
                  <a:schemeClr val="tx1"/>
                </a:solidFill>
                <a:hlinkClick r:id="rId3"/>
              </a:rPr>
              <a:t>php.net/manual/fr/pdostatement.bindparam.php</a:t>
            </a:r>
            <a:endParaRPr lang="fr-FR" sz="2000" dirty="0" smtClean="0">
              <a:solidFill>
                <a:schemeClr val="tx1"/>
              </a:solidFill>
            </a:endParaRPr>
          </a:p>
          <a:p>
            <a:endParaRPr lang="fr-FR" sz="20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Paramétrage d’une requête</a:t>
            </a:r>
            <a:endParaRPr lang="fr-FR" dirty="0"/>
          </a:p>
        </p:txBody>
      </p:sp>
    </p:spTree>
    <p:extLst>
      <p:ext uri="{BB962C8B-B14F-4D97-AF65-F5344CB8AC3E}">
        <p14:creationId xmlns:p14="http://schemas.microsoft.com/office/powerpoint/2010/main" val="20927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r>
              <a:rPr lang="fr-FR" sz="2000" dirty="0" smtClean="0">
                <a:solidFill>
                  <a:srgbClr val="FF0000"/>
                </a:solidFill>
              </a:rPr>
              <a:t>Exercice</a:t>
            </a:r>
            <a:r>
              <a:rPr lang="fr-FR" sz="2000" dirty="0" smtClean="0">
                <a:solidFill>
                  <a:schemeClr val="tx1"/>
                </a:solidFill>
              </a:rPr>
              <a:t>:</a:t>
            </a:r>
          </a:p>
          <a:p>
            <a:pPr algn="just"/>
            <a:r>
              <a:rPr lang="fr-FR" sz="2000" dirty="0" smtClean="0">
                <a:solidFill>
                  <a:schemeClr val="tx1"/>
                </a:solidFill>
              </a:rPr>
              <a:t>Afficher la liste des objets spatiaux dans une liste box</a:t>
            </a:r>
          </a:p>
          <a:p>
            <a:pPr algn="just"/>
            <a:r>
              <a:rPr lang="fr-FR" sz="2000" dirty="0" smtClean="0">
                <a:solidFill>
                  <a:schemeClr val="tx1"/>
                </a:solidFill>
              </a:rPr>
              <a:t>Quand on sélectionne l’un des objets, afficher un tableaux avec les caractéristiques des objets qui sont en orbite</a:t>
            </a:r>
          </a:p>
          <a:p>
            <a:pPr algn="just"/>
            <a:r>
              <a:rPr lang="fr-FR" sz="2000" dirty="0" smtClean="0">
                <a:solidFill>
                  <a:schemeClr val="tx1"/>
                </a:solidFill>
              </a:rPr>
              <a:t>Plusieurs possibilités en fonction de vos connaissances:</a:t>
            </a:r>
          </a:p>
          <a:p>
            <a:pPr marL="342900" indent="-342900" algn="just">
              <a:buFont typeface="Arial" panose="020B0604020202020204" pitchFamily="34" charset="0"/>
              <a:buChar char="•"/>
            </a:pPr>
            <a:r>
              <a:rPr lang="fr-FR" sz="2000" dirty="0" smtClean="0">
                <a:solidFill>
                  <a:schemeClr val="tx1"/>
                </a:solidFill>
              </a:rPr>
              <a:t>- Deux pages html avec un formulaire (POST ou GET ??)</a:t>
            </a:r>
          </a:p>
          <a:p>
            <a:pPr marL="342900" indent="-342900" algn="just">
              <a:buFont typeface="Arial" panose="020B0604020202020204" pitchFamily="34" charset="0"/>
              <a:buChar char="•"/>
            </a:pPr>
            <a:r>
              <a:rPr lang="fr-FR" sz="2000" dirty="0" smtClean="0">
                <a:solidFill>
                  <a:schemeClr val="tx1"/>
                </a:solidFill>
              </a:rPr>
              <a:t>- Une application mono page avec du JavaScript</a:t>
            </a:r>
          </a:p>
          <a:p>
            <a:pPr marL="342900" indent="-342900" algn="just">
              <a:buFont typeface="Arial" panose="020B0604020202020204" pitchFamily="34" charset="0"/>
              <a:buChar char="•"/>
            </a:pPr>
            <a:r>
              <a:rPr lang="fr-FR" sz="2000" dirty="0" smtClean="0">
                <a:solidFill>
                  <a:schemeClr val="tx1"/>
                </a:solidFill>
              </a:rPr>
              <a:t>- Une page dynamique avec Ajax…</a:t>
            </a:r>
          </a:p>
          <a:p>
            <a:pPr marL="342900" indent="-342900" algn="just">
              <a:buFont typeface="Arial" panose="020B0604020202020204" pitchFamily="34" charset="0"/>
              <a:buChar char="•"/>
            </a:pPr>
            <a:r>
              <a:rPr lang="fr-FR" sz="2000" dirty="0" smtClean="0">
                <a:solidFill>
                  <a:schemeClr val="tx1"/>
                </a:solidFill>
              </a:rPr>
              <a:t>- etc…</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On mélange tout et on affiche dans un navigateur</a:t>
            </a:r>
            <a:endParaRPr lang="fr-FR" dirty="0"/>
          </a:p>
        </p:txBody>
      </p:sp>
    </p:spTree>
    <p:extLst>
      <p:ext uri="{BB962C8B-B14F-4D97-AF65-F5344CB8AC3E}">
        <p14:creationId xmlns:p14="http://schemas.microsoft.com/office/powerpoint/2010/main" val="87276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pPr algn="just"/>
            <a:r>
              <a:rPr lang="fr-FR" sz="2000" dirty="0" smtClean="0">
                <a:solidFill>
                  <a:schemeClr val="tx1"/>
                </a:solidFill>
              </a:rPr>
              <a:t>Doctrine est un outil de </a:t>
            </a:r>
            <a:r>
              <a:rPr lang="fr-FR" sz="2000" dirty="0" err="1" smtClean="0">
                <a:solidFill>
                  <a:schemeClr val="tx1"/>
                </a:solidFill>
              </a:rPr>
              <a:t>mapping</a:t>
            </a:r>
            <a:r>
              <a:rPr lang="fr-FR" sz="2000" dirty="0" smtClean="0">
                <a:solidFill>
                  <a:schemeClr val="tx1"/>
                </a:solidFill>
              </a:rPr>
              <a:t> objet/relationnel. C’est-à-dire qu’il fait le lien entre une table et un objet PHP.</a:t>
            </a:r>
          </a:p>
          <a:p>
            <a:pPr algn="just"/>
            <a:r>
              <a:rPr lang="fr-FR" sz="2000" dirty="0" smtClean="0">
                <a:solidFill>
                  <a:schemeClr val="tx1"/>
                </a:solidFill>
              </a:rPr>
              <a:t>Ce </a:t>
            </a:r>
            <a:r>
              <a:rPr lang="fr-FR" sz="2000" dirty="0" err="1" smtClean="0">
                <a:solidFill>
                  <a:schemeClr val="tx1"/>
                </a:solidFill>
              </a:rPr>
              <a:t>framework</a:t>
            </a:r>
            <a:r>
              <a:rPr lang="fr-FR" sz="2000" dirty="0" smtClean="0">
                <a:solidFill>
                  <a:schemeClr val="tx1"/>
                </a:solidFill>
              </a:rPr>
              <a:t> permet d’alléger le code, mais au prix d’un paramétrage </a:t>
            </a:r>
            <a:r>
              <a:rPr lang="fr-FR" sz="2000" smtClean="0">
                <a:solidFill>
                  <a:schemeClr val="tx1"/>
                </a:solidFill>
              </a:rPr>
              <a:t>parfois complexe.</a:t>
            </a:r>
            <a:endParaRPr lang="fr-FR" sz="2000" dirty="0" smtClean="0">
              <a:solidFill>
                <a:schemeClr val="tx1"/>
              </a:solidFill>
            </a:endParaRPr>
          </a:p>
          <a:p>
            <a:pPr algn="just"/>
            <a:r>
              <a:rPr lang="fr-FR" sz="2000" dirty="0" smtClean="0">
                <a:solidFill>
                  <a:schemeClr val="tx1"/>
                </a:solidFill>
              </a:rPr>
              <a:t>Il est très utile  si on accède à un modèle en mode table à table. Par contre, dès que le besoin de requêtes plus complexes comme </a:t>
            </a:r>
            <a:r>
              <a:rPr lang="fr-FR" sz="2000" dirty="0">
                <a:solidFill>
                  <a:schemeClr val="tx1"/>
                </a:solidFill>
              </a:rPr>
              <a:t>d</a:t>
            </a:r>
            <a:r>
              <a:rPr lang="fr-FR" sz="2000" dirty="0" smtClean="0">
                <a:solidFill>
                  <a:schemeClr val="tx1"/>
                </a:solidFill>
              </a:rPr>
              <a:t>es jointures se fait sentir, il faut repasser en mode </a:t>
            </a:r>
            <a:r>
              <a:rPr lang="fr-FR" sz="2000" dirty="0" err="1" smtClean="0">
                <a:solidFill>
                  <a:schemeClr val="tx1"/>
                </a:solidFill>
              </a:rPr>
              <a:t>sql</a:t>
            </a:r>
            <a:r>
              <a:rPr lang="fr-FR" sz="2000" dirty="0" smtClean="0">
                <a:solidFill>
                  <a:schemeClr val="tx1"/>
                </a:solidFill>
              </a:rPr>
              <a:t> ou faire peser le traitement sur le code PHP.</a:t>
            </a:r>
            <a:endParaRPr lang="fr-FR" sz="2000" dirty="0">
              <a:solidFill>
                <a:schemeClr val="tx1"/>
              </a:solidFill>
            </a:endParaRPr>
          </a:p>
          <a:p>
            <a:r>
              <a:rPr lang="fr-FR" sz="2000" dirty="0">
                <a:solidFill>
                  <a:schemeClr val="tx1"/>
                </a:solidFill>
                <a:hlinkClick r:id="rId2"/>
              </a:rPr>
              <a:t>https://</a:t>
            </a:r>
            <a:r>
              <a:rPr lang="fr-FR" sz="2000" dirty="0" smtClean="0">
                <a:solidFill>
                  <a:schemeClr val="tx1"/>
                </a:solidFill>
                <a:hlinkClick r:id="rId2"/>
              </a:rPr>
              <a:t>openclassrooms.com/fr/courses/1420176-apprendre-a-utiliser-doctrine/1420356-configuration-de-la-base-de-donnees</a:t>
            </a:r>
            <a:endParaRPr lang="fr-FR" sz="2000" dirty="0" smtClean="0">
              <a:solidFill>
                <a:schemeClr val="tx1"/>
              </a:solidFill>
            </a:endParaRPr>
          </a:p>
          <a:p>
            <a:endParaRPr lang="fr-FR" sz="20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Framework Doctrine</a:t>
            </a:r>
            <a:endParaRPr lang="fr-FR" dirty="0"/>
          </a:p>
        </p:txBody>
      </p:sp>
    </p:spTree>
    <p:extLst>
      <p:ext uri="{BB962C8B-B14F-4D97-AF65-F5344CB8AC3E}">
        <p14:creationId xmlns:p14="http://schemas.microsoft.com/office/powerpoint/2010/main" val="53239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smtClean="0"/>
              <a:t>Merci</a:t>
            </a:r>
            <a:endParaRPr lang="fr-FR" dirty="0"/>
          </a:p>
        </p:txBody>
      </p:sp>
      <p:sp>
        <p:nvSpPr>
          <p:cNvPr id="6" name="Text Placeholder 5"/>
          <p:cNvSpPr>
            <a:spLocks noGrp="1"/>
          </p:cNvSpPr>
          <p:nvPr>
            <p:ph type="body" sz="quarter" idx="16"/>
          </p:nvPr>
        </p:nvSpPr>
        <p:spPr/>
        <p:txBody>
          <a:bodyPr/>
          <a:lstStyle/>
          <a:p>
            <a:endParaRPr lang="fr-FR" dirty="0"/>
          </a:p>
        </p:txBody>
      </p:sp>
      <p:sp>
        <p:nvSpPr>
          <p:cNvPr id="5" name="Subtitl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err="1" smtClean="0"/>
              <a:t>Défintion</a:t>
            </a:r>
            <a:r>
              <a:rPr lang="fr-FR" dirty="0" smtClean="0"/>
              <a:t>  : </a:t>
            </a:r>
            <a:r>
              <a:rPr lang="fr-FR" dirty="0">
                <a:solidFill>
                  <a:schemeClr val="tx1"/>
                </a:solidFill>
              </a:rPr>
              <a:t>Le </a:t>
            </a:r>
            <a:r>
              <a:rPr lang="fr-FR" b="1" dirty="0">
                <a:solidFill>
                  <a:schemeClr val="tx1"/>
                </a:solidFill>
              </a:rPr>
              <a:t>PHP</a:t>
            </a:r>
            <a:r>
              <a:rPr lang="fr-FR" dirty="0">
                <a:solidFill>
                  <a:schemeClr val="tx1"/>
                </a:solidFill>
              </a:rPr>
              <a:t> est un langage informatique utilisé sur l'internet. Le terme PHP est un acronyme récursif de "</a:t>
            </a:r>
            <a:r>
              <a:rPr lang="fr-FR" i="1" dirty="0">
                <a:solidFill>
                  <a:schemeClr val="tx1"/>
                </a:solidFill>
              </a:rPr>
              <a:t>PHP: </a:t>
            </a:r>
            <a:r>
              <a:rPr lang="fr-FR" i="1" dirty="0" err="1">
                <a:solidFill>
                  <a:schemeClr val="tx1"/>
                </a:solidFill>
              </a:rPr>
              <a:t>Hypertext</a:t>
            </a:r>
            <a:r>
              <a:rPr lang="fr-FR" i="1" dirty="0">
                <a:solidFill>
                  <a:schemeClr val="tx1"/>
                </a:solidFill>
              </a:rPr>
              <a:t> </a:t>
            </a:r>
            <a:r>
              <a:rPr lang="fr-FR" i="1" dirty="0" err="1">
                <a:solidFill>
                  <a:schemeClr val="tx1"/>
                </a:solidFill>
              </a:rPr>
              <a:t>Preprocessor</a:t>
            </a:r>
            <a:r>
              <a:rPr lang="fr-FR" dirty="0">
                <a:solidFill>
                  <a:schemeClr val="tx1"/>
                </a:solidFill>
              </a:rPr>
              <a:t>".</a:t>
            </a:r>
            <a:r>
              <a:rPr lang="fr-FR" dirty="0" smtClean="0">
                <a:solidFill>
                  <a:schemeClr val="tx1"/>
                </a:solidFill>
              </a:rPr>
              <a:t> </a:t>
            </a:r>
          </a:p>
          <a:p>
            <a:endParaRPr lang="fr-FR" dirty="0" smtClean="0">
              <a:solidFill>
                <a:schemeClr val="tx1"/>
              </a:solidFill>
            </a:endParaRPr>
          </a:p>
          <a:p>
            <a:endParaRPr lang="fr-FR" dirty="0" smtClean="0">
              <a:solidFill>
                <a:schemeClr val="tx1"/>
              </a:solidFill>
            </a:endParaRPr>
          </a:p>
          <a:p>
            <a:r>
              <a:rPr lang="fr-FR" dirty="0">
                <a:solidFill>
                  <a:srgbClr val="000000"/>
                </a:solidFill>
              </a:rPr>
              <a:t>Créé au début des années 1990 par le Canadien et Groenlandais </a:t>
            </a:r>
            <a:r>
              <a:rPr lang="fr-FR" dirty="0" err="1">
                <a:solidFill>
                  <a:srgbClr val="000000"/>
                </a:solidFill>
              </a:rPr>
              <a:t>Rasmus</a:t>
            </a:r>
            <a:r>
              <a:rPr lang="fr-FR" dirty="0">
                <a:solidFill>
                  <a:srgbClr val="000000"/>
                </a:solidFill>
              </a:rPr>
              <a:t> </a:t>
            </a:r>
            <a:r>
              <a:rPr lang="fr-FR" dirty="0" err="1">
                <a:solidFill>
                  <a:srgbClr val="000000"/>
                </a:solidFill>
              </a:rPr>
              <a:t>Lerdorf</a:t>
            </a:r>
            <a:r>
              <a:rPr lang="fr-FR" dirty="0">
                <a:solidFill>
                  <a:srgbClr val="000000"/>
                </a:solidFill>
              </a:rPr>
              <a:t>, le langage </a:t>
            </a:r>
            <a:r>
              <a:rPr lang="fr-FR" b="1" dirty="0"/>
              <a:t>PHP</a:t>
            </a:r>
            <a:r>
              <a:rPr lang="fr-FR" dirty="0">
                <a:solidFill>
                  <a:srgbClr val="000000"/>
                </a:solidFill>
              </a:rPr>
              <a:t> est souvent associé au serveur de base de données </a:t>
            </a:r>
            <a:r>
              <a:rPr lang="fr-FR" dirty="0">
                <a:hlinkClick r:id="rId2"/>
              </a:rPr>
              <a:t>MySQL</a:t>
            </a:r>
            <a:r>
              <a:rPr lang="fr-FR" dirty="0">
                <a:solidFill>
                  <a:srgbClr val="000000"/>
                </a:solidFill>
              </a:rPr>
              <a:t> et au serveur </a:t>
            </a:r>
            <a:r>
              <a:rPr lang="fr-FR" dirty="0" smtClean="0"/>
              <a:t>Apache</a:t>
            </a: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Ce langage de </a:t>
            </a:r>
            <a:r>
              <a:rPr lang="fr-FR" dirty="0" smtClean="0"/>
              <a:t>script</a:t>
            </a:r>
            <a:r>
              <a:rPr lang="fr-FR" dirty="0" smtClean="0">
                <a:solidFill>
                  <a:schemeClr val="tx1"/>
                </a:solidFill>
              </a:rPr>
              <a:t> est essentiellement utilisé pour réaliser des </a:t>
            </a:r>
            <a:r>
              <a:rPr lang="fr-FR" dirty="0" smtClean="0"/>
              <a:t>sites web dynamique</a:t>
            </a:r>
          </a:p>
          <a:p>
            <a:endParaRPr lang="fr-FR" dirty="0" smtClean="0"/>
          </a:p>
          <a:p>
            <a:endParaRPr lang="fr-FR" dirty="0" smtClean="0"/>
          </a:p>
          <a:p>
            <a:r>
              <a:rPr lang="fr-FR" dirty="0" smtClean="0"/>
              <a:t>Quelques chiffres</a:t>
            </a:r>
          </a:p>
          <a:p>
            <a:r>
              <a:rPr lang="fr-FR" dirty="0">
                <a:hlinkClick r:id="rId3"/>
              </a:rPr>
              <a:t>https://</a:t>
            </a:r>
            <a:r>
              <a:rPr lang="fr-FR" dirty="0" smtClean="0">
                <a:hlinkClick r:id="rId3"/>
              </a:rPr>
              <a:t>fr.wikipedia.org/wiki/PHP</a:t>
            </a:r>
            <a:endParaRPr lang="fr-FR" dirty="0" smtClean="0"/>
          </a:p>
          <a:p>
            <a:endParaRPr lang="fr-FR" dirty="0" smtClean="0"/>
          </a:p>
          <a:p>
            <a:endParaRPr lang="fr-FR" dirty="0" smtClean="0">
              <a:solidFill>
                <a:schemeClr val="tx1"/>
              </a:solidFill>
            </a:endParaRPr>
          </a:p>
          <a:p>
            <a:endParaRPr lang="fr-FR" dirty="0" smtClean="0">
              <a:solidFill>
                <a:schemeClr val="tx1"/>
              </a:solidFill>
            </a:endParaRPr>
          </a:p>
          <a:p>
            <a:endParaRPr lang="fr-FR"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SQL</a:t>
            </a:r>
            <a:endParaRPr lang="fr-FR" dirty="0"/>
          </a:p>
        </p:txBody>
      </p:sp>
    </p:spTree>
    <p:extLst>
      <p:ext uri="{BB962C8B-B14F-4D97-AF65-F5344CB8AC3E}">
        <p14:creationId xmlns:p14="http://schemas.microsoft.com/office/powerpoint/2010/main" val="418877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fr-FR" dirty="0" smtClean="0"/>
              <a:t>1994 </a:t>
            </a:r>
            <a:r>
              <a:rPr lang="fr-FR" dirty="0" err="1" smtClean="0">
                <a:solidFill>
                  <a:schemeClr val="tx1"/>
                </a:solidFill>
              </a:rPr>
              <a:t>Creation</a:t>
            </a:r>
            <a:r>
              <a:rPr lang="fr-FR" dirty="0" smtClean="0">
                <a:solidFill>
                  <a:schemeClr val="tx1"/>
                </a:solidFill>
              </a:rPr>
              <a:t> de </a:t>
            </a:r>
            <a:r>
              <a:rPr lang="fr-FR" dirty="0" err="1" smtClean="0">
                <a:solidFill>
                  <a:schemeClr val="tx1"/>
                </a:solidFill>
              </a:rPr>
              <a:t>Php</a:t>
            </a:r>
            <a:r>
              <a:rPr lang="fr-FR" dirty="0">
                <a:solidFill>
                  <a:schemeClr val="tx1"/>
                </a:solidFill>
              </a:rPr>
              <a:t> par  </a:t>
            </a:r>
            <a:r>
              <a:rPr lang="fr-FR" dirty="0" err="1"/>
              <a:t>Rasmus</a:t>
            </a:r>
            <a:r>
              <a:rPr lang="fr-FR" dirty="0"/>
              <a:t> </a:t>
            </a:r>
            <a:r>
              <a:rPr lang="fr-FR" dirty="0" err="1" smtClean="0"/>
              <a:t>Lerdorf</a:t>
            </a:r>
            <a:r>
              <a:rPr lang="fr-FR" dirty="0" smtClean="0"/>
              <a:t> </a:t>
            </a:r>
            <a:r>
              <a:rPr lang="fr-FR" dirty="0" smtClean="0">
                <a:solidFill>
                  <a:schemeClr val="tx1"/>
                </a:solidFill>
              </a:rPr>
              <a:t>(</a:t>
            </a:r>
            <a:r>
              <a:rPr lang="fr-FR" dirty="0" err="1" smtClean="0">
                <a:solidFill>
                  <a:schemeClr val="tx1"/>
                </a:solidFill>
              </a:rPr>
              <a:t>can</a:t>
            </a:r>
            <a:r>
              <a:rPr lang="fr-FR" dirty="0" smtClean="0">
                <a:solidFill>
                  <a:schemeClr val="tx1"/>
                </a:solidFill>
              </a:rPr>
              <a:t>)</a:t>
            </a:r>
          </a:p>
          <a:p>
            <a:pPr>
              <a:lnSpc>
                <a:spcPct val="150000"/>
              </a:lnSpc>
            </a:pPr>
            <a:r>
              <a:rPr lang="fr-FR" dirty="0" smtClean="0"/>
              <a:t>1995 </a:t>
            </a:r>
            <a:r>
              <a:rPr lang="fr-FR" dirty="0" smtClean="0">
                <a:solidFill>
                  <a:schemeClr val="tx1"/>
                </a:solidFill>
              </a:rPr>
              <a:t>ouverture du code (open source)    	</a:t>
            </a:r>
            <a:r>
              <a:rPr lang="en-US" dirty="0" smtClean="0"/>
              <a:t>PHP/FI </a:t>
            </a:r>
            <a:r>
              <a:rPr lang="en-US" dirty="0" smtClean="0">
                <a:solidFill>
                  <a:schemeClr val="tx1"/>
                </a:solidFill>
              </a:rPr>
              <a:t>(</a:t>
            </a:r>
            <a:r>
              <a:rPr lang="en-US" b="1" i="1" dirty="0" smtClean="0">
                <a:solidFill>
                  <a:schemeClr val="tx1"/>
                </a:solidFill>
              </a:rPr>
              <a:t>P</a:t>
            </a:r>
            <a:r>
              <a:rPr lang="en-US" i="1" dirty="0" smtClean="0">
                <a:solidFill>
                  <a:schemeClr val="tx1"/>
                </a:solidFill>
              </a:rPr>
              <a:t>ersonal </a:t>
            </a:r>
            <a:r>
              <a:rPr lang="en-US" b="1" i="1" dirty="0">
                <a:solidFill>
                  <a:schemeClr val="tx1"/>
                </a:solidFill>
              </a:rPr>
              <a:t>H</a:t>
            </a:r>
            <a:r>
              <a:rPr lang="en-US" i="1" dirty="0">
                <a:solidFill>
                  <a:schemeClr val="tx1"/>
                </a:solidFill>
              </a:rPr>
              <a:t>ome </a:t>
            </a:r>
            <a:r>
              <a:rPr lang="en-US" b="1" i="1" dirty="0">
                <a:solidFill>
                  <a:schemeClr val="tx1"/>
                </a:solidFill>
              </a:rPr>
              <a:t>P</a:t>
            </a:r>
            <a:r>
              <a:rPr lang="en-US" i="1" dirty="0">
                <a:solidFill>
                  <a:schemeClr val="tx1"/>
                </a:solidFill>
              </a:rPr>
              <a:t>age Tools/</a:t>
            </a:r>
            <a:r>
              <a:rPr lang="en-US" b="1" i="1" dirty="0">
                <a:solidFill>
                  <a:schemeClr val="tx1"/>
                </a:solidFill>
              </a:rPr>
              <a:t>F</a:t>
            </a:r>
            <a:r>
              <a:rPr lang="en-US" i="1" dirty="0">
                <a:solidFill>
                  <a:schemeClr val="tx1"/>
                </a:solidFill>
              </a:rPr>
              <a:t>orm </a:t>
            </a:r>
            <a:r>
              <a:rPr lang="en-US" b="1" i="1" dirty="0">
                <a:solidFill>
                  <a:schemeClr val="tx1"/>
                </a:solidFill>
              </a:rPr>
              <a:t>I</a:t>
            </a:r>
            <a:r>
              <a:rPr lang="en-US" i="1" dirty="0">
                <a:solidFill>
                  <a:schemeClr val="tx1"/>
                </a:solidFill>
              </a:rPr>
              <a:t>nterpreter</a:t>
            </a:r>
            <a:r>
              <a:rPr lang="en-US" dirty="0">
                <a:solidFill>
                  <a:schemeClr val="tx1"/>
                </a:solidFill>
              </a:rPr>
              <a:t>)</a:t>
            </a:r>
            <a:endParaRPr lang="fr-FR" dirty="0" smtClean="0">
              <a:solidFill>
                <a:schemeClr val="tx1"/>
              </a:solidFill>
            </a:endParaRPr>
          </a:p>
          <a:p>
            <a:pPr>
              <a:lnSpc>
                <a:spcPct val="150000"/>
              </a:lnSpc>
            </a:pPr>
            <a:r>
              <a:rPr lang="fr-FR" dirty="0" smtClean="0"/>
              <a:t>1998 </a:t>
            </a:r>
            <a:r>
              <a:rPr lang="fr-FR" dirty="0" smtClean="0">
                <a:solidFill>
                  <a:schemeClr val="tx2"/>
                </a:solidFill>
              </a:rPr>
              <a:t>PHP 3</a:t>
            </a:r>
            <a:r>
              <a:rPr lang="fr-FR" dirty="0" smtClean="0"/>
              <a:t>  </a:t>
            </a:r>
            <a:r>
              <a:rPr lang="fr-FR" dirty="0" smtClean="0">
                <a:solidFill>
                  <a:schemeClr val="tx1"/>
                </a:solidFill>
              </a:rPr>
              <a:t>A</a:t>
            </a:r>
            <a:r>
              <a:rPr lang="fr-FR" dirty="0" smtClean="0"/>
              <a:t>nd</a:t>
            </a:r>
            <a:r>
              <a:rPr lang="fr-FR" dirty="0" smtClean="0">
                <a:solidFill>
                  <a:schemeClr val="tx1"/>
                </a:solidFill>
              </a:rPr>
              <a:t>i </a:t>
            </a:r>
            <a:r>
              <a:rPr lang="fr-FR" dirty="0" err="1" smtClean="0">
                <a:solidFill>
                  <a:schemeClr val="tx1"/>
                </a:solidFill>
              </a:rPr>
              <a:t>Gutmans</a:t>
            </a:r>
            <a:r>
              <a:rPr lang="fr-FR" dirty="0" smtClean="0">
                <a:solidFill>
                  <a:schemeClr val="tx1"/>
                </a:solidFill>
              </a:rPr>
              <a:t> et </a:t>
            </a:r>
            <a:r>
              <a:rPr lang="fr-FR" dirty="0" err="1" smtClean="0"/>
              <a:t>Ze</a:t>
            </a:r>
            <a:r>
              <a:rPr lang="fr-FR" dirty="0" err="1" smtClean="0">
                <a:solidFill>
                  <a:schemeClr val="tx1"/>
                </a:solidFill>
              </a:rPr>
              <a:t>ev</a:t>
            </a:r>
            <a:r>
              <a:rPr lang="fr-FR" dirty="0" smtClean="0">
                <a:solidFill>
                  <a:schemeClr val="tx1"/>
                </a:solidFill>
              </a:rPr>
              <a:t> Suraski (</a:t>
            </a:r>
            <a:r>
              <a:rPr lang="fr-FR" dirty="0" err="1" smtClean="0">
                <a:solidFill>
                  <a:schemeClr val="tx1"/>
                </a:solidFill>
              </a:rPr>
              <a:t>isr</a:t>
            </a:r>
            <a:r>
              <a:rPr lang="fr-FR" dirty="0" smtClean="0">
                <a:solidFill>
                  <a:schemeClr val="tx1"/>
                </a:solidFill>
              </a:rPr>
              <a:t>)</a:t>
            </a:r>
            <a:r>
              <a:rPr lang="fr-FR" dirty="0">
                <a:solidFill>
                  <a:schemeClr val="tx1"/>
                </a:solidFill>
              </a:rPr>
              <a:t>	</a:t>
            </a:r>
            <a:r>
              <a:rPr lang="fr-FR" dirty="0" smtClean="0"/>
              <a:t>moteur </a:t>
            </a:r>
            <a:r>
              <a:rPr lang="fr-FR" u="sng" dirty="0" smtClean="0"/>
              <a:t>Zend</a:t>
            </a:r>
            <a:r>
              <a:rPr lang="fr-FR" dirty="0" smtClean="0"/>
              <a:t>  </a:t>
            </a:r>
            <a:r>
              <a:rPr lang="fr-FR" i="1" dirty="0">
                <a:solidFill>
                  <a:schemeClr val="tx1"/>
                </a:solidFill>
              </a:rPr>
              <a:t>PHP: </a:t>
            </a:r>
            <a:r>
              <a:rPr lang="fr-FR" i="1" dirty="0" err="1"/>
              <a:t>Hypertext</a:t>
            </a:r>
            <a:r>
              <a:rPr lang="fr-FR" i="1" dirty="0"/>
              <a:t> </a:t>
            </a:r>
            <a:r>
              <a:rPr lang="fr-FR" i="1" dirty="0" err="1" smtClean="0"/>
              <a:t>Preprocessor</a:t>
            </a:r>
            <a:endParaRPr lang="fr-FR" i="1" dirty="0" smtClean="0"/>
          </a:p>
          <a:p>
            <a:pPr>
              <a:lnSpc>
                <a:spcPct val="150000"/>
              </a:lnSpc>
            </a:pPr>
            <a:r>
              <a:rPr lang="fr-FR" dirty="0" smtClean="0"/>
              <a:t>2000 </a:t>
            </a:r>
            <a:r>
              <a:rPr lang="fr-FR" dirty="0" smtClean="0">
                <a:solidFill>
                  <a:schemeClr val="tx2"/>
                </a:solidFill>
              </a:rPr>
              <a:t>PHP 4</a:t>
            </a:r>
          </a:p>
          <a:p>
            <a:pPr>
              <a:lnSpc>
                <a:spcPct val="150000"/>
              </a:lnSpc>
            </a:pPr>
            <a:r>
              <a:rPr lang="fr-FR" dirty="0" smtClean="0"/>
              <a:t>2004 </a:t>
            </a:r>
            <a:r>
              <a:rPr lang="fr-FR" dirty="0">
                <a:solidFill>
                  <a:schemeClr val="tx2"/>
                </a:solidFill>
              </a:rPr>
              <a:t>PHP 5</a:t>
            </a:r>
            <a:r>
              <a:rPr lang="fr-FR" dirty="0"/>
              <a:t>  </a:t>
            </a:r>
            <a:r>
              <a:rPr lang="fr-FR" dirty="0" smtClean="0"/>
              <a:t>(5.2</a:t>
            </a:r>
            <a:r>
              <a:rPr lang="fr-FR" dirty="0"/>
              <a:t>, </a:t>
            </a:r>
            <a:r>
              <a:rPr lang="fr-FR" dirty="0" smtClean="0"/>
              <a:t>5.3, </a:t>
            </a:r>
            <a:r>
              <a:rPr lang="fr-FR" dirty="0"/>
              <a:t>5.4, 5.5, </a:t>
            </a:r>
            <a:r>
              <a:rPr lang="fr-FR" dirty="0" smtClean="0"/>
              <a:t>5.6) 		Programmation Orientée Objet	 </a:t>
            </a:r>
            <a:r>
              <a:rPr lang="fr-FR" dirty="0" smtClean="0">
                <a:solidFill>
                  <a:schemeClr val="tx1"/>
                </a:solidFill>
              </a:rPr>
              <a:t>POO</a:t>
            </a:r>
          </a:p>
          <a:p>
            <a:pPr>
              <a:lnSpc>
                <a:spcPct val="150000"/>
              </a:lnSpc>
            </a:pPr>
            <a:r>
              <a:rPr lang="fr-FR" dirty="0" err="1" smtClean="0"/>
              <a:t>xxxx</a:t>
            </a:r>
            <a:r>
              <a:rPr lang="fr-FR" dirty="0" smtClean="0"/>
              <a:t> </a:t>
            </a:r>
            <a:r>
              <a:rPr lang="fr-FR" dirty="0" smtClean="0">
                <a:solidFill>
                  <a:schemeClr val="tx2"/>
                </a:solidFill>
              </a:rPr>
              <a:t>PHP 6</a:t>
            </a:r>
            <a:r>
              <a:rPr lang="fr-FR" dirty="0" smtClean="0"/>
              <a:t> non  retenue (Unicode intégré à 5.3 et 5.4)</a:t>
            </a:r>
          </a:p>
          <a:p>
            <a:pPr>
              <a:lnSpc>
                <a:spcPct val="150000"/>
              </a:lnSpc>
            </a:pPr>
            <a:r>
              <a:rPr lang="fr-FR" dirty="0" smtClean="0"/>
              <a:t>2015 </a:t>
            </a:r>
            <a:r>
              <a:rPr lang="fr-FR" dirty="0" smtClean="0">
                <a:solidFill>
                  <a:schemeClr val="tx2"/>
                </a:solidFill>
              </a:rPr>
              <a:t>PHP 7</a:t>
            </a:r>
            <a:r>
              <a:rPr lang="fr-FR" dirty="0" smtClean="0"/>
              <a:t> (7.0, 7.1) 			Amélioration de performance 	Zend 2 </a:t>
            </a:r>
            <a:r>
              <a:rPr lang="fr-FR" dirty="0" err="1" smtClean="0"/>
              <a:t>engine</a:t>
            </a:r>
            <a:endParaRPr lang="fr-FR" dirty="0" smtClean="0"/>
          </a:p>
          <a:p>
            <a:pPr>
              <a:lnSpc>
                <a:spcPct val="150000"/>
              </a:lnSpc>
            </a:pPr>
            <a:r>
              <a:rPr lang="fr-FR" dirty="0" smtClean="0"/>
              <a:t>16/08/2018 </a:t>
            </a:r>
            <a:r>
              <a:rPr lang="fr-FR" dirty="0" smtClean="0">
                <a:solidFill>
                  <a:schemeClr val="tx2"/>
                </a:solidFill>
              </a:rPr>
              <a:t>PHP 7.2.9</a:t>
            </a:r>
            <a:endParaRPr lang="fr-FR" dirty="0">
              <a:solidFill>
                <a:schemeClr val="tx2"/>
              </a:solidFill>
            </a:endParaRPr>
          </a:p>
          <a:p>
            <a:pPr>
              <a:lnSpc>
                <a:spcPct val="150000"/>
              </a:lnSpc>
            </a:pPr>
            <a:r>
              <a:rPr lang="fr-FR" dirty="0" smtClean="0"/>
              <a:t>Sur les serveurs commerciaux sont mis à disposition les versions PHP 5.2 à 7.1</a:t>
            </a:r>
          </a:p>
          <a:p>
            <a:endParaRPr lang="fr-FR" dirty="0" smtClean="0"/>
          </a:p>
          <a:p>
            <a:endParaRPr lang="fr-FR" dirty="0" smtClean="0">
              <a:solidFill>
                <a:schemeClr val="tx1"/>
              </a:solidFill>
            </a:endParaRPr>
          </a:p>
          <a:p>
            <a:endParaRPr lang="fr-FR" dirty="0" smtClean="0">
              <a:solidFill>
                <a:schemeClr val="tx1"/>
              </a:solidFill>
            </a:endParaRPr>
          </a:p>
          <a:p>
            <a:endParaRPr lang="fr-FR" dirty="0" smtClean="0">
              <a:solidFill>
                <a:schemeClr val="tx1"/>
              </a:solidFill>
            </a:endParaRPr>
          </a:p>
          <a:p>
            <a:endParaRPr lang="fr-FR"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a:t>
            </a:r>
            <a:r>
              <a:rPr lang="fr-FR" dirty="0"/>
              <a:t>SQL</a:t>
            </a:r>
            <a:r>
              <a:rPr lang="fr-FR" dirty="0" smtClean="0"/>
              <a:t/>
            </a:r>
            <a:br>
              <a:rPr lang="fr-FR" dirty="0" smtClean="0"/>
            </a:br>
            <a:r>
              <a:rPr lang="fr-FR" sz="1800" dirty="0"/>
              <a:t/>
            </a:r>
            <a:br>
              <a:rPr lang="fr-FR" sz="1800" dirty="0"/>
            </a:br>
            <a:r>
              <a:rPr lang="fr-FR" dirty="0" smtClean="0"/>
              <a:t>Versions</a:t>
            </a:r>
            <a:endParaRPr lang="fr-FR" dirty="0"/>
          </a:p>
        </p:txBody>
      </p:sp>
    </p:spTree>
    <p:extLst>
      <p:ext uri="{BB962C8B-B14F-4D97-AF65-F5344CB8AC3E}">
        <p14:creationId xmlns:p14="http://schemas.microsoft.com/office/powerpoint/2010/main" val="62487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547715"/>
          </a:xfrm>
        </p:spPr>
        <p:txBody>
          <a:bodyPr/>
          <a:lstStyle/>
          <a:p>
            <a:r>
              <a:rPr lang="fr-FR" sz="1800" u="sng" dirty="0"/>
              <a:t>Cas d’un site </a:t>
            </a:r>
            <a:r>
              <a:rPr lang="fr-FR" sz="1800" u="sng" dirty="0" smtClean="0"/>
              <a:t>statique</a:t>
            </a:r>
          </a:p>
          <a:p>
            <a:endParaRPr lang="fr-FR" sz="1800" u="sng" dirty="0"/>
          </a:p>
          <a:p>
            <a:r>
              <a:rPr lang="fr-FR" dirty="0" smtClean="0">
                <a:solidFill>
                  <a:srgbClr val="000000"/>
                </a:solidFill>
              </a:rPr>
              <a:t>Cas d’une page écrite en </a:t>
            </a:r>
            <a:r>
              <a:rPr lang="fr-FR" dirty="0" smtClean="0"/>
              <a:t>HTML</a:t>
            </a:r>
          </a:p>
          <a:p>
            <a:endParaRPr lang="fr-FR" dirty="0"/>
          </a:p>
          <a:p>
            <a:endParaRPr lang="fr-FR" dirty="0"/>
          </a:p>
          <a:p>
            <a:endParaRPr lang="fr-FR" dirty="0" smtClean="0"/>
          </a:p>
          <a:p>
            <a:endParaRPr lang="fr-FR" dirty="0" smtClean="0"/>
          </a:p>
          <a:p>
            <a:r>
              <a:rPr lang="fr-FR" sz="1800" u="sng" dirty="0"/>
              <a:t>Cas d’un site </a:t>
            </a:r>
            <a:r>
              <a:rPr lang="fr-FR" sz="1800" u="sng" dirty="0" smtClean="0"/>
              <a:t>dynamique</a:t>
            </a:r>
            <a:endParaRPr lang="fr-FR" sz="1800" u="sng" dirty="0"/>
          </a:p>
          <a:p>
            <a:endParaRPr lang="fr-FR" dirty="0" smtClean="0"/>
          </a:p>
          <a:p>
            <a:r>
              <a:rPr lang="fr-FR" dirty="0" smtClean="0">
                <a:solidFill>
                  <a:srgbClr val="000000"/>
                </a:solidFill>
              </a:rPr>
              <a:t>Cas d’une page écrite en </a:t>
            </a:r>
            <a:r>
              <a:rPr lang="fr-FR" dirty="0" smtClean="0"/>
              <a:t>PHP</a:t>
            </a:r>
          </a:p>
          <a:p>
            <a:endParaRPr lang="fr-FR" dirty="0" smtClean="0"/>
          </a:p>
          <a:p>
            <a:r>
              <a:rPr lang="fr-FR" dirty="0">
                <a:solidFill>
                  <a:schemeClr val="tx1"/>
                </a:solidFill>
              </a:rPr>
              <a:t>Le code </a:t>
            </a:r>
            <a:r>
              <a:rPr lang="fr-FR" dirty="0" err="1"/>
              <a:t>php</a:t>
            </a:r>
            <a:r>
              <a:rPr lang="fr-FR" dirty="0">
                <a:solidFill>
                  <a:schemeClr val="tx1"/>
                </a:solidFill>
              </a:rPr>
              <a:t> est exécuté </a:t>
            </a:r>
            <a:r>
              <a:rPr lang="fr-FR" dirty="0"/>
              <a:t>côté serveur </a:t>
            </a:r>
            <a:r>
              <a:rPr lang="fr-FR" dirty="0">
                <a:solidFill>
                  <a:srgbClr val="000000"/>
                </a:solidFill>
              </a:rPr>
              <a:t>et renvoie au client une page web contenant du </a:t>
            </a:r>
            <a:r>
              <a:rPr lang="fr-FR" dirty="0"/>
              <a:t>HTML</a:t>
            </a:r>
            <a:r>
              <a:rPr lang="fr-FR" dirty="0">
                <a:solidFill>
                  <a:srgbClr val="000000"/>
                </a:solidFill>
              </a:rPr>
              <a:t> mais aussi de la </a:t>
            </a:r>
            <a:r>
              <a:rPr lang="fr-FR" dirty="0"/>
              <a:t>CSS</a:t>
            </a:r>
            <a:r>
              <a:rPr lang="fr-FR" dirty="0">
                <a:solidFill>
                  <a:srgbClr val="000000"/>
                </a:solidFill>
              </a:rPr>
              <a:t> et du </a:t>
            </a:r>
            <a:r>
              <a:rPr lang="fr-FR" dirty="0" err="1"/>
              <a:t>Javascript</a:t>
            </a:r>
            <a:r>
              <a:rPr lang="fr-FR" dirty="0">
                <a:solidFill>
                  <a:srgbClr val="000000"/>
                </a:solidFill>
              </a:rPr>
              <a:t>…</a:t>
            </a:r>
          </a:p>
          <a:p>
            <a:endParaRPr lang="fr-FR" dirty="0"/>
          </a:p>
          <a:p>
            <a:endParaRPr lang="fr-FR" dirty="0"/>
          </a:p>
        </p:txBody>
      </p:sp>
      <p:sp>
        <p:nvSpPr>
          <p:cNvPr id="2" name="Title 1"/>
          <p:cNvSpPr>
            <a:spLocks noGrp="1"/>
          </p:cNvSpPr>
          <p:nvPr>
            <p:ph type="title"/>
          </p:nvPr>
        </p:nvSpPr>
        <p:spPr>
          <a:xfrm>
            <a:off x="314325" y="268288"/>
            <a:ext cx="8515350" cy="863302"/>
          </a:xfrm>
        </p:spPr>
        <p:txBody>
          <a:bodyPr/>
          <a:lstStyle/>
          <a:p>
            <a:r>
              <a:rPr lang="fr-FR" dirty="0"/>
              <a:t>PHP SQL</a:t>
            </a:r>
            <a:br>
              <a:rPr lang="fr-FR" dirty="0"/>
            </a:br>
            <a:r>
              <a:rPr lang="fr-FR" dirty="0"/>
              <a:t/>
            </a:r>
            <a:br>
              <a:rPr lang="fr-FR" dirty="0"/>
            </a:br>
            <a:r>
              <a:rPr lang="fr-FR" dirty="0"/>
              <a:t>Notions de client – </a:t>
            </a:r>
            <a:r>
              <a:rPr lang="fr-FR" dirty="0" smtClean="0"/>
              <a:t>serveur</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801" y="1275606"/>
            <a:ext cx="4179937" cy="129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648" y="2811347"/>
            <a:ext cx="4338241" cy="143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4"/>
          <p:cNvCxnSpPr/>
          <p:nvPr/>
        </p:nvCxnSpPr>
        <p:spPr>
          <a:xfrm flipH="1">
            <a:off x="755576" y="2715766"/>
            <a:ext cx="79928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a:p>
          <a:p>
            <a:r>
              <a:rPr lang="fr-FR" dirty="0">
                <a:solidFill>
                  <a:schemeClr val="tx1"/>
                </a:solidFill>
              </a:rPr>
              <a:t>Un simple éditeur de texte : </a:t>
            </a:r>
            <a:endParaRPr lang="fr-FR" dirty="0" smtClean="0">
              <a:solidFill>
                <a:schemeClr val="tx1"/>
              </a:solidFill>
            </a:endParaRPr>
          </a:p>
          <a:p>
            <a:r>
              <a:rPr lang="fr-FR" dirty="0" err="1" smtClean="0">
                <a:solidFill>
                  <a:schemeClr val="tx1"/>
                </a:solidFill>
              </a:rPr>
              <a:t>notepad</a:t>
            </a:r>
            <a:r>
              <a:rPr lang="fr-FR" dirty="0">
                <a:solidFill>
                  <a:schemeClr val="tx1"/>
                </a:solidFill>
              </a:rPr>
              <a:t>++ </a:t>
            </a:r>
            <a:endParaRPr lang="fr-FR" dirty="0" smtClean="0">
              <a:solidFill>
                <a:schemeClr val="tx1"/>
              </a:solidFill>
            </a:endParaRPr>
          </a:p>
          <a:p>
            <a:r>
              <a:rPr lang="fr-FR" dirty="0" smtClean="0">
                <a:solidFill>
                  <a:schemeClr val="tx1"/>
                </a:solidFill>
              </a:rPr>
              <a:t>sublime </a:t>
            </a:r>
            <a:r>
              <a:rPr lang="fr-FR" dirty="0" err="1" smtClean="0">
                <a:solidFill>
                  <a:schemeClr val="tx1"/>
                </a:solidFill>
              </a:rPr>
              <a:t>text</a:t>
            </a:r>
            <a:endParaRPr lang="fr-FR" dirty="0" smtClean="0">
              <a:solidFill>
                <a:schemeClr val="tx1"/>
              </a:solidFill>
            </a:endParaRPr>
          </a:p>
          <a:p>
            <a:endParaRPr lang="fr-FR" dirty="0">
              <a:solidFill>
                <a:schemeClr val="tx1"/>
              </a:solidFill>
            </a:endParaRPr>
          </a:p>
          <a:p>
            <a:endParaRPr lang="fr-FR" dirty="0">
              <a:solidFill>
                <a:schemeClr val="tx1"/>
              </a:solidFill>
            </a:endParaRPr>
          </a:p>
          <a:p>
            <a:endParaRPr lang="fr-FR" dirty="0" smtClean="0">
              <a:solidFill>
                <a:schemeClr val="tx1"/>
              </a:solidFill>
            </a:endParaRPr>
          </a:p>
          <a:p>
            <a:r>
              <a:rPr lang="fr-FR" dirty="0" smtClean="0">
                <a:solidFill>
                  <a:schemeClr val="tx1"/>
                </a:solidFill>
              </a:rPr>
              <a:t>Solutions </a:t>
            </a:r>
            <a:r>
              <a:rPr lang="fr-FR" dirty="0">
                <a:solidFill>
                  <a:schemeClr val="tx1"/>
                </a:solidFill>
              </a:rPr>
              <a:t>plus </a:t>
            </a:r>
            <a:r>
              <a:rPr lang="fr-FR" dirty="0" smtClean="0">
                <a:solidFill>
                  <a:schemeClr val="tx1"/>
                </a:solidFill>
              </a:rPr>
              <a:t>élaborées </a:t>
            </a:r>
          </a:p>
          <a:p>
            <a:endParaRPr lang="fr-FR" dirty="0" smtClean="0">
              <a:solidFill>
                <a:schemeClr val="tx1"/>
              </a:solidFill>
            </a:endParaRPr>
          </a:p>
          <a:p>
            <a:endParaRPr lang="fr-FR" dirty="0">
              <a:solidFill>
                <a:schemeClr val="tx1"/>
              </a:solidFill>
            </a:endParaRPr>
          </a:p>
          <a:p>
            <a:endParaRPr lang="fr-FR" dirty="0">
              <a:solidFill>
                <a:schemeClr val="tx1"/>
              </a:solidFill>
            </a:endParaRPr>
          </a:p>
          <a:p>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Outils de développement</a:t>
            </a:r>
            <a:br>
              <a:rPr lang="fr-FR" dirty="0"/>
            </a:b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940575"/>
            <a:ext cx="65722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919" y="3020449"/>
            <a:ext cx="1495947" cy="92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975" y="1543738"/>
            <a:ext cx="1357362" cy="113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43738"/>
            <a:ext cx="939830" cy="123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498" y="3341177"/>
            <a:ext cx="16097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62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smtClean="0"/>
          </a:p>
          <a:p>
            <a:endParaRPr lang="fr-FR" dirty="0"/>
          </a:p>
          <a:p>
            <a:r>
              <a:rPr lang="fr-FR" dirty="0" err="1" smtClean="0">
                <a:solidFill>
                  <a:schemeClr val="tx1"/>
                </a:solidFill>
              </a:rPr>
              <a:t>FileZilla</a:t>
            </a:r>
            <a:r>
              <a:rPr lang="fr-FR" dirty="0" smtClean="0"/>
              <a:t>			</a:t>
            </a:r>
            <a:r>
              <a:rPr lang="fr-FR" dirty="0" err="1" smtClean="0">
                <a:solidFill>
                  <a:schemeClr val="tx1"/>
                </a:solidFill>
              </a:rPr>
              <a:t>Winscp</a:t>
            </a:r>
            <a:endParaRPr lang="fr-FR" dirty="0" smtClean="0">
              <a:solidFill>
                <a:schemeClr val="tx1"/>
              </a:solidFill>
            </a:endParaRPr>
          </a:p>
          <a:p>
            <a:endParaRPr lang="fr-FR" dirty="0">
              <a:solidFill>
                <a:schemeClr val="tx1"/>
              </a:solidFill>
            </a:endParaRPr>
          </a:p>
          <a:p>
            <a:endParaRPr lang="fr-FR" dirty="0" smtClean="0">
              <a:solidFill>
                <a:schemeClr val="tx1"/>
              </a:solidFill>
            </a:endParaRPr>
          </a:p>
          <a:p>
            <a:endParaRPr lang="fr-FR" dirty="0">
              <a:solidFill>
                <a:schemeClr val="tx1"/>
              </a:solidFill>
            </a:endParaRPr>
          </a:p>
          <a:p>
            <a:endParaRPr lang="fr-FR" dirty="0" smtClean="0">
              <a:solidFill>
                <a:schemeClr val="tx1"/>
              </a:solidFill>
            </a:endParaRPr>
          </a:p>
          <a:p>
            <a:r>
              <a:rPr lang="fr-FR" dirty="0" err="1" smtClean="0">
                <a:solidFill>
                  <a:schemeClr val="tx1"/>
                </a:solidFill>
              </a:rPr>
              <a:t>Cyberduck</a:t>
            </a:r>
            <a:r>
              <a:rPr lang="fr-FR" dirty="0" smtClean="0"/>
              <a:t>  </a:t>
            </a:r>
            <a:endParaRPr lang="fr-FR" dirty="0"/>
          </a:p>
        </p:txBody>
      </p:sp>
      <p:sp>
        <p:nvSpPr>
          <p:cNvPr id="2" name="Title 1"/>
          <p:cNvSpPr>
            <a:spLocks noGrp="1"/>
          </p:cNvSpPr>
          <p:nvPr>
            <p:ph type="title"/>
          </p:nvPr>
        </p:nvSpPr>
        <p:spPr>
          <a:xfrm>
            <a:off x="314325" y="268288"/>
            <a:ext cx="8515350" cy="935310"/>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Outils de transfert de fichiers</a:t>
            </a:r>
            <a:br>
              <a:rPr lang="fr-FR" dirty="0"/>
            </a:b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91630"/>
            <a:ext cx="1043662" cy="1269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34964"/>
            <a:ext cx="1096922" cy="132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931790"/>
            <a:ext cx="1116018" cy="1234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6954" y="2931790"/>
            <a:ext cx="3169345" cy="1346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44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475707"/>
          </a:xfrm>
        </p:spPr>
        <p:txBody>
          <a:bodyPr/>
          <a:lstStyle/>
          <a:p>
            <a:pPr algn="just"/>
            <a:r>
              <a:rPr lang="fr-FR" sz="1500" dirty="0" smtClean="0">
                <a:solidFill>
                  <a:schemeClr val="tx1"/>
                </a:solidFill>
                <a:sym typeface="Wingdings" panose="05000000000000000000" pitchFamily="2" charset="2"/>
              </a:rPr>
              <a:t>MySQL a été créé par Michael </a:t>
            </a:r>
            <a:r>
              <a:rPr lang="fr-FR" sz="1500" dirty="0" err="1" smtClean="0">
                <a:solidFill>
                  <a:schemeClr val="tx1"/>
                </a:solidFill>
                <a:sym typeface="Wingdings" panose="05000000000000000000" pitchFamily="2" charset="2"/>
              </a:rPr>
              <a:t>Widenius</a:t>
            </a:r>
            <a:r>
              <a:rPr lang="fr-FR" sz="1500" dirty="0" smtClean="0">
                <a:solidFill>
                  <a:schemeClr val="tx1"/>
                </a:solidFill>
                <a:sym typeface="Wingdings" panose="05000000000000000000" pitchFamily="2" charset="2"/>
              </a:rPr>
              <a:t> en 1995.</a:t>
            </a:r>
          </a:p>
          <a:p>
            <a:pPr algn="just"/>
            <a:r>
              <a:rPr lang="fr-FR" sz="1500" dirty="0" smtClean="0">
                <a:solidFill>
                  <a:schemeClr val="tx1"/>
                </a:solidFill>
                <a:sym typeface="Wingdings" panose="05000000000000000000" pitchFamily="2" charset="2"/>
              </a:rPr>
              <a:t>MySQL a été ensuite racheté par SUN en 2008, lui-même racheté par Oracle en 2009</a:t>
            </a:r>
          </a:p>
          <a:p>
            <a:pPr algn="just"/>
            <a:r>
              <a:rPr lang="fr-FR" sz="1500" dirty="0" smtClean="0">
                <a:solidFill>
                  <a:schemeClr val="tx1"/>
                </a:solidFill>
                <a:sym typeface="Wingdings" panose="05000000000000000000" pitchFamily="2" charset="2"/>
              </a:rPr>
              <a:t>MySQL était initialement distribué comme un logiciel libre, mais le rachat par Oracle en fait un produit propriétaire. Cette double licence en fait un produit que les entreprises ont maintenant tendance à éviter car juridiquement complexe. </a:t>
            </a:r>
          </a:p>
          <a:p>
            <a:pPr algn="just"/>
            <a:r>
              <a:rPr lang="fr-FR" sz="1500" dirty="0" smtClean="0">
                <a:solidFill>
                  <a:schemeClr val="tx1"/>
                </a:solidFill>
                <a:sym typeface="Wingdings" panose="05000000000000000000" pitchFamily="2" charset="2"/>
              </a:rPr>
              <a:t>Suite au rachat de MySQL par Oracle, Michael </a:t>
            </a:r>
            <a:r>
              <a:rPr lang="fr-FR" sz="1500" dirty="0" err="1" smtClean="0">
                <a:solidFill>
                  <a:schemeClr val="tx1"/>
                </a:solidFill>
                <a:sym typeface="Wingdings" panose="05000000000000000000" pitchFamily="2" charset="2"/>
              </a:rPr>
              <a:t>Widenius</a:t>
            </a:r>
            <a:r>
              <a:rPr lang="fr-FR" sz="1500" dirty="0" smtClean="0">
                <a:solidFill>
                  <a:schemeClr val="tx1"/>
                </a:solidFill>
                <a:sym typeface="Wingdings" panose="05000000000000000000" pitchFamily="2" charset="2"/>
              </a:rPr>
              <a:t> à fait </a:t>
            </a:r>
            <a:r>
              <a:rPr lang="fr-FR" sz="1500" dirty="0" err="1" smtClean="0">
                <a:solidFill>
                  <a:schemeClr val="tx1"/>
                </a:solidFill>
                <a:sym typeface="Wingdings" panose="05000000000000000000" pitchFamily="2" charset="2"/>
              </a:rPr>
              <a:t>MariaDB</a:t>
            </a:r>
            <a:r>
              <a:rPr lang="fr-FR" sz="1500" dirty="0" smtClean="0">
                <a:solidFill>
                  <a:schemeClr val="tx1"/>
                </a:solidFill>
                <a:sym typeface="Wingdings" panose="05000000000000000000" pitchFamily="2" charset="2"/>
              </a:rPr>
              <a:t> qui était initialement un clone de MySQL. Les deux produits vivent maintenant leur vie séparément mais sont encore extrêmement proche au niveau des fonctionnalités. </a:t>
            </a:r>
            <a:r>
              <a:rPr lang="fr-FR" sz="1500" dirty="0" err="1" smtClean="0">
                <a:solidFill>
                  <a:schemeClr val="tx1"/>
                </a:solidFill>
                <a:sym typeface="Wingdings" panose="05000000000000000000" pitchFamily="2" charset="2"/>
              </a:rPr>
              <a:t>MariaDB</a:t>
            </a:r>
            <a:r>
              <a:rPr lang="fr-FR" sz="1500" dirty="0" smtClean="0">
                <a:solidFill>
                  <a:schemeClr val="tx1"/>
                </a:solidFill>
                <a:sym typeface="Wingdings" panose="05000000000000000000" pitchFamily="2" charset="2"/>
              </a:rPr>
              <a:t> est par contre un logiciel libre.</a:t>
            </a:r>
          </a:p>
          <a:p>
            <a:pPr algn="just"/>
            <a:r>
              <a:rPr lang="fr-FR" sz="1500" dirty="0" smtClean="0">
                <a:solidFill>
                  <a:schemeClr val="tx1"/>
                </a:solidFill>
                <a:sym typeface="Wingdings" panose="05000000000000000000" pitchFamily="2" charset="2"/>
              </a:rPr>
              <a:t>Pour la petite histoire </a:t>
            </a:r>
            <a:r>
              <a:rPr lang="fr-FR" sz="1500" dirty="0" err="1" smtClean="0">
                <a:solidFill>
                  <a:schemeClr val="tx1"/>
                </a:solidFill>
                <a:sym typeface="Wingdings" panose="05000000000000000000" pitchFamily="2" charset="2"/>
              </a:rPr>
              <a:t>My</a:t>
            </a:r>
            <a:r>
              <a:rPr lang="fr-FR" sz="1500" dirty="0" smtClean="0">
                <a:solidFill>
                  <a:schemeClr val="tx1"/>
                </a:solidFill>
                <a:sym typeface="Wingdings" panose="05000000000000000000" pitchFamily="2" charset="2"/>
              </a:rPr>
              <a:t> et Maria sont les deux filles de Michael </a:t>
            </a:r>
            <a:r>
              <a:rPr lang="fr-FR" sz="1500" dirty="0" err="1" smtClean="0">
                <a:solidFill>
                  <a:schemeClr val="tx1"/>
                </a:solidFill>
                <a:sym typeface="Wingdings" panose="05000000000000000000" pitchFamily="2" charset="2"/>
              </a:rPr>
              <a:t>Widenius</a:t>
            </a:r>
            <a:endParaRPr lang="fr-FR" sz="1500" dirty="0" smtClean="0">
              <a:solidFill>
                <a:schemeClr val="tx1"/>
              </a:solidFill>
              <a:sym typeface="Wingdings" panose="05000000000000000000" pitchFamily="2" charset="2"/>
            </a:endParaRPr>
          </a:p>
          <a:p>
            <a:pPr algn="just"/>
            <a:r>
              <a:rPr lang="fr-FR" sz="1500" dirty="0">
                <a:solidFill>
                  <a:schemeClr val="tx1"/>
                </a:solidFill>
                <a:sym typeface="Wingdings" panose="05000000000000000000" pitchFamily="2" charset="2"/>
                <a:hlinkClick r:id="rId2"/>
              </a:rPr>
              <a:t>https://</a:t>
            </a:r>
            <a:r>
              <a:rPr lang="fr-FR" sz="1500" dirty="0" smtClean="0">
                <a:solidFill>
                  <a:schemeClr val="tx1"/>
                </a:solidFill>
                <a:sym typeface="Wingdings" panose="05000000000000000000" pitchFamily="2" charset="2"/>
                <a:hlinkClick r:id="rId2"/>
              </a:rPr>
              <a:t>fr.wikipedia.org/wiki/MySQL</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3"/>
              </a:rPr>
              <a:t>https://fr.wikipedia.org/wiki/MariaDB</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4"/>
              </a:rPr>
              <a:t>https://www.mysql.com/fr/</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5"/>
              </a:rPr>
              <a:t>https://mariadb.org/</a:t>
            </a:r>
            <a:endParaRPr lang="fr-FR" sz="1500"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a:t>
            </a:r>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a:t>
            </a: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 serveur de base de données MySQL</a:t>
            </a:r>
            <a:r>
              <a:rPr lang="fr-FR" dirty="0"/>
              <a:t/>
            </a:r>
            <a:br>
              <a:rPr lang="fr-FR" dirty="0"/>
            </a:br>
            <a:endParaRPr lang="fr-FR" dirty="0"/>
          </a:p>
        </p:txBody>
      </p:sp>
    </p:spTree>
    <p:extLst>
      <p:ext uri="{BB962C8B-B14F-4D97-AF65-F5344CB8AC3E}">
        <p14:creationId xmlns:p14="http://schemas.microsoft.com/office/powerpoint/2010/main" val="82937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 xmlns:thm15="http://schemas.microsoft.com/office/thememl/2012/main"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3787</TotalTime>
  <Words>1795</Words>
  <Application>Microsoft Office PowerPoint</Application>
  <PresentationFormat>Affichage à l'écran (16:9)</PresentationFormat>
  <Paragraphs>390</Paragraphs>
  <Slides>33</Slides>
  <Notes>2</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blank</vt:lpstr>
      <vt:lpstr>PHP SQL     PHP un peu avancé et initiation au SQL  module 3 PHP SQL</vt:lpstr>
      <vt:lpstr>Formateur</vt:lpstr>
      <vt:lpstr>PHP SQL  Module 3</vt:lpstr>
      <vt:lpstr>PHP SQL</vt:lpstr>
      <vt:lpstr>PHP SQL  Versions</vt:lpstr>
      <vt:lpstr>PHP SQL  Notions de client – serveur</vt:lpstr>
      <vt:lpstr>PHP SQL  Outils de développement </vt:lpstr>
      <vt:lpstr>PHP SQL  Outils de transfert de fichiers </vt:lpstr>
      <vt:lpstr>PHP SQL  Le serveur de base de données MySQL </vt:lpstr>
      <vt:lpstr>PHP SQL  Un serveur </vt:lpstr>
      <vt:lpstr>PHP SQL  Sites de référence</vt:lpstr>
      <vt:lpstr>PHP SQL  Premiers pas</vt:lpstr>
      <vt:lpstr>PHP SQL  Premiers pas</vt:lpstr>
      <vt:lpstr>PHP SQL  Les boucles et les tableaux</vt:lpstr>
      <vt:lpstr>PHP SQL  Les boucles et les tableaux</vt:lpstr>
      <vt:lpstr>PHP SQL  Les boucles et les tableaux</vt:lpstr>
      <vt:lpstr>PHP SQL  Sites de référence</vt:lpstr>
      <vt:lpstr>PHP SQL  Présentations de notre modèle de données ou de nos tables de travail</vt:lpstr>
      <vt:lpstr>PHP SQL  Les bases de données possibles et les drivers.</vt:lpstr>
      <vt:lpstr>PHP SQL  Connexion à la base de données</vt:lpstr>
      <vt:lpstr>PHP SQL  Afficher le noms de tous les objets spatiaux</vt:lpstr>
      <vt:lpstr>PHP SQL  Afficher la structure de notre database</vt:lpstr>
      <vt:lpstr>PHP SQL  Afficher toutes les données de la table des planètes</vt:lpstr>
      <vt:lpstr>PHP SQL  Filtrer les données</vt:lpstr>
      <vt:lpstr>PHP SQL  Restreindre le nombre de lignes renvoyer par une requête</vt:lpstr>
      <vt:lpstr>PHP SQL  Faire une jointure entre des tables 1/2</vt:lpstr>
      <vt:lpstr>PHP SQL  Faire une jointure entre des tables</vt:lpstr>
      <vt:lpstr>PHP SQL  Compter le nombre de lignes renvoyer par une requête</vt:lpstr>
      <vt:lpstr>PHP SQL  Insérer, supprimer, modifier des données</vt:lpstr>
      <vt:lpstr>PHP SQL  Paramétrage d’une requête</vt:lpstr>
      <vt:lpstr>PHP SQL  On mélange tout et on affiche dans un navigateur</vt:lpstr>
      <vt:lpstr>PHP SQL  Framework Doctrine</vt:lpstr>
      <vt:lpstr>Merci</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Facile</dc:title>
  <dc:creator>OLIVIER Patrick UPR SE/IRM</dc:creator>
  <cp:lastModifiedBy>SINCLAIR Christophe DTSI/DSI</cp:lastModifiedBy>
  <cp:revision>120</cp:revision>
  <dcterms:created xsi:type="dcterms:W3CDTF">2018-09-27T16:50:59Z</dcterms:created>
  <dcterms:modified xsi:type="dcterms:W3CDTF">2018-10-18T08:46:06Z</dcterms:modified>
</cp:coreProperties>
</file>