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75" r:id="rId10"/>
    <p:sldId id="276" r:id="rId11"/>
    <p:sldId id="280" r:id="rId12"/>
    <p:sldId id="306" r:id="rId13"/>
    <p:sldId id="281" r:id="rId14"/>
    <p:sldId id="282" r:id="rId15"/>
    <p:sldId id="283" r:id="rId16"/>
    <p:sldId id="284" r:id="rId17"/>
    <p:sldId id="285" r:id="rId18"/>
    <p:sldId id="289" r:id="rId19"/>
    <p:sldId id="290" r:id="rId20"/>
    <p:sldId id="292" r:id="rId21"/>
    <p:sldId id="296" r:id="rId22"/>
    <p:sldId id="298" r:id="rId23"/>
    <p:sldId id="297" r:id="rId24"/>
    <p:sldId id="299" r:id="rId25"/>
    <p:sldId id="271" r:id="rId26"/>
    <p:sldId id="268" r:id="rId27"/>
    <p:sldId id="269" r:id="rId28"/>
    <p:sldId id="270" r:id="rId29"/>
    <p:sldId id="273" r:id="rId30"/>
    <p:sldId id="274" r:id="rId31"/>
    <p:sldId id="277" r:id="rId32"/>
    <p:sldId id="291" r:id="rId33"/>
    <p:sldId id="278" r:id="rId34"/>
    <p:sldId id="279" r:id="rId35"/>
    <p:sldId id="287" r:id="rId36"/>
    <p:sldId id="288" r:id="rId37"/>
    <p:sldId id="294" r:id="rId38"/>
    <p:sldId id="307" r:id="rId39"/>
    <p:sldId id="293" r:id="rId40"/>
    <p:sldId id="272" r:id="rId41"/>
    <p:sldId id="264" r:id="rId42"/>
    <p:sldId id="265" r:id="rId43"/>
    <p:sldId id="267" r:id="rId44"/>
    <p:sldId id="295" r:id="rId45"/>
    <p:sldId id="301" r:id="rId46"/>
    <p:sldId id="302" r:id="rId47"/>
    <p:sldId id="303" r:id="rId48"/>
    <p:sldId id="304" r:id="rId49"/>
    <p:sldId id="305" r:id="rId50"/>
    <p:sldId id="308" r:id="rId51"/>
    <p:sldId id="309" r:id="rId5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819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0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206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859CB66-426C-40D2-8847-8D45175F3B5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867452-69AE-4DC3-BE13-CD44DC4931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93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5B5271-72FD-4D85-8DB2-CA64F66143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83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08820-DD10-40DA-B546-51072FC68B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20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E269B3-7DCE-47C4-894B-02BA3A5D96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412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A65612-9235-43AF-AAA3-ACED0344AA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34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5CD380-27A5-4F15-83CE-CE4C54CC3D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276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796D9-F39F-432F-A3E5-75ADAD01C4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349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FD3FD1-EBD5-4F95-9DAC-5E77756042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092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9049C-4174-402B-BE8A-0D51525FF5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243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D01BDB-C20D-434F-8268-4066BD7691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38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7171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2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3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4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5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6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7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 altLang="en-US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 altLang="en-US"/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322A88AA-7A78-43C9-A5EE-9B910F06B79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l"/>
        <a:defRPr sz="32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sz="24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l"/>
        <a:defRPr sz="20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.org/doc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ltk.org/book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762000"/>
            <a:ext cx="8458200" cy="2590800"/>
          </a:xfrm>
        </p:spPr>
        <p:txBody>
          <a:bodyPr/>
          <a:lstStyle/>
          <a:p>
            <a:r>
              <a:rPr lang="en-US" altLang="en-US">
                <a:solidFill>
                  <a:schemeClr val="hlink"/>
                </a:solidFill>
                <a:effectLst/>
              </a:rPr>
              <a:t>Introduction to Python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657600"/>
            <a:ext cx="6400800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Chen Lin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clin@brandeis.edu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COSI 134a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Volen 110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Office Hour: Thurs. 3-5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 [ ] to index items in the list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&gt;&gt;&gt; names[0]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‘Ben'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&gt;&gt;&gt; names[1]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‘Chen'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&gt;&gt;&gt; names[2]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‘Yaqin'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&gt;&gt;&gt; names[3]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Traceback (most recent call last):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File "&lt;stdin&gt;", line 1, in &lt;module&gt;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IndexError: list index out of range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&gt;&gt;&gt; names[-1]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‘Yaqin'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&gt;&gt;&gt; names[-2]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‘Chen'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&gt;&gt;&gt; names[-3]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‘Ben'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4572000" y="1905000"/>
            <a:ext cx="33528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99FF33"/>
                </a:solidFill>
              </a:rPr>
              <a:t>[0] is the first item.</a:t>
            </a:r>
          </a:p>
          <a:p>
            <a:r>
              <a:rPr lang="en-US" altLang="en-US">
                <a:solidFill>
                  <a:srgbClr val="99FF33"/>
                </a:solidFill>
              </a:rPr>
              <a:t>[1] is the second item</a:t>
            </a:r>
          </a:p>
          <a:p>
            <a:r>
              <a:rPr lang="en-US" altLang="en-US">
                <a:solidFill>
                  <a:srgbClr val="99FF33"/>
                </a:solidFill>
              </a:rPr>
              <a:t>...</a:t>
            </a:r>
          </a:p>
          <a:p>
            <a:endParaRPr lang="en-US" altLang="en-US">
              <a:solidFill>
                <a:srgbClr val="99FF33"/>
              </a:solidFill>
            </a:endParaRPr>
          </a:p>
          <a:p>
            <a:r>
              <a:rPr lang="en-US" altLang="en-US">
                <a:solidFill>
                  <a:srgbClr val="99FF33"/>
                </a:solidFill>
              </a:rPr>
              <a:t>Out of range values</a:t>
            </a:r>
          </a:p>
          <a:p>
            <a:r>
              <a:rPr lang="en-US" altLang="en-US">
                <a:solidFill>
                  <a:srgbClr val="99FF33"/>
                </a:solidFill>
              </a:rPr>
              <a:t>raise an exception</a:t>
            </a:r>
          </a:p>
          <a:p>
            <a:endParaRPr lang="en-US" altLang="en-US">
              <a:solidFill>
                <a:srgbClr val="99FF33"/>
              </a:solidFill>
            </a:endParaRPr>
          </a:p>
          <a:p>
            <a:endParaRPr lang="en-US" altLang="en-US">
              <a:solidFill>
                <a:srgbClr val="99FF33"/>
              </a:solidFill>
            </a:endParaRPr>
          </a:p>
          <a:p>
            <a:r>
              <a:rPr lang="en-US" altLang="en-US">
                <a:solidFill>
                  <a:srgbClr val="99FF33"/>
                </a:solidFill>
              </a:rPr>
              <a:t>Negative values</a:t>
            </a:r>
          </a:p>
          <a:p>
            <a:r>
              <a:rPr lang="en-US" altLang="en-US">
                <a:solidFill>
                  <a:srgbClr val="99FF33"/>
                </a:solidFill>
              </a:rPr>
              <a:t>go backwards from</a:t>
            </a:r>
          </a:p>
          <a:p>
            <a:r>
              <a:rPr lang="en-US" altLang="en-US">
                <a:solidFill>
                  <a:srgbClr val="99FF33"/>
                </a:solidFill>
              </a:rPr>
              <a:t>the last element.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Strings share many features with lists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&gt;&gt;&gt; smiles = "C(=N)(N)N.C(=O)(O)O"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&gt;&gt;&gt; smiles[0]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'C'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&gt;&gt;&gt; smiles[1]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'('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&gt;&gt;&gt; smiles[-1]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'O'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&gt;&gt;&gt; smiles[1:5]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'(=N)'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&gt;&gt;&gt; smiles[10:-4]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'C(=O)'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 flipV="1">
            <a:off x="4267200" y="4040188"/>
            <a:ext cx="441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>
            <a:spAutoFit/>
          </a:bodyPr>
          <a:lstStyle/>
          <a:p>
            <a:r>
              <a:rPr lang="en-US" altLang="en-US" sz="2400">
                <a:solidFill>
                  <a:srgbClr val="99FF33"/>
                </a:solidFill>
              </a:rPr>
              <a:t>Use “slice” notation to</a:t>
            </a:r>
          </a:p>
          <a:p>
            <a:r>
              <a:rPr lang="en-US" altLang="en-US" sz="2400">
                <a:solidFill>
                  <a:srgbClr val="99FF33"/>
                </a:solidFill>
              </a:rPr>
              <a:t>get a substring</a:t>
            </a: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 flipH="1">
            <a:off x="2667000" y="4419600"/>
            <a:ext cx="1524000" cy="228600"/>
          </a:xfrm>
          <a:prstGeom prst="line">
            <a:avLst/>
          </a:prstGeom>
          <a:noFill/>
          <a:ln w="38100">
            <a:solidFill>
              <a:srgbClr val="99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Methods: find, split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smiles = "C(=N)(N)N.C(=O)(O)O"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&gt;&gt;&gt; smiles.find("(O)")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15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&gt;&gt;&gt; smiles.find(".")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9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&gt;&gt;&gt; smiles.find(".", 10)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-1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&gt;&gt;&gt; smiles.split(".")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['C(=N)(N)N', 'C(=O)(O)O']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&gt;&gt;&gt;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5029200" y="2743200"/>
            <a:ext cx="29400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99FF33"/>
                </a:solidFill>
              </a:rPr>
              <a:t>Use “find” to find the</a:t>
            </a:r>
          </a:p>
          <a:p>
            <a:r>
              <a:rPr lang="en-US" altLang="en-US">
                <a:solidFill>
                  <a:srgbClr val="99FF33"/>
                </a:solidFill>
              </a:rPr>
              <a:t>start of a substring.</a:t>
            </a:r>
          </a:p>
          <a:p>
            <a:endParaRPr lang="en-US" altLang="en-US">
              <a:solidFill>
                <a:srgbClr val="99FF33"/>
              </a:solidFill>
            </a:endParaRPr>
          </a:p>
          <a:p>
            <a:r>
              <a:rPr lang="en-US" altLang="en-US">
                <a:solidFill>
                  <a:srgbClr val="99FF33"/>
                </a:solidFill>
              </a:rPr>
              <a:t>Start looking at position 10.</a:t>
            </a:r>
          </a:p>
          <a:p>
            <a:endParaRPr lang="en-US" altLang="en-US">
              <a:solidFill>
                <a:srgbClr val="99FF33"/>
              </a:solidFill>
            </a:endParaRPr>
          </a:p>
          <a:p>
            <a:r>
              <a:rPr lang="en-US" altLang="en-US">
                <a:solidFill>
                  <a:srgbClr val="99FF33"/>
                </a:solidFill>
              </a:rPr>
              <a:t>Find returns -1 if it couldn’t</a:t>
            </a:r>
          </a:p>
          <a:p>
            <a:r>
              <a:rPr lang="en-US" altLang="en-US">
                <a:solidFill>
                  <a:srgbClr val="99FF33"/>
                </a:solidFill>
              </a:rPr>
              <a:t>find a match.</a:t>
            </a:r>
          </a:p>
          <a:p>
            <a:endParaRPr lang="en-US" altLang="en-US">
              <a:solidFill>
                <a:srgbClr val="99FF33"/>
              </a:solidFill>
            </a:endParaRPr>
          </a:p>
          <a:p>
            <a:r>
              <a:rPr lang="en-US" altLang="en-US">
                <a:solidFill>
                  <a:srgbClr val="99FF33"/>
                </a:solidFill>
              </a:rPr>
              <a:t>Split the string into parts</a:t>
            </a:r>
          </a:p>
          <a:p>
            <a:r>
              <a:rPr lang="en-US" altLang="en-US">
                <a:solidFill>
                  <a:srgbClr val="99FF33"/>
                </a:solidFill>
              </a:rPr>
              <a:t>with “.” as the delimiter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operators: in, not in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if "Br" in “Brother”: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print "contains brother“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email_address = “clin”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if "@" not in email_address: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email_address += "@brandeis.edu“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7813"/>
            <a:ext cx="8458200" cy="1703387"/>
          </a:xfrm>
        </p:spPr>
        <p:txBody>
          <a:bodyPr/>
          <a:lstStyle/>
          <a:p>
            <a:r>
              <a:rPr lang="en-US" altLang="en-US" sz="3000"/>
              <a:t>String Method: “strip”, “rstrip”, “lstrip” are ways to</a:t>
            </a:r>
            <a:br>
              <a:rPr lang="en-US" altLang="en-US" sz="3000"/>
            </a:br>
            <a:r>
              <a:rPr lang="en-US" altLang="en-US" sz="3000"/>
              <a:t>remove whitespace or selected characters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229600" cy="37687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&gt;&gt;&gt; line = " # This is a comment line \n"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&gt;&gt;&gt; line.strip()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'# This is a comment line'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&gt;&gt;&gt; line.rstrip()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' # This is a comment line'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&gt;&gt;&gt; line.rstrip("\n")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' # This is a comment line '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&gt;&gt;&gt;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String methods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email.startswith(“c")   endswith(“u”)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True/False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&gt;&gt;&gt; "%s@brandeis.edu" % "clin"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'clin@brandeis.edu'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&gt;&gt;&gt; names = [“Ben", “Chen", “Yaqin"]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&gt;&gt;&gt; ", ".join(names)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‘Ben, Chen, Yaqin‘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>
              <a:solidFill>
                <a:srgbClr val="99FF33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&gt;&gt;&gt; “chen".upper()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‘CHEN'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>
              <a:solidFill>
                <a:srgbClr val="99FF33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Unexpected things about strings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&gt;&gt;&gt; s = "andrew"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&gt;&gt;&gt; s[0] = "A"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Traceback (most recent call last):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File "&lt;stdin&gt;", line 1, in &lt;module&gt;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TypeError: 'str' object does not support item assignment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&gt;&gt;&gt; s = "A" + s[1:]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&gt;&gt;&gt; 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'Andrew‘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4419600" y="1600200"/>
            <a:ext cx="3927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rgbClr val="99FF33"/>
                </a:solidFill>
              </a:rPr>
              <a:t>Strings are read 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“\” is for special characters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\n -&gt; newline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\t -&gt; tab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\\ -&gt; backslash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...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99FF33"/>
                </a:solidFill>
                <a:effectLst/>
              </a:rPr>
              <a:t>But Windows uses backslash for directories!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effectLst/>
              </a:rPr>
              <a:t>filename = "M:\nickel_project\reactive.smi" # DANGER!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effectLst/>
              </a:rPr>
              <a:t>filename = "M:\\nickel_project\\reactive.smi" # Better!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effectLst/>
              </a:rPr>
              <a:t>filename = "M:/nickel_project/reactive.smi" # Usually works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Lists are mutable - some useful methods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&gt;&gt;&gt; ids = ["9pti", "2plv", "1crn"]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&gt;&gt;&gt; ids.append("1alm")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&gt;&gt;&gt; ids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['9pti', '2plv', '1crn', '1alm']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&gt;&gt;&gt;ids.extend(L)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Extend the list by appending all the items in the given list; equivalent to a[len(a):] = L.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&gt;&gt;&gt; del ids[0]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&gt;&gt;&gt; ids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['2plv', '1crn', '1alm']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&gt;&gt;&gt; ids.sort()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&gt;&gt;&gt; ids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['1alm', '1crn', '2plv']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&gt;&gt;&gt; ids.reverse()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&gt;&gt;&gt; ids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['2plv', '1crn', '1alm']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&gt;&gt;&gt; ids.insert(0, "9pti")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&gt;&gt;&gt; ids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['9pti', '2plv', '1crn', '1alm']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4038600" y="1524000"/>
            <a:ext cx="4718050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rgbClr val="99FF33"/>
                </a:solidFill>
              </a:rPr>
              <a:t>append an element</a:t>
            </a:r>
          </a:p>
          <a:p>
            <a:endParaRPr lang="en-US" altLang="en-US" sz="2800">
              <a:solidFill>
                <a:srgbClr val="99FF33"/>
              </a:solidFill>
            </a:endParaRPr>
          </a:p>
          <a:p>
            <a:r>
              <a:rPr lang="en-US" altLang="en-US" sz="2800">
                <a:solidFill>
                  <a:srgbClr val="99FF33"/>
                </a:solidFill>
              </a:rPr>
              <a:t>remove an element</a:t>
            </a:r>
          </a:p>
          <a:p>
            <a:endParaRPr lang="en-US" altLang="en-US" sz="2800">
              <a:solidFill>
                <a:srgbClr val="99FF33"/>
              </a:solidFill>
            </a:endParaRPr>
          </a:p>
          <a:p>
            <a:r>
              <a:rPr lang="en-US" altLang="en-US" sz="2800">
                <a:solidFill>
                  <a:srgbClr val="99FF33"/>
                </a:solidFill>
              </a:rPr>
              <a:t>sort by default order</a:t>
            </a:r>
          </a:p>
          <a:p>
            <a:endParaRPr lang="en-US" altLang="en-US" sz="2800">
              <a:solidFill>
                <a:srgbClr val="99FF33"/>
              </a:solidFill>
            </a:endParaRPr>
          </a:p>
          <a:p>
            <a:r>
              <a:rPr lang="en-US" altLang="en-US" sz="2800">
                <a:solidFill>
                  <a:srgbClr val="99FF33"/>
                </a:solidFill>
              </a:rPr>
              <a:t>reverse the elements in a list</a:t>
            </a:r>
          </a:p>
          <a:p>
            <a:endParaRPr lang="en-US" altLang="en-US" sz="2800">
              <a:solidFill>
                <a:srgbClr val="99FF33"/>
              </a:solidFill>
            </a:endParaRPr>
          </a:p>
          <a:p>
            <a:r>
              <a:rPr lang="en-US" altLang="en-US" sz="2800">
                <a:solidFill>
                  <a:srgbClr val="99FF33"/>
                </a:solidFill>
              </a:rPr>
              <a:t>insert an element at some</a:t>
            </a:r>
          </a:p>
          <a:p>
            <a:r>
              <a:rPr lang="en-US" altLang="en-US" sz="2800">
                <a:solidFill>
                  <a:srgbClr val="99FF33"/>
                </a:solidFill>
              </a:rPr>
              <a:t>specified position.</a:t>
            </a:r>
          </a:p>
          <a:p>
            <a:r>
              <a:rPr lang="en-US" altLang="en-US" sz="2800">
                <a:solidFill>
                  <a:srgbClr val="99FF33"/>
                </a:solidFill>
              </a:rPr>
              <a:t>(Slower than .append())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Tuples: </a:t>
            </a:r>
            <a:r>
              <a:rPr lang="en-US" altLang="en-US">
                <a:effectLst/>
              </a:rPr>
              <a:t>sort of an immutable list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&gt;&gt;&gt; yellow = (255, 255, 0) # r, g, b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&gt;&gt;&gt; one    = (1,)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&gt;&gt;&gt; yellow[0]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&gt;&gt;&gt; yellow[1:]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(255, 0)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&gt;&gt;&gt; yellow[0] = 0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Traceback (most recent call last):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File "&lt;stdin&gt;", line 1, in &lt;module&gt;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TypeError: 'tuple' object does not support item assignment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99FF33"/>
                </a:solidFill>
                <a:effectLst/>
              </a:rPr>
              <a:t>Very common in string interpolation: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effectLst/>
              </a:rPr>
              <a:t>&gt;&gt;&gt; "</a:t>
            </a:r>
            <a:r>
              <a:rPr lang="en-US" altLang="en-US" sz="2000">
                <a:solidFill>
                  <a:srgbClr val="FFFF00"/>
                </a:solidFill>
                <a:effectLst/>
              </a:rPr>
              <a:t>%s</a:t>
            </a:r>
            <a:r>
              <a:rPr lang="en-US" altLang="en-US" sz="2000">
                <a:effectLst/>
              </a:rPr>
              <a:t> lives in </a:t>
            </a:r>
            <a:r>
              <a:rPr lang="en-US" altLang="en-US" sz="2000">
                <a:solidFill>
                  <a:srgbClr val="FFFF00"/>
                </a:solidFill>
                <a:effectLst/>
              </a:rPr>
              <a:t>%s</a:t>
            </a:r>
            <a:r>
              <a:rPr lang="en-US" altLang="en-US" sz="2000">
                <a:effectLst/>
              </a:rPr>
              <a:t> at latitude </a:t>
            </a:r>
            <a:r>
              <a:rPr lang="en-US" altLang="en-US" sz="2000">
                <a:solidFill>
                  <a:srgbClr val="FFFF00"/>
                </a:solidFill>
                <a:effectLst/>
              </a:rPr>
              <a:t>%.1f</a:t>
            </a:r>
            <a:r>
              <a:rPr lang="en-US" altLang="en-US" sz="2000">
                <a:effectLst/>
              </a:rPr>
              <a:t>" % ("Andrew", "Sweden", 57.7056)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effectLst/>
              </a:rPr>
              <a:t>'Andrew lives in Sweden at latitude 57.7'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/>
              </a:rPr>
              <a:t>For More Information?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folHlink"/>
                </a:solidFill>
                <a:effectLst/>
              </a:rPr>
              <a:t>http://python.org/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effectLst/>
              </a:rPr>
              <a:t>- documentation, tutorials, beginners guide, core distribution, ...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folHlink"/>
                </a:solidFill>
                <a:effectLst/>
              </a:rPr>
              <a:t>Books include:</a:t>
            </a:r>
          </a:p>
          <a:p>
            <a:pPr>
              <a:lnSpc>
                <a:spcPct val="90000"/>
              </a:lnSpc>
            </a:pPr>
            <a:r>
              <a:rPr lang="en-US" altLang="en-US" sz="2400" i="1">
                <a:effectLst/>
              </a:rPr>
              <a:t>Learning Python </a:t>
            </a:r>
            <a:r>
              <a:rPr lang="en-US" altLang="en-US" sz="2400">
                <a:effectLst/>
              </a:rPr>
              <a:t>by Mark Lutz</a:t>
            </a:r>
          </a:p>
          <a:p>
            <a:pPr>
              <a:lnSpc>
                <a:spcPct val="90000"/>
              </a:lnSpc>
            </a:pPr>
            <a:r>
              <a:rPr lang="en-US" altLang="en-US" sz="2400" i="1">
                <a:effectLst/>
              </a:rPr>
              <a:t>Python Essential Reference </a:t>
            </a:r>
            <a:r>
              <a:rPr lang="en-US" altLang="en-US" sz="2400">
                <a:effectLst/>
              </a:rPr>
              <a:t>by David Beazley</a:t>
            </a:r>
          </a:p>
          <a:p>
            <a:pPr>
              <a:lnSpc>
                <a:spcPct val="90000"/>
              </a:lnSpc>
            </a:pPr>
            <a:r>
              <a:rPr lang="en-US" altLang="en-US" sz="2400" i="1">
                <a:effectLst/>
              </a:rPr>
              <a:t>Python Cookbook</a:t>
            </a:r>
            <a:r>
              <a:rPr lang="en-US" altLang="en-US" sz="2400">
                <a:effectLst/>
              </a:rPr>
              <a:t>, ed. by Martelli, Ravenscroft and Ascher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effectLst/>
              </a:rPr>
              <a:t>(online at http://code.activestate.com/recipes/langs/python/)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effectLst/>
              </a:rPr>
              <a:t>http://wiki.python.org/moin/PythonBooks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zipping lists together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en-US" sz="2800"/>
              <a:t>&gt;&gt;&gt; names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en-US" sz="28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['ben', 'chen', 'yaqin']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en-US" sz="2800">
              <a:solidFill>
                <a:srgbClr val="99FF33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en-US" sz="2800"/>
              <a:t>&gt;&gt;&gt; gender =</a:t>
            </a:r>
            <a:r>
              <a:rPr lang="pt-BR" altLang="en-US" sz="28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[0, 0, 1]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en-US" sz="2800">
              <a:solidFill>
                <a:srgbClr val="99FF33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en-US" sz="2800"/>
              <a:t>&gt;&gt;&gt; zip(names, gender)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en-US" sz="28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[('ben', 0), ('chen', 0), ('yaqin', 1)]</a:t>
            </a:r>
            <a:endParaRPr lang="en-US" altLang="en-US" sz="2800">
              <a:solidFill>
                <a:srgbClr val="99FF33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Dictionaries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>
                <a:solidFill>
                  <a:srgbClr val="FFFF00"/>
                </a:solidFill>
                <a:effectLst/>
              </a:rPr>
              <a:t>Dictionaries are lookup tables.</a:t>
            </a:r>
          </a:p>
          <a:p>
            <a:pPr>
              <a:lnSpc>
                <a:spcPct val="80000"/>
              </a:lnSpc>
            </a:pPr>
            <a:r>
              <a:rPr lang="en-US" altLang="en-US" sz="2400">
                <a:solidFill>
                  <a:srgbClr val="FFFF00"/>
                </a:solidFill>
                <a:effectLst/>
              </a:rPr>
              <a:t>They map from a “key” to a “value”.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effectLst/>
              </a:rPr>
              <a:t>	symbol_to_name =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effectLst/>
              </a:rPr>
              <a:t>		"H": "hydrogen",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effectLst/>
              </a:rPr>
              <a:t>		"He": "helium",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effectLst/>
              </a:rPr>
              <a:t>		"Li": "lithium",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effectLst/>
              </a:rPr>
              <a:t>		"C": "carbon",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effectLst/>
              </a:rPr>
              <a:t>		"O": "oxygen",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effectLst/>
              </a:rPr>
              <a:t>		"N": "nitrogen"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effectLst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altLang="en-US" sz="2800">
                <a:solidFill>
                  <a:srgbClr val="99FF33"/>
                </a:solidFill>
                <a:effectLst/>
              </a:rPr>
              <a:t>Duplicate keys are not allowed</a:t>
            </a:r>
          </a:p>
          <a:p>
            <a:pPr>
              <a:lnSpc>
                <a:spcPct val="80000"/>
              </a:lnSpc>
            </a:pPr>
            <a:r>
              <a:rPr lang="en-US" altLang="en-US" sz="2800">
                <a:solidFill>
                  <a:srgbClr val="99FF33"/>
                </a:solidFill>
                <a:effectLst/>
              </a:rPr>
              <a:t>Duplicate values are just fine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Keys can be any immutable value</a:t>
            </a:r>
            <a:br>
              <a:rPr lang="en-US" altLang="en-US" sz="3200"/>
            </a:br>
            <a:r>
              <a:rPr lang="en-US" altLang="en-US" sz="3200">
                <a:solidFill>
                  <a:srgbClr val="99FF33"/>
                </a:solidFill>
              </a:rPr>
              <a:t>numbers, strings, tuples, frozenset</a:t>
            </a:r>
            <a:r>
              <a:rPr lang="en-US" altLang="en-US" sz="3200"/>
              <a:t>, </a:t>
            </a:r>
            <a:br>
              <a:rPr lang="en-US" altLang="en-US" sz="3200"/>
            </a:br>
            <a:r>
              <a:rPr lang="en-US" altLang="en-US" sz="3200">
                <a:solidFill>
                  <a:srgbClr val="FF0000"/>
                </a:solidFill>
              </a:rPr>
              <a:t>not list, dictionary, set, ...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atomic_number_to_name =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1: "hydrogen"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6: "carbon",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7: "nitrogen"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8: "oxygen",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nobel_prize_winners =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(1979, "physics"): ["Glashow", "Salam", "Weinberg"],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(1962, "chemistry"): ["Hodgkin"],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(1984, "biology"): ["McClintock"],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}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4524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FFFF00"/>
                </a:solidFill>
              </a:rPr>
              <a:t>A set is an unordered collection </a:t>
            </a:r>
          </a:p>
          <a:p>
            <a:r>
              <a:rPr lang="en-US" altLang="en-US" sz="2400">
                <a:solidFill>
                  <a:srgbClr val="FFFF00"/>
                </a:solidFill>
              </a:rPr>
              <a:t>with no duplicate elements.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/>
      <p:bldP spid="52228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Dictionary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&gt;&gt;&gt; symbol_to_name["C"]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'carbon'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&gt;&gt;&gt; "O" in symbol_to_name, "U" in symbol_to_name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(True, False)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&gt;&gt;&gt; "oxygen" in symbol_to_name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False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&gt;&gt;&gt; symbol_to_name["P"]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Traceback (most recent call last):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File "&lt;stdin&gt;", line 1, in &lt;module&gt;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KeyError: 'P'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&gt;&gt;&gt; symbol_to_name.get("P", "unknown")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'unknown'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&gt;&gt;&gt; symbol_to_name.get("C", "unknown")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'carbon'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4267200" y="1524000"/>
            <a:ext cx="5049838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99FF33"/>
                </a:solidFill>
              </a:rPr>
              <a:t>Get the value for a given key</a:t>
            </a:r>
          </a:p>
          <a:p>
            <a:endParaRPr lang="en-US" altLang="en-US" sz="2400">
              <a:solidFill>
                <a:srgbClr val="99FF33"/>
              </a:solidFill>
            </a:endParaRPr>
          </a:p>
          <a:p>
            <a:endParaRPr lang="en-US" altLang="en-US" sz="2400">
              <a:solidFill>
                <a:srgbClr val="99FF33"/>
              </a:solidFill>
            </a:endParaRPr>
          </a:p>
          <a:p>
            <a:r>
              <a:rPr lang="en-US" altLang="en-US" sz="2400">
                <a:solidFill>
                  <a:srgbClr val="99FF33"/>
                </a:solidFill>
              </a:rPr>
              <a:t>Test if the key exists</a:t>
            </a:r>
          </a:p>
          <a:p>
            <a:r>
              <a:rPr lang="en-US" altLang="en-US" sz="2400">
                <a:solidFill>
                  <a:srgbClr val="99FF33"/>
                </a:solidFill>
              </a:rPr>
              <a:t>(“in” only checks the keys,</a:t>
            </a:r>
          </a:p>
          <a:p>
            <a:r>
              <a:rPr lang="en-US" altLang="en-US" sz="2400">
                <a:solidFill>
                  <a:srgbClr val="99FF33"/>
                </a:solidFill>
              </a:rPr>
              <a:t>not the values.)</a:t>
            </a:r>
          </a:p>
          <a:p>
            <a:endParaRPr lang="en-US" altLang="en-US" sz="2400">
              <a:solidFill>
                <a:srgbClr val="99FF33"/>
              </a:solidFill>
            </a:endParaRPr>
          </a:p>
          <a:p>
            <a:endParaRPr lang="en-US" altLang="en-US" sz="2400">
              <a:solidFill>
                <a:srgbClr val="99FF33"/>
              </a:solidFill>
            </a:endParaRPr>
          </a:p>
          <a:p>
            <a:endParaRPr lang="en-US" altLang="en-US" sz="2400">
              <a:solidFill>
                <a:srgbClr val="99FF33"/>
              </a:solidFill>
            </a:endParaRPr>
          </a:p>
          <a:p>
            <a:endParaRPr lang="en-US" altLang="en-US" sz="2400">
              <a:solidFill>
                <a:srgbClr val="99FF33"/>
              </a:solidFill>
            </a:endParaRPr>
          </a:p>
          <a:p>
            <a:endParaRPr lang="en-US" altLang="en-US" sz="2400">
              <a:solidFill>
                <a:srgbClr val="99FF33"/>
              </a:solidFill>
            </a:endParaRPr>
          </a:p>
          <a:p>
            <a:r>
              <a:rPr lang="en-US" altLang="en-US" sz="2400">
                <a:solidFill>
                  <a:srgbClr val="99FF33"/>
                </a:solidFill>
              </a:rPr>
              <a:t>[] lookup failures raise an exception.</a:t>
            </a:r>
          </a:p>
          <a:p>
            <a:r>
              <a:rPr lang="en-US" altLang="en-US" sz="2400">
                <a:solidFill>
                  <a:srgbClr val="99FF33"/>
                </a:solidFill>
              </a:rPr>
              <a:t>Use “.get()” if you want</a:t>
            </a:r>
          </a:p>
          <a:p>
            <a:r>
              <a:rPr lang="en-US" altLang="en-US" sz="2400">
                <a:solidFill>
                  <a:srgbClr val="99FF33"/>
                </a:solidFill>
              </a:rPr>
              <a:t>to return a default value.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useful dictionary methods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307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&gt;&gt;&gt; symbol_to_name.keys()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['C', 'H', 'O', 'N', 'Li', 'He']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>
              <a:solidFill>
                <a:srgbClr val="99FF33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&gt;&gt;&gt; symbol_to_name.values()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['carbon', 'hydrogen', 'oxygen', 'nitrogen', 'lithium', 'helium']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>
              <a:solidFill>
                <a:srgbClr val="99FF33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&gt;&gt;&gt; symbol_to_name.update( {"P": "phosphorous", "S": "sulfur"}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&gt;&gt;&gt; symbol_to_name.items()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[('C', 'carbon'), ('H', 'hydrogen'), ('O', 'oxygen'), ('N', 'nitrogen'), ('P', 'phosphorous'), ('S', 'sulfur'), ('Li', 'lithium'), ('He', 'helium')]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>
              <a:solidFill>
                <a:srgbClr val="99FF33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&gt;&gt;&gt; del symbol_to_name['C']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&gt;&gt;&gt; symbol_to_name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{'H': 'hydrogen', 'O': 'oxygen', 'N': 'nitrogen', 'Li': 'lithium', 'He': 'helium'}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445125"/>
          </a:xfrm>
        </p:spPr>
        <p:txBody>
          <a:bodyPr/>
          <a:lstStyle/>
          <a:p>
            <a:r>
              <a:rPr lang="en-US" altLang="en-US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Background</a:t>
            </a:r>
          </a:p>
          <a:p>
            <a:r>
              <a:rPr lang="en-US" altLang="en-US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Types/Structure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list, string, tuple, dictionary</a:t>
            </a:r>
          </a:p>
          <a:p>
            <a:r>
              <a:rPr lang="en-US" altLang="en-US"/>
              <a:t>Control flow</a:t>
            </a:r>
          </a:p>
          <a:p>
            <a:r>
              <a:rPr lang="en-US" altLang="en-US"/>
              <a:t>File I/O</a:t>
            </a:r>
          </a:p>
          <a:p>
            <a:r>
              <a:rPr lang="en-US" altLang="en-US"/>
              <a:t>Modules</a:t>
            </a:r>
          </a:p>
          <a:p>
            <a:r>
              <a:rPr lang="en-US" altLang="en-US"/>
              <a:t>Class</a:t>
            </a:r>
          </a:p>
          <a:p>
            <a:r>
              <a:rPr lang="en-US" altLang="en-US"/>
              <a:t>NLTK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 Flow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Things that are False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effectLst/>
              </a:rPr>
              <a:t>The boolean value False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effectLst/>
              </a:rPr>
              <a:t>The numbers 0 (integer), 0.0 (float) and 0j (complex).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effectLst/>
              </a:rPr>
              <a:t>The empty string "".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effectLst/>
              </a:rPr>
              <a:t>The empty list [], empty dictionary {} and empty set set().</a:t>
            </a:r>
            <a:endParaRPr lang="en-US" altLang="en-US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Things that are True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boolean value True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All non-zero numbers.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Any string containing at least one character.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 non-empty data structure.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If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&gt;&gt;&gt; smiles = "BrC1=CC=C(C=C1)NN.Cl"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&gt;&gt;&gt; bool(smiles)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True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&gt;&gt;&gt; not bool(smiles)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False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&gt;&gt;&gt; if not smiles</a:t>
            </a:r>
            <a:r>
              <a:rPr lang="en-US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...       print "The SMILES string is empty"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...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effectLst/>
              </a:rPr>
              <a:t>The “else” case is always optional</a:t>
            </a:r>
            <a:endParaRPr lang="en-US" altLang="en-US" sz="280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124200" y="3962400"/>
            <a:ext cx="228600" cy="4572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838200" y="4495800"/>
            <a:ext cx="762000" cy="4572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Use “elif” to chain subsequent tests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&gt;&gt;&gt; mode = "absolute"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&gt;&gt;&gt; if mode == "canonical":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... 		smiles = "canonical"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...    elif mode == "isomeric":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... 		smiles = "isomeric”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... 	  elif mode == "absolute":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... 		smiles = "absolute"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...    else: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... 		raise TypeError("unknown mode")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...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&gt;&gt;&gt; smiles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 absolute '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&gt;&gt;&gt;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folHlink"/>
                </a:solidFill>
                <a:effectLst/>
              </a:rPr>
              <a:t>“raise” is the Python way to raise exceptions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Boolean logic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Python expressions can have “and”s and “or”s: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if (ben </a:t>
            </a:r>
            <a:r>
              <a:rPr lang="en-US" altLang="en-US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&lt;=</a:t>
            </a:r>
            <a:r>
              <a:rPr lang="en-US" altLang="en-US"/>
              <a:t> 5 and chen </a:t>
            </a:r>
            <a:r>
              <a:rPr lang="en-US" altLang="en-US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&gt;=</a:t>
            </a:r>
            <a:r>
              <a:rPr lang="en-US" altLang="en-US"/>
              <a:t> 10 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chen </a:t>
            </a:r>
            <a:r>
              <a:rPr lang="en-US" altLang="en-US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==</a:t>
            </a:r>
            <a:r>
              <a:rPr lang="en-US" altLang="en-US"/>
              <a:t> 500 and ben </a:t>
            </a:r>
            <a:r>
              <a:rPr lang="en-US" altLang="en-US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!=</a:t>
            </a:r>
            <a:r>
              <a:rPr lang="en-US" altLang="en-US"/>
              <a:t> 5):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print “Ben and Chen“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>
              <a:solidFill>
                <a:srgbClr val="99FF33"/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Python Videos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>
                <a:effectLst/>
              </a:rPr>
              <a:t>http://showmedo.com/videotutorials/python</a:t>
            </a:r>
          </a:p>
          <a:p>
            <a:r>
              <a:rPr lang="en-US" altLang="en-US">
                <a:effectLst/>
              </a:rPr>
              <a:t>“5 Minute Overview (What Does Python Look Like?)”</a:t>
            </a:r>
          </a:p>
          <a:p>
            <a:r>
              <a:rPr lang="en-US" altLang="en-US">
                <a:effectLst/>
              </a:rPr>
              <a:t>“Introducing the PyDev IDE for Eclipse”</a:t>
            </a:r>
          </a:p>
          <a:p>
            <a:r>
              <a:rPr lang="en-US" altLang="en-US">
                <a:effectLst/>
              </a:rPr>
              <a:t>“Linear Algebra with Numpy”</a:t>
            </a:r>
          </a:p>
          <a:p>
            <a:r>
              <a:rPr lang="en-US" altLang="en-US">
                <a:effectLst/>
              </a:rPr>
              <a:t>And many more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Range Test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if (3 </a:t>
            </a:r>
            <a:r>
              <a:rPr lang="en-US" altLang="en-US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&lt;= Time &lt;=</a:t>
            </a:r>
            <a:r>
              <a:rPr lang="en-US" altLang="en-US"/>
              <a:t> 5):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print “Office Hour"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pt-BR" altLang="en-US"/>
              <a:t>&gt;&gt;&gt; names = [“Ben", “Chen", “Yaqin"]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en-US"/>
              <a:t>&gt;&gt;&gt; for name in names: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en-US"/>
              <a:t>... 		print smiles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en-US"/>
              <a:t>...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en-US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Ben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en-US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Chen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en-US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Yaqin</a:t>
            </a:r>
            <a:endParaRPr lang="en-US" altLang="en-US">
              <a:solidFill>
                <a:srgbClr val="99FF33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724400" y="2286000"/>
            <a:ext cx="152400" cy="3810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914400" y="2895600"/>
            <a:ext cx="1447800" cy="4572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4419600" y="2895600"/>
            <a:ext cx="304800" cy="3810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Tuple assignment in for loops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data = [ ("C20H20O3", 308.371),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	("C22H20O2", 316.393),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	("C24H40N4O2", 416.6),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	("C14H25N5O3", 311.38),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	("C15H20O2", 232.3181)]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for </a:t>
            </a:r>
            <a:r>
              <a:rPr lang="en-US" alt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(formula, mw)</a:t>
            </a:r>
            <a:r>
              <a:rPr lang="en-US" altLang="en-US" sz="2000"/>
              <a:t> in data: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	print "The molecular weight of %s is %s" % (formula, mw)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molecular weight of C20H20O3 is 308.371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molecular weight of C22H20O2 is 316.393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molecular weight of C24H40N4O2 is 416.6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molecular weight of C14H25N5O3 is 311.38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molecular weight of C15H20O2 is 232.3181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Break, continue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&gt;&gt;&gt; for value in [3, 1, 4, 1, 5, 9, 2]: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... 	  print "Checking", value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... 	  if value &gt; 8: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... 		print "Exiting for loop"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... 		</a:t>
            </a:r>
            <a:r>
              <a:rPr lang="en-US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break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... 	  elif value &lt; 3: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... 		print "Ignoring"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... 		</a:t>
            </a:r>
            <a:r>
              <a:rPr lang="en-US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continue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... 	  print "The square is", value**2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...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334000" y="3276600"/>
            <a:ext cx="31242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Use “break” to stop</a:t>
            </a:r>
          </a:p>
          <a:p>
            <a:r>
              <a:rPr lang="en-US" altLang="en-US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for loop</a:t>
            </a:r>
          </a:p>
          <a:p>
            <a:endParaRPr lang="en-US" altLang="en-US">
              <a:solidFill>
                <a:srgbClr val="FFFF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en-US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Use “continue” to stop</a:t>
            </a:r>
          </a:p>
          <a:p>
            <a:r>
              <a:rPr lang="en-US" altLang="en-US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processing the current item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6477000" y="1524000"/>
            <a:ext cx="188595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Checking 3</a:t>
            </a:r>
          </a:p>
          <a:p>
            <a:r>
              <a:rPr lang="en-US" altLang="en-US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square is 9</a:t>
            </a:r>
          </a:p>
          <a:p>
            <a:r>
              <a:rPr lang="en-US" altLang="en-US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Checking 1</a:t>
            </a:r>
          </a:p>
          <a:p>
            <a:r>
              <a:rPr lang="en-US" altLang="en-US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Ignoring</a:t>
            </a:r>
          </a:p>
          <a:p>
            <a:r>
              <a:rPr lang="en-US" altLang="en-US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Checking 4</a:t>
            </a:r>
          </a:p>
          <a:p>
            <a:r>
              <a:rPr lang="en-US" altLang="en-US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square is 16</a:t>
            </a:r>
          </a:p>
          <a:p>
            <a:r>
              <a:rPr lang="en-US" altLang="en-US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Checking 1</a:t>
            </a:r>
          </a:p>
          <a:p>
            <a:r>
              <a:rPr lang="en-US" altLang="en-US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Ignoring</a:t>
            </a:r>
          </a:p>
          <a:p>
            <a:r>
              <a:rPr lang="en-US" altLang="en-US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Checking 5</a:t>
            </a:r>
          </a:p>
          <a:p>
            <a:r>
              <a:rPr lang="en-US" altLang="en-US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square is 25</a:t>
            </a:r>
          </a:p>
          <a:p>
            <a:r>
              <a:rPr lang="en-US" altLang="en-US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Checking 9</a:t>
            </a:r>
          </a:p>
          <a:p>
            <a:r>
              <a:rPr lang="en-US" altLang="en-US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Exiting for loop</a:t>
            </a:r>
          </a:p>
          <a:p>
            <a:r>
              <a:rPr lang="en-US" altLang="en-US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&gt;&gt;&gt;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  <p:bldP spid="30724" grpId="1"/>
      <p:bldP spid="3072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Range()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“range” creates a list of numbers in a specified range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range([start,] stop[, step]) -&gt; list of integers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When step is given, it specifies the increment (or decrement).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&gt;&gt;&gt; range(5)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[0, 1, 2, 3, 4]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&gt;&gt;&gt; range(5, 10)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[5, 6, 7, 8, 9]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&gt;&gt;&gt; range(0, 10, 2)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[0, 2, 4, 6, 8]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>
              <a:solidFill>
                <a:srgbClr val="99FF33"/>
              </a:solidFill>
              <a:effectLst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FFFF00"/>
                </a:solidFill>
                <a:effectLst/>
              </a:rPr>
              <a:t>How to get every second element in a list?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effectLst/>
              </a:rPr>
              <a:t>for i in range(0, len(data), 2):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effectLst/>
              </a:rPr>
              <a:t>	print data[i]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445125"/>
          </a:xfrm>
        </p:spPr>
        <p:txBody>
          <a:bodyPr/>
          <a:lstStyle/>
          <a:p>
            <a:r>
              <a:rPr lang="en-US" altLang="en-US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Background</a:t>
            </a:r>
          </a:p>
          <a:p>
            <a:r>
              <a:rPr lang="en-US" altLang="en-US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Types/Structure</a:t>
            </a:r>
          </a:p>
          <a:p>
            <a:r>
              <a:rPr lang="en-US" altLang="en-US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Control flow</a:t>
            </a:r>
          </a:p>
          <a:p>
            <a:r>
              <a:rPr lang="en-US" altLang="en-US"/>
              <a:t>File I/O</a:t>
            </a:r>
          </a:p>
          <a:p>
            <a:r>
              <a:rPr lang="en-US" altLang="en-US"/>
              <a:t>Modules</a:t>
            </a:r>
          </a:p>
          <a:p>
            <a:r>
              <a:rPr lang="en-US" altLang="en-US"/>
              <a:t>Class</a:t>
            </a:r>
          </a:p>
          <a:p>
            <a:r>
              <a:rPr lang="en-US" altLang="en-US"/>
              <a:t>NLTK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 files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&gt;&gt;&gt; f = open(“names.txt")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&gt;&gt;&gt; f.readline()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'Yaqin\n'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 Way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&gt;&gt;&gt; lst= [ x for x in open("text.txt","r").readlines() 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&gt;&gt;&gt; lst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['Chen Lin\n', 'clin@brandeis.edu\n', 'Volen 110\n', 'Office Hour: Thurs. 3-5\n', '\n', 'Yaqin Yang\n', 'yaqin@brandeis.edu\n', 'Volen 110\n', 'Offiche Hour: Tues. 3-5\n']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Ignore the header?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for (i,line) in enumerate(open(‘text.txt’,"r").readlines()):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        if i == 0: continue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        print line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Using dictionaries to count occurrences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&gt;&gt;&gt; for line in open('names.txt'):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...     	name = line.strip()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...     	name_count[name] = name_count.get(name,0)+ 1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...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&gt;&gt;&gt; for (name, count) in name_count.items():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...     	print name, count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...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Chen 3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Ben 3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Yaqin 3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>
              <a:solidFill>
                <a:srgbClr val="99FF33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Output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296400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input_file = open(“in.txt")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output_file = open(“out.txt", "w")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for line in input_file: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	output_file.write(line)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5105400" y="3200400"/>
            <a:ext cx="370046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99FF33"/>
                </a:solidFill>
              </a:rPr>
              <a:t>“w” = “write mode”</a:t>
            </a:r>
          </a:p>
          <a:p>
            <a:r>
              <a:rPr lang="en-US" altLang="en-US" sz="2400">
                <a:solidFill>
                  <a:srgbClr val="99FF33"/>
                </a:solidFill>
              </a:rPr>
              <a:t>“a” = “append mode”</a:t>
            </a:r>
          </a:p>
          <a:p>
            <a:r>
              <a:rPr lang="en-US" altLang="en-US" sz="2400">
                <a:solidFill>
                  <a:srgbClr val="99FF33"/>
                </a:solidFill>
              </a:rPr>
              <a:t>“wb” = “write in binary”</a:t>
            </a:r>
          </a:p>
          <a:p>
            <a:r>
              <a:rPr lang="en-US" altLang="en-US" sz="2400">
                <a:solidFill>
                  <a:srgbClr val="99FF33"/>
                </a:solidFill>
              </a:rPr>
              <a:t>“r” = “read mode” (default)</a:t>
            </a:r>
          </a:p>
          <a:p>
            <a:r>
              <a:rPr lang="en-US" altLang="en-US" sz="2400">
                <a:solidFill>
                  <a:srgbClr val="99FF33"/>
                </a:solidFill>
              </a:rPr>
              <a:t>“rb” = “read in binary”</a:t>
            </a:r>
          </a:p>
          <a:p>
            <a:r>
              <a:rPr lang="en-US" altLang="en-US" sz="2400">
                <a:solidFill>
                  <a:srgbClr val="99FF33"/>
                </a:solidFill>
              </a:rPr>
              <a:t>“U” = “read files with Unix</a:t>
            </a:r>
          </a:p>
          <a:p>
            <a:r>
              <a:rPr lang="en-US" altLang="en-US" sz="2400">
                <a:solidFill>
                  <a:srgbClr val="99FF33"/>
                </a:solidFill>
              </a:rPr>
              <a:t>or Windows line endings”</a:t>
            </a:r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 flipH="1" flipV="1">
            <a:off x="5486400" y="2667000"/>
            <a:ext cx="1066800" cy="533400"/>
          </a:xfrm>
          <a:prstGeom prst="line">
            <a:avLst/>
          </a:prstGeom>
          <a:noFill/>
          <a:ln w="12700">
            <a:solidFill>
              <a:srgbClr val="99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 Major Versions of Python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ffectLst/>
              </a:rPr>
              <a:t>“Python” or “CPython” is written in C/C++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effectLst/>
              </a:rPr>
              <a:t>   - Version 2.7 came out in mid-2010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effectLst/>
              </a:rPr>
              <a:t>   - Version 3.1.2 came out in early 2010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>
              <a:effectLst/>
            </a:endParaRPr>
          </a:p>
          <a:p>
            <a:r>
              <a:rPr lang="en-US" altLang="en-US">
                <a:effectLst/>
              </a:rPr>
              <a:t>“Jython” is written in Java for the JVM</a:t>
            </a:r>
          </a:p>
          <a:p>
            <a:r>
              <a:rPr lang="en-US" altLang="en-US">
                <a:effectLst/>
              </a:rPr>
              <a:t>“IronPython” is written in C# for the .Net environment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2438400" y="2209800"/>
            <a:ext cx="838200" cy="533400"/>
          </a:xfrm>
          <a:prstGeom prst="ellips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Text Box 5">
            <a:hlinkClick r:id="rId2"/>
          </p:cNvPr>
          <p:cNvSpPr txBox="1">
            <a:spLocks noChangeArrowheads="1"/>
          </p:cNvSpPr>
          <p:nvPr/>
        </p:nvSpPr>
        <p:spPr bwMode="auto">
          <a:xfrm>
            <a:off x="2727325" y="5675313"/>
            <a:ext cx="170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2"/>
                </a:solidFill>
                <a:hlinkClick r:id="rId2"/>
              </a:rPr>
              <a:t>Go To Website</a:t>
            </a:r>
            <a:endParaRPr lang="en-US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445125"/>
          </a:xfrm>
        </p:spPr>
        <p:txBody>
          <a:bodyPr/>
          <a:lstStyle/>
          <a:p>
            <a:r>
              <a:rPr lang="en-US" altLang="en-US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Background</a:t>
            </a:r>
          </a:p>
          <a:p>
            <a:r>
              <a:rPr lang="en-US" altLang="en-US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Types/Structure</a:t>
            </a:r>
          </a:p>
          <a:p>
            <a:r>
              <a:rPr lang="en-US" altLang="en-US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Control flow</a:t>
            </a:r>
          </a:p>
          <a:p>
            <a:r>
              <a:rPr lang="en-US" altLang="en-US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File I/O</a:t>
            </a:r>
          </a:p>
          <a:p>
            <a:r>
              <a:rPr lang="en-US" altLang="en-US"/>
              <a:t>Modules</a:t>
            </a:r>
          </a:p>
          <a:p>
            <a:r>
              <a:rPr lang="en-US" altLang="en-US"/>
              <a:t>Class</a:t>
            </a:r>
          </a:p>
          <a:p>
            <a:r>
              <a:rPr lang="en-US" altLang="en-US"/>
              <a:t>NLTK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ffectLst/>
              </a:rPr>
              <a:t>When a Python program starts it only has access to a basic functions and classes.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effectLst/>
              </a:rPr>
              <a:t>   </a:t>
            </a:r>
            <a:r>
              <a:rPr lang="en-US" altLang="en-US">
                <a:solidFill>
                  <a:srgbClr val="99FF33"/>
                </a:solidFill>
                <a:effectLst/>
              </a:rPr>
              <a:t>(“int”, “dict”, “len”, “sum”, “range”, ...)</a:t>
            </a:r>
          </a:p>
          <a:p>
            <a:r>
              <a:rPr lang="en-US" altLang="en-US">
                <a:effectLst/>
              </a:rPr>
              <a:t>“Modules” contain additional functionality.</a:t>
            </a:r>
          </a:p>
          <a:p>
            <a:r>
              <a:rPr lang="en-US" altLang="en-US">
                <a:effectLst/>
              </a:rPr>
              <a:t>Use “import” to tell Python to load a module.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effectLst/>
              </a:rPr>
              <a:t>&gt;&gt;&gt; </a:t>
            </a:r>
            <a:r>
              <a:rPr lang="en-US" altLang="en-US" b="1">
                <a:effectLst/>
              </a:rPr>
              <a:t>import math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effectLst/>
              </a:rPr>
              <a:t>&gt;&gt;&gt; </a:t>
            </a:r>
            <a:r>
              <a:rPr lang="en-US" altLang="en-US" b="1">
                <a:effectLst/>
              </a:rPr>
              <a:t>import nltk</a:t>
            </a:r>
            <a:endParaRPr lang="en-US" altLang="en-US">
              <a:effectLst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import the math module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&gt;&gt;&gt; import math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&gt;&gt;&gt; math.pi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3.1415926535897931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&gt;&gt;&gt; math.cos(0)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1.0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&gt;&gt;&gt; math.cos(math.pi)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-1.0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&gt;&gt;&gt; dir(math)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['__doc__', '__file__', '__name__', '__package__', 'acos', 'acosh',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'asin', 'asinh', 'atan', 'atan2', 'atanh', 'ceil', 'copysign', 'cos',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'cosh', 'degrees', 'e', 'exp', 'fabs', 'factorial', 'floor', 'fmod',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'frexp', 'fsum', 'hypot', 'isinf', 'isnan', 'ldexp', 'log', 'log10',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'log1p', 'modf', 'pi', 'pow', 'radians', 'sin', 'sinh', 'sqrt', 'tan',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'tanh', 'trunc']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&gt;&gt;&gt; help(math)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&gt;&gt;&gt; help(math.cos)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“import” and “from ... import ...”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&gt;&gt;&gt; import math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math.cos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effectLst/>
              </a:rPr>
              <a:t>&gt;&gt;&gt; from math import cos, pi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99FF33"/>
                </a:solidFill>
                <a:effectLst/>
              </a:rPr>
              <a:t>cos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effectLst/>
              </a:rPr>
              <a:t>&gt;&gt;&gt; from math import *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>
              <a:effectLst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445125"/>
          </a:xfrm>
        </p:spPr>
        <p:txBody>
          <a:bodyPr/>
          <a:lstStyle/>
          <a:p>
            <a:r>
              <a:rPr lang="en-US" altLang="en-US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Background</a:t>
            </a:r>
          </a:p>
          <a:p>
            <a:r>
              <a:rPr lang="en-US" altLang="en-US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Types/Structure</a:t>
            </a:r>
          </a:p>
          <a:p>
            <a:r>
              <a:rPr lang="en-US" altLang="en-US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Control flow</a:t>
            </a:r>
          </a:p>
          <a:p>
            <a:r>
              <a:rPr lang="en-US" altLang="en-US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File I/O</a:t>
            </a:r>
          </a:p>
          <a:p>
            <a:r>
              <a:rPr lang="en-US" altLang="en-US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Modules</a:t>
            </a:r>
          </a:p>
          <a:p>
            <a:r>
              <a:rPr lang="en-US" altLang="en-US"/>
              <a:t>Class</a:t>
            </a:r>
          </a:p>
          <a:p>
            <a:r>
              <a:rPr lang="en-US" altLang="en-US"/>
              <a:t>NLTK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class ClassName(object):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	&lt;statement-1&gt;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	. . 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	&lt;statement-N&gt;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class MyClass(object):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	"""A simple example class"""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	</a:t>
            </a:r>
            <a:r>
              <a:rPr lang="en-US" altLang="en-US" sz="1800">
                <a:effectLst/>
              </a:rPr>
              <a:t>i</a:t>
            </a:r>
            <a:r>
              <a:rPr lang="en-US" altLang="en-US" sz="1800"/>
              <a:t> </a:t>
            </a:r>
            <a:r>
              <a:rPr lang="en-US" altLang="en-US" sz="1800">
                <a:effectLst/>
              </a:rPr>
              <a:t>=</a:t>
            </a:r>
            <a:r>
              <a:rPr lang="en-US" altLang="en-US" sz="1800"/>
              <a:t> 12345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	def f(self):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	    return self.i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class DerivedClassName(BaseClassName):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	&lt;statement-1&gt;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	. . 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	&lt;statement-N&gt;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445125"/>
          </a:xfrm>
        </p:spPr>
        <p:txBody>
          <a:bodyPr/>
          <a:lstStyle/>
          <a:p>
            <a:r>
              <a:rPr lang="en-US" altLang="en-US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Background</a:t>
            </a:r>
          </a:p>
          <a:p>
            <a:r>
              <a:rPr lang="en-US" altLang="en-US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Types/Structure</a:t>
            </a:r>
          </a:p>
          <a:p>
            <a:r>
              <a:rPr lang="en-US" altLang="en-US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Control flow</a:t>
            </a:r>
          </a:p>
          <a:p>
            <a:r>
              <a:rPr lang="en-US" altLang="en-US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File I/O</a:t>
            </a:r>
          </a:p>
          <a:p>
            <a:r>
              <a:rPr lang="en-US" altLang="en-US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Modules</a:t>
            </a:r>
          </a:p>
          <a:p>
            <a:r>
              <a:rPr lang="en-US" altLang="en-US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Class</a:t>
            </a:r>
          </a:p>
          <a:p>
            <a:r>
              <a:rPr lang="en-US" altLang="en-US"/>
              <a:t>NLTK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hlinkClick r:id="rId2"/>
              </a:rPr>
              <a:t>http://www.nltk.org/book</a:t>
            </a:r>
            <a:br>
              <a:rPr lang="en-US" altLang="en-US" sz="4000"/>
            </a:br>
            <a:r>
              <a:rPr lang="en-US" altLang="en-US" sz="4000">
                <a:solidFill>
                  <a:schemeClr val="hlink"/>
                </a:solidFill>
              </a:rPr>
              <a:t>NLTK is on berry patch machines!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&gt;&gt;&gt;from nltk.book import *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&gt;&gt;&gt; text1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&lt;Text: Moby Dick by Herman Melville 1851&gt;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&gt;&gt;&gt; text1.name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'Moby Dick by Herman Melville 1851'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&gt;&gt;&gt; text1.concordance("monstrous")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&gt;&gt;&gt; dir(text1)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&gt;&gt;&gt; text1.tokens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&gt;&gt;&gt; text1.index("my")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4647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&gt;&gt;&gt; sent2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['The', 'family', 'of', 'Dashwood', 'had', 'long', 'been', 'settled', 'in', 'Sussex', '.']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Classify Text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&gt;&gt;&gt; def gender_features(word):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	... 		return {'last_letter': word[-1]}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&gt;&gt;&gt; gender_features('Shrek')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{'last_letter': 'k'}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&gt;&gt;&gt; from nltk.corpus import names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&gt;&gt;&gt; import random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&gt;&gt;&gt; names = ([(name, 'male') for name in names.words('male.txt')] +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		      ... [(name, 'female') for name in names.words('female.txt')])</a:t>
            </a:r>
            <a:r>
              <a:rPr lang="en-US" altLang="en-US" sz="280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&gt;&gt;&gt; random.shuffle(names)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Featurize, train, test, predict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&gt;&gt;&gt; featuresets = [(gender_features(n), g) for (n,g) in names]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&gt;&gt;&gt; train_set, test_set = featuresets[500:], featuresets[:500]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&gt;&gt;&gt; classifier = nltk.NaiveBayesClassifier.train(train_set)</a:t>
            </a:r>
            <a:r>
              <a:rPr lang="en-US" altLang="en-US"/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&gt;&gt;&gt; print nltk.classify.accuracy(classifier, test_set)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0.726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&gt;&gt;&gt; classifier.classify(gender_features('Neo'))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'male'</a:t>
            </a:r>
            <a:r>
              <a:rPr lang="en-US" altLang="en-US"/>
              <a:t>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Development Environments</a:t>
            </a:r>
            <a:br>
              <a:rPr lang="en-US" altLang="en-US" sz="4000"/>
            </a:br>
            <a:r>
              <a:rPr lang="en-US" altLang="en-US" sz="2400">
                <a:solidFill>
                  <a:schemeClr val="folHlink"/>
                </a:solidFill>
              </a:rPr>
              <a:t>what IDE to use?</a:t>
            </a:r>
            <a:r>
              <a:rPr lang="en-US" altLang="en-US" sz="2400"/>
              <a:t> </a:t>
            </a:r>
            <a:r>
              <a:rPr lang="en-US" altLang="en-US" sz="2000">
                <a:solidFill>
                  <a:srgbClr val="99FF33"/>
                </a:solidFill>
              </a:rPr>
              <a:t>http://stackoverflow.com/questions/81584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effectLst/>
              </a:rPr>
              <a:t>1. PyDev with Eclipse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effectLst/>
              </a:rPr>
              <a:t>2. Komodo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effectLst/>
              </a:rPr>
              <a:t>3. Emacs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effectLst/>
              </a:rPr>
              <a:t>4. Vim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effectLst/>
              </a:rPr>
              <a:t>5. TextMate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effectLst/>
              </a:rPr>
              <a:t>6. Gedit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effectLst/>
              </a:rPr>
              <a:t>7. Idle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effectLst/>
              </a:rPr>
              <a:t>8. PIDA (Linux)(VIM Based)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effectLst/>
              </a:rPr>
              <a:t>9. NotePad++ (Windows)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effectLst/>
              </a:rPr>
              <a:t>10.BlueFish (Linux)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from </a:t>
            </a:r>
            <a:r>
              <a:rPr lang="en-US" altLang="en-US" b="1"/>
              <a:t>nltk</a:t>
            </a:r>
            <a:r>
              <a:rPr lang="en-US" altLang="en-US"/>
              <a:t>.corpus import </a:t>
            </a:r>
            <a:r>
              <a:rPr lang="en-US" altLang="en-US" b="1"/>
              <a:t>reuters</a:t>
            </a:r>
            <a:r>
              <a:rPr lang="en-US" altLang="en-US"/>
              <a:t>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Reuters Corpus:</a:t>
            </a:r>
            <a:r>
              <a:rPr lang="en-US" altLang="en-US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10,788 news</a:t>
            </a:r>
            <a:r>
              <a:rPr lang="en-US" altLang="en-US"/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   				   </a:t>
            </a:r>
            <a:r>
              <a:rPr lang="en-US" altLang="en-US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1.3 million words.</a:t>
            </a:r>
            <a:r>
              <a:rPr lang="en-US" altLang="en-US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/>
              <a:t>Been classified into </a:t>
            </a:r>
            <a:r>
              <a:rPr lang="en-US" altLang="en-US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90</a:t>
            </a:r>
            <a:r>
              <a:rPr lang="en-US" altLang="en-US"/>
              <a:t> topics</a:t>
            </a:r>
          </a:p>
          <a:p>
            <a:pPr>
              <a:lnSpc>
                <a:spcPct val="90000"/>
              </a:lnSpc>
            </a:pPr>
            <a:r>
              <a:rPr lang="en-US" altLang="en-US"/>
              <a:t>Grouped into 2 sets, "training" and "test“</a:t>
            </a:r>
          </a:p>
          <a:p>
            <a:pPr>
              <a:lnSpc>
                <a:spcPct val="90000"/>
              </a:lnSpc>
            </a:pPr>
            <a:r>
              <a:rPr lang="en-US" altLang="en-US"/>
              <a:t>Categories overlap with each other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http://nltk.googlecode.com/svn/trunk/doc/book/ch02.html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Reuters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&gt;&gt;&gt; from nltk.corpus import reuters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&gt;&gt;&gt; reuters.fileids()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['test/14826', 'test/14828', 'test/14829', 'test/14832', ...]</a:t>
            </a:r>
            <a:r>
              <a:rPr lang="en-US" altLang="en-US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&gt;&gt;&gt; reuters.categories()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['acq', 'alum', 'barley', 'bop', 'carcass', 'castor-oil', 'cocoa', 'coconut', 'coconut-oil', 'coffee', 'copper', 'copra-cake', 'corn', 'cotton', 'cotton-oil', 'cpi', 'cpu', 'crude', 'dfl', 'dlr', ...]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Pydev with Eclipse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371600"/>
            <a:ext cx="7467600" cy="5029200"/>
          </a:xfrm>
          <a:noFill/>
          <a:ln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Python Interactive Shell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% python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Python 2.6.1 (r261:67515, Feb 11 2010, 00:51:29)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[GCC 4.2.1 (Apple Inc. build 5646)] on darwin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Type "help", "copyright", "credits" or "license" for more information.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&gt;&gt;&gt;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You can type things directly into a running Python session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&gt;&gt;&gt; 2+3*4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14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&gt;&gt;&gt; name = "Andrew"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&gt;&gt;&gt; name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'Andrew'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&gt;&gt;&gt; print "Hello", name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Hello Andrew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&gt;&gt;&gt;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445125"/>
          </a:xfrm>
        </p:spPr>
        <p:txBody>
          <a:bodyPr/>
          <a:lstStyle/>
          <a:p>
            <a:r>
              <a:rPr lang="en-US" altLang="en-US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Background</a:t>
            </a:r>
          </a:p>
          <a:p>
            <a:r>
              <a:rPr lang="en-US" altLang="en-US"/>
              <a:t>Data Types/Structure</a:t>
            </a:r>
          </a:p>
          <a:p>
            <a:r>
              <a:rPr lang="en-US" altLang="en-US"/>
              <a:t>Control flow</a:t>
            </a:r>
          </a:p>
          <a:p>
            <a:r>
              <a:rPr lang="en-US" altLang="en-US"/>
              <a:t>File I/O</a:t>
            </a:r>
          </a:p>
          <a:p>
            <a:r>
              <a:rPr lang="en-US" altLang="en-US"/>
              <a:t>Modules</a:t>
            </a:r>
          </a:p>
          <a:p>
            <a:r>
              <a:rPr lang="en-US" altLang="en-US"/>
              <a:t>Class</a:t>
            </a:r>
          </a:p>
          <a:p>
            <a:r>
              <a:rPr lang="en-US" altLang="en-US"/>
              <a:t>NLTK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compound data type: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[0]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[2.3, 4.5]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[5, "Hello", "there", 9.8]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[]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Use len() to get the length of a list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&gt;&gt;&gt; names = [“Ben", “Chen", “Yaqin"]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&gt;&gt;&gt; len(names)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4465</TotalTime>
  <Words>2935</Words>
  <Application>Microsoft Office PowerPoint</Application>
  <PresentationFormat>On-screen Show (4:3)</PresentationFormat>
  <Paragraphs>582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Times New Roman</vt:lpstr>
      <vt:lpstr>Wingdings</vt:lpstr>
      <vt:lpstr>Orbit</vt:lpstr>
      <vt:lpstr>Introduction to Python</vt:lpstr>
      <vt:lpstr>For More Information?</vt:lpstr>
      <vt:lpstr>Python Videos</vt:lpstr>
      <vt:lpstr>4 Major Versions of Python</vt:lpstr>
      <vt:lpstr>Development Environments what IDE to use? http://stackoverflow.com/questions/81584</vt:lpstr>
      <vt:lpstr>Pydev with Eclipse</vt:lpstr>
      <vt:lpstr>Python Interactive Shell</vt:lpstr>
      <vt:lpstr>PowerPoint Presentation</vt:lpstr>
      <vt:lpstr>List</vt:lpstr>
      <vt:lpstr>Use [ ] to index items in the list</vt:lpstr>
      <vt:lpstr>Strings share many features with lists</vt:lpstr>
      <vt:lpstr>String Methods: find, split</vt:lpstr>
      <vt:lpstr>String operators: in, not in</vt:lpstr>
      <vt:lpstr>String Method: “strip”, “rstrip”, “lstrip” are ways to remove whitespace or selected characters</vt:lpstr>
      <vt:lpstr>More String methods</vt:lpstr>
      <vt:lpstr>Unexpected things about strings</vt:lpstr>
      <vt:lpstr>“\” is for special characters</vt:lpstr>
      <vt:lpstr>Lists are mutable - some useful methods</vt:lpstr>
      <vt:lpstr>Tuples: sort of an immutable list</vt:lpstr>
      <vt:lpstr>zipping lists together</vt:lpstr>
      <vt:lpstr>Dictionaries</vt:lpstr>
      <vt:lpstr>Keys can be any immutable value numbers, strings, tuples, frozenset,  not list, dictionary, set, ...</vt:lpstr>
      <vt:lpstr>Dictionary</vt:lpstr>
      <vt:lpstr>Some useful dictionary methods</vt:lpstr>
      <vt:lpstr>PowerPoint Presentation</vt:lpstr>
      <vt:lpstr>Control Flow</vt:lpstr>
      <vt:lpstr>If</vt:lpstr>
      <vt:lpstr>Use “elif” to chain subsequent tests</vt:lpstr>
      <vt:lpstr>Boolean logic</vt:lpstr>
      <vt:lpstr>Range Test</vt:lpstr>
      <vt:lpstr>For</vt:lpstr>
      <vt:lpstr>Tuple assignment in for loops</vt:lpstr>
      <vt:lpstr>Break, continue</vt:lpstr>
      <vt:lpstr>Range()</vt:lpstr>
      <vt:lpstr>PowerPoint Presentation</vt:lpstr>
      <vt:lpstr>Reading files</vt:lpstr>
      <vt:lpstr>Quick Way</vt:lpstr>
      <vt:lpstr>Using dictionaries to count occurrences</vt:lpstr>
      <vt:lpstr>File Output</vt:lpstr>
      <vt:lpstr>PowerPoint Presentation</vt:lpstr>
      <vt:lpstr>Modules</vt:lpstr>
      <vt:lpstr>import the math module</vt:lpstr>
      <vt:lpstr>“import” and “from ... import ...”</vt:lpstr>
      <vt:lpstr>PowerPoint Presentation</vt:lpstr>
      <vt:lpstr>Classes</vt:lpstr>
      <vt:lpstr>PowerPoint Presentation</vt:lpstr>
      <vt:lpstr>http://www.nltk.org/book NLTK is on berry patch machines!</vt:lpstr>
      <vt:lpstr>Classify Text</vt:lpstr>
      <vt:lpstr>Featurize, train, test, predict</vt:lpstr>
      <vt:lpstr>from nltk.corpus import reuters </vt:lpstr>
      <vt:lpstr>Reuters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Ruthvik Vijayakumar</dc:creator>
  <cp:lastModifiedBy>Ruthvik Vijayakumar</cp:lastModifiedBy>
  <cp:revision>118</cp:revision>
  <cp:lastPrinted>1601-01-01T00:00:00Z</cp:lastPrinted>
  <dcterms:created xsi:type="dcterms:W3CDTF">1601-01-01T00:00:00Z</dcterms:created>
  <dcterms:modified xsi:type="dcterms:W3CDTF">2017-04-27T05:51:23Z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