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1"/>
  </p:notesMasterIdLst>
  <p:handoutMasterIdLst>
    <p:handoutMasterId r:id="rId42"/>
  </p:handoutMasterIdLst>
  <p:sldIdLst>
    <p:sldId id="276" r:id="rId2"/>
    <p:sldId id="282" r:id="rId3"/>
    <p:sldId id="312" r:id="rId4"/>
    <p:sldId id="277" r:id="rId5"/>
    <p:sldId id="278" r:id="rId6"/>
    <p:sldId id="279" r:id="rId7"/>
    <p:sldId id="268" r:id="rId8"/>
    <p:sldId id="269" r:id="rId9"/>
    <p:sldId id="270" r:id="rId10"/>
    <p:sldId id="280" r:id="rId11"/>
    <p:sldId id="281" r:id="rId12"/>
    <p:sldId id="275" r:id="rId13"/>
    <p:sldId id="283" r:id="rId14"/>
    <p:sldId id="284" r:id="rId15"/>
    <p:sldId id="285" r:id="rId16"/>
    <p:sldId id="271" r:id="rId17"/>
    <p:sldId id="286" r:id="rId18"/>
    <p:sldId id="298" r:id="rId19"/>
    <p:sldId id="287" r:id="rId20"/>
    <p:sldId id="299" r:id="rId21"/>
    <p:sldId id="288" r:id="rId22"/>
    <p:sldId id="300" r:id="rId23"/>
    <p:sldId id="289" r:id="rId24"/>
    <p:sldId id="301" r:id="rId25"/>
    <p:sldId id="290" r:id="rId26"/>
    <p:sldId id="291" r:id="rId27"/>
    <p:sldId id="302" r:id="rId28"/>
    <p:sldId id="292" r:id="rId29"/>
    <p:sldId id="303" r:id="rId30"/>
    <p:sldId id="293" r:id="rId31"/>
    <p:sldId id="295" r:id="rId32"/>
    <p:sldId id="309" r:id="rId33"/>
    <p:sldId id="304" r:id="rId34"/>
    <p:sldId id="305" r:id="rId35"/>
    <p:sldId id="306" r:id="rId36"/>
    <p:sldId id="296" r:id="rId37"/>
    <p:sldId id="297" r:id="rId38"/>
    <p:sldId id="310" r:id="rId39"/>
    <p:sldId id="311" r:id="rId40"/>
  </p:sldIdLst>
  <p:sldSz cx="9144000" cy="6858000" type="screen4x3"/>
  <p:notesSz cx="9144000" cy="6858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1BD3"/>
    <a:srgbClr val="D31B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Arial" charset="0"/>
                <a:cs typeface="Arial" charset="0"/>
              </a:defRPr>
            </a:lvl1pPr>
          </a:lstStyle>
          <a:p>
            <a:pPr>
              <a:defRPr/>
            </a:pPr>
            <a:endParaRPr lang="en-US"/>
          </a:p>
        </p:txBody>
      </p:sp>
      <p:sp>
        <p:nvSpPr>
          <p:cNvPr id="68611"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Arial" charset="0"/>
                <a:cs typeface="Arial" charset="0"/>
              </a:defRPr>
            </a:lvl1pPr>
          </a:lstStyle>
          <a:p>
            <a:pPr>
              <a:defRPr/>
            </a:pPr>
            <a:fld id="{40B22FEC-B8AF-4F3B-9A9D-F98E99C806CA}" type="datetimeFigureOut">
              <a:rPr lang="en-US"/>
              <a:pPr>
                <a:defRPr/>
              </a:pPr>
              <a:t>2/12/2017</a:t>
            </a:fld>
            <a:endParaRPr lang="en-US"/>
          </a:p>
        </p:txBody>
      </p:sp>
      <p:sp>
        <p:nvSpPr>
          <p:cNvPr id="68612"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Arial" charset="0"/>
                <a:cs typeface="Arial" charset="0"/>
              </a:defRPr>
            </a:lvl1pPr>
          </a:lstStyle>
          <a:p>
            <a:pPr>
              <a:defRPr/>
            </a:pPr>
            <a:endParaRPr lang="en-US"/>
          </a:p>
        </p:txBody>
      </p:sp>
      <p:sp>
        <p:nvSpPr>
          <p:cNvPr id="68613"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D51F891B-AB3D-4247-A9E3-6B7FCB35970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cs typeface="+mn-cs"/>
              </a:defRPr>
            </a:lvl1pPr>
          </a:lstStyle>
          <a:p>
            <a:pPr>
              <a:defRPr/>
            </a:pPr>
            <a:endParaRPr lang="en-MY"/>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cs typeface="+mn-cs"/>
              </a:defRPr>
            </a:lvl1pPr>
          </a:lstStyle>
          <a:p>
            <a:pPr>
              <a:defRPr/>
            </a:pPr>
            <a:fld id="{F7018190-80F9-45D6-B4D6-AAB1ECF7C3A5}" type="datetimeFigureOut">
              <a:rPr lang="en-US"/>
              <a:pPr>
                <a:defRPr/>
              </a:pPr>
              <a:t>2/12/2017</a:t>
            </a:fld>
            <a:endParaRPr lang="en-MY"/>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MY"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MY" noProof="0"/>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MY"/>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DB3BF1A-0DAD-4F4B-AC4A-42C458CD7467}" type="slidenum">
              <a:rPr lang="en-MY" altLang="en-US"/>
              <a:pPr/>
              <a:t>‹#›</a:t>
            </a:fld>
            <a:endParaRPr lang="en-MY"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21EE7616-5EE1-4CB7-950A-10169F0E719F}" type="datetime1">
              <a:rPr lang="fr-FR"/>
              <a:pPr>
                <a:defRPr/>
              </a:pPr>
              <a:t>12/02/2017</a:t>
            </a:fld>
            <a:endParaRPr lang="fr-FR"/>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fr-FR"/>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fld id="{41006B53-C4D8-4ABD-99EF-AD9D28979AB6}" type="slidenum">
              <a:rPr lang="fr-FR" altLang="en-US"/>
              <a:pPr/>
              <a:t>‹#›</a:t>
            </a:fld>
            <a:endParaRPr lang="fr-FR" altLang="en-US"/>
          </a:p>
        </p:txBody>
      </p:sp>
    </p:spTree>
    <p:extLst>
      <p:ext uri="{BB962C8B-B14F-4D97-AF65-F5344CB8AC3E}">
        <p14:creationId xmlns:p14="http://schemas.microsoft.com/office/powerpoint/2010/main" val="30883560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C9269C9-0C6B-4F6C-8341-4814581E4860}" type="datetime1">
              <a:rPr lang="fr-FR"/>
              <a:pPr>
                <a:defRPr/>
              </a:pPr>
              <a:t>12/02/2017</a:t>
            </a:fld>
            <a:endParaRPr lang="fr-FR"/>
          </a:p>
        </p:txBody>
      </p:sp>
      <p:sp>
        <p:nvSpPr>
          <p:cNvPr id="5" name="Footer Placeholder 2"/>
          <p:cNvSpPr>
            <a:spLocks noGrp="1"/>
          </p:cNvSpPr>
          <p:nvPr>
            <p:ph type="ftr" sz="quarter" idx="11"/>
          </p:nvPr>
        </p:nvSpPr>
        <p:spPr/>
        <p:txBody>
          <a:bodyPr/>
          <a:lstStyle>
            <a:lvl1pPr>
              <a:defRPr/>
            </a:lvl1pPr>
          </a:lstStyle>
          <a:p>
            <a:pPr>
              <a:defRPr/>
            </a:pPr>
            <a:endParaRPr lang="fr-FR"/>
          </a:p>
        </p:txBody>
      </p:sp>
      <p:sp>
        <p:nvSpPr>
          <p:cNvPr id="6" name="Slide Number Placeholder 22"/>
          <p:cNvSpPr>
            <a:spLocks noGrp="1"/>
          </p:cNvSpPr>
          <p:nvPr>
            <p:ph type="sldNum" sz="quarter" idx="12"/>
          </p:nvPr>
        </p:nvSpPr>
        <p:spPr/>
        <p:txBody>
          <a:bodyPr/>
          <a:lstStyle>
            <a:lvl1pPr>
              <a:defRPr/>
            </a:lvl1pPr>
          </a:lstStyle>
          <a:p>
            <a:fld id="{5F02D5D5-0C3A-4E0F-AE88-D93698F6A40F}" type="slidenum">
              <a:rPr lang="fr-FR" altLang="en-US"/>
              <a:pPr/>
              <a:t>‹#›</a:t>
            </a:fld>
            <a:endParaRPr lang="fr-FR" altLang="en-US"/>
          </a:p>
        </p:txBody>
      </p:sp>
    </p:spTree>
    <p:extLst>
      <p:ext uri="{BB962C8B-B14F-4D97-AF65-F5344CB8AC3E}">
        <p14:creationId xmlns:p14="http://schemas.microsoft.com/office/powerpoint/2010/main" val="20937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B7AA9522-C178-4D44-8FE0-4E6FAC832D78}" type="datetime1">
              <a:rPr lang="fr-FR"/>
              <a:pPr>
                <a:defRPr/>
              </a:pPr>
              <a:t>12/02/2017</a:t>
            </a:fld>
            <a:endParaRPr lang="fr-FR"/>
          </a:p>
        </p:txBody>
      </p:sp>
      <p:sp>
        <p:nvSpPr>
          <p:cNvPr id="5" name="Footer Placeholder 2"/>
          <p:cNvSpPr>
            <a:spLocks noGrp="1"/>
          </p:cNvSpPr>
          <p:nvPr>
            <p:ph type="ftr" sz="quarter" idx="11"/>
          </p:nvPr>
        </p:nvSpPr>
        <p:spPr/>
        <p:txBody>
          <a:bodyPr/>
          <a:lstStyle>
            <a:lvl1pPr>
              <a:defRPr/>
            </a:lvl1pPr>
          </a:lstStyle>
          <a:p>
            <a:pPr>
              <a:defRPr/>
            </a:pPr>
            <a:endParaRPr lang="fr-FR"/>
          </a:p>
        </p:txBody>
      </p:sp>
      <p:sp>
        <p:nvSpPr>
          <p:cNvPr id="6" name="Slide Number Placeholder 22"/>
          <p:cNvSpPr>
            <a:spLocks noGrp="1"/>
          </p:cNvSpPr>
          <p:nvPr>
            <p:ph type="sldNum" sz="quarter" idx="12"/>
          </p:nvPr>
        </p:nvSpPr>
        <p:spPr/>
        <p:txBody>
          <a:bodyPr/>
          <a:lstStyle>
            <a:lvl1pPr>
              <a:defRPr/>
            </a:lvl1pPr>
          </a:lstStyle>
          <a:p>
            <a:fld id="{47D47B97-65B9-40FA-B8B7-0B79C074933A}" type="slidenum">
              <a:rPr lang="fr-FR" altLang="en-US"/>
              <a:pPr/>
              <a:t>‹#›</a:t>
            </a:fld>
            <a:endParaRPr lang="fr-FR" altLang="en-US"/>
          </a:p>
        </p:txBody>
      </p:sp>
    </p:spTree>
    <p:extLst>
      <p:ext uri="{BB962C8B-B14F-4D97-AF65-F5344CB8AC3E}">
        <p14:creationId xmlns:p14="http://schemas.microsoft.com/office/powerpoint/2010/main" val="302589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p:txBody>
          <a:bodyPr rtlCol="0"/>
          <a:lstStyle>
            <a:lvl1pPr>
              <a:defRPr/>
            </a:lvl1pPr>
          </a:lstStyle>
          <a:p>
            <a:pPr>
              <a:defRPr/>
            </a:pPr>
            <a:fld id="{4FDE32DA-EFE7-46AC-805A-79542A51CDE8}" type="datetime1">
              <a:rPr lang="fr-FR"/>
              <a:pPr>
                <a:defRPr/>
              </a:pPr>
              <a:t>12/02/2017</a:t>
            </a:fld>
            <a:endParaRPr lang="fr-FR"/>
          </a:p>
        </p:txBody>
      </p:sp>
      <p:sp>
        <p:nvSpPr>
          <p:cNvPr id="5" name="Slide Number Placeholder 8"/>
          <p:cNvSpPr>
            <a:spLocks noGrp="1"/>
          </p:cNvSpPr>
          <p:nvPr>
            <p:ph type="sldNum" sz="quarter" idx="11"/>
          </p:nvPr>
        </p:nvSpPr>
        <p:spPr/>
        <p:txBody>
          <a:bodyPr/>
          <a:lstStyle>
            <a:lvl1pPr>
              <a:defRPr/>
            </a:lvl1pPr>
          </a:lstStyle>
          <a:p>
            <a:fld id="{1727A307-B5C5-4753-897F-19C3D33FAF42}" type="slidenum">
              <a:rPr lang="fr-FR" altLang="en-US"/>
              <a:pPr/>
              <a:t>‹#›</a:t>
            </a:fld>
            <a:endParaRPr lang="fr-FR" altLang="en-US"/>
          </a:p>
        </p:txBody>
      </p:sp>
      <p:sp>
        <p:nvSpPr>
          <p:cNvPr id="6" name="Footer Placeholder 9"/>
          <p:cNvSpPr>
            <a:spLocks noGrp="1"/>
          </p:cNvSpPr>
          <p:nvPr>
            <p:ph type="ftr" sz="quarter" idx="12"/>
          </p:nvPr>
        </p:nvSpPr>
        <p:spPr/>
        <p:txBody>
          <a:bodyPr rtlCol="0"/>
          <a:lstStyle>
            <a:lvl1pPr>
              <a:defRPr/>
            </a:lvl1pPr>
          </a:lstStyle>
          <a:p>
            <a:pPr>
              <a:defRPr/>
            </a:pPr>
            <a:endParaRPr lang="fr-FR"/>
          </a:p>
        </p:txBody>
      </p:sp>
    </p:spTree>
    <p:extLst>
      <p:ext uri="{BB962C8B-B14F-4D97-AF65-F5344CB8AC3E}">
        <p14:creationId xmlns:p14="http://schemas.microsoft.com/office/powerpoint/2010/main" val="97784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9F4AF13D-DFA4-41E6-833D-A78A0E306A83}" type="datetime1">
              <a:rPr lang="fr-FR"/>
              <a:pPr>
                <a:defRPr/>
              </a:pPr>
              <a:t>12/02/2017</a:t>
            </a:fld>
            <a:endParaRPr lang="fr-FR"/>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fr-FR"/>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fld id="{C3400EF8-73F0-4481-8386-03F18E513BAF}" type="slidenum">
              <a:rPr lang="fr-FR" altLang="en-US"/>
              <a:pPr/>
              <a:t>‹#›</a:t>
            </a:fld>
            <a:endParaRPr lang="fr-FR" altLang="en-US"/>
          </a:p>
        </p:txBody>
      </p:sp>
    </p:spTree>
    <p:extLst>
      <p:ext uri="{BB962C8B-B14F-4D97-AF65-F5344CB8AC3E}">
        <p14:creationId xmlns:p14="http://schemas.microsoft.com/office/powerpoint/2010/main" val="1026509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5591E127-D20C-44BD-B3C6-90B132F9A3DF}" type="datetime1">
              <a:rPr lang="fr-FR"/>
              <a:pPr>
                <a:defRPr/>
              </a:pPr>
              <a:t>12/02/2017</a:t>
            </a:fld>
            <a:endParaRPr lang="fr-FR"/>
          </a:p>
        </p:txBody>
      </p:sp>
      <p:sp>
        <p:nvSpPr>
          <p:cNvPr id="6" name="Footer Placeholder 2"/>
          <p:cNvSpPr>
            <a:spLocks noGrp="1"/>
          </p:cNvSpPr>
          <p:nvPr>
            <p:ph type="ftr" sz="quarter" idx="11"/>
          </p:nvPr>
        </p:nvSpPr>
        <p:spPr/>
        <p:txBody>
          <a:bodyPr/>
          <a:lstStyle>
            <a:lvl1pPr>
              <a:defRPr/>
            </a:lvl1pPr>
          </a:lstStyle>
          <a:p>
            <a:pPr>
              <a:defRPr/>
            </a:pPr>
            <a:endParaRPr lang="fr-FR"/>
          </a:p>
        </p:txBody>
      </p:sp>
      <p:sp>
        <p:nvSpPr>
          <p:cNvPr id="7" name="Slide Number Placeholder 22"/>
          <p:cNvSpPr>
            <a:spLocks noGrp="1"/>
          </p:cNvSpPr>
          <p:nvPr>
            <p:ph type="sldNum" sz="quarter" idx="12"/>
          </p:nvPr>
        </p:nvSpPr>
        <p:spPr/>
        <p:txBody>
          <a:bodyPr/>
          <a:lstStyle>
            <a:lvl1pPr>
              <a:defRPr/>
            </a:lvl1pPr>
          </a:lstStyle>
          <a:p>
            <a:fld id="{0B953C1E-6806-4789-BFB7-A15AD371848D}" type="slidenum">
              <a:rPr lang="fr-FR" altLang="en-US"/>
              <a:pPr/>
              <a:t>‹#›</a:t>
            </a:fld>
            <a:endParaRPr lang="fr-FR" altLang="en-US"/>
          </a:p>
        </p:txBody>
      </p:sp>
    </p:spTree>
    <p:extLst>
      <p:ext uri="{BB962C8B-B14F-4D97-AF65-F5344CB8AC3E}">
        <p14:creationId xmlns:p14="http://schemas.microsoft.com/office/powerpoint/2010/main" val="369806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p:cNvSpPr>
            <a:spLocks noGrp="1"/>
          </p:cNvSpPr>
          <p:nvPr>
            <p:ph type="dt" sz="half" idx="10"/>
          </p:nvPr>
        </p:nvSpPr>
        <p:spPr/>
        <p:txBody>
          <a:bodyPr/>
          <a:lstStyle>
            <a:lvl1pPr>
              <a:defRPr/>
            </a:lvl1pPr>
          </a:lstStyle>
          <a:p>
            <a:pPr>
              <a:defRPr/>
            </a:pPr>
            <a:fld id="{1DDFEC45-0BB6-423A-955F-2F3998CE09E0}" type="datetime1">
              <a:rPr lang="fr-FR"/>
              <a:pPr>
                <a:defRPr/>
              </a:pPr>
              <a:t>12/02/2017</a:t>
            </a:fld>
            <a:endParaRPr lang="fr-FR"/>
          </a:p>
        </p:txBody>
      </p:sp>
      <p:sp>
        <p:nvSpPr>
          <p:cNvPr id="8" name="Footer Placeholder 2"/>
          <p:cNvSpPr>
            <a:spLocks noGrp="1"/>
          </p:cNvSpPr>
          <p:nvPr>
            <p:ph type="ftr" sz="quarter" idx="11"/>
          </p:nvPr>
        </p:nvSpPr>
        <p:spPr/>
        <p:txBody>
          <a:bodyPr/>
          <a:lstStyle>
            <a:lvl1pPr>
              <a:defRPr/>
            </a:lvl1pPr>
          </a:lstStyle>
          <a:p>
            <a:pPr>
              <a:defRPr/>
            </a:pPr>
            <a:endParaRPr lang="fr-FR"/>
          </a:p>
        </p:txBody>
      </p:sp>
      <p:sp>
        <p:nvSpPr>
          <p:cNvPr id="9" name="Slide Number Placeholder 22"/>
          <p:cNvSpPr>
            <a:spLocks noGrp="1"/>
          </p:cNvSpPr>
          <p:nvPr>
            <p:ph type="sldNum" sz="quarter" idx="12"/>
          </p:nvPr>
        </p:nvSpPr>
        <p:spPr/>
        <p:txBody>
          <a:bodyPr/>
          <a:lstStyle>
            <a:lvl1pPr>
              <a:defRPr/>
            </a:lvl1pPr>
          </a:lstStyle>
          <a:p>
            <a:fld id="{FAF4EE31-29BB-4C02-95E6-220730AF8A33}" type="slidenum">
              <a:rPr lang="fr-FR" altLang="en-US"/>
              <a:pPr/>
              <a:t>‹#›</a:t>
            </a:fld>
            <a:endParaRPr lang="fr-FR" altLang="en-US"/>
          </a:p>
        </p:txBody>
      </p:sp>
    </p:spTree>
    <p:extLst>
      <p:ext uri="{BB962C8B-B14F-4D97-AF65-F5344CB8AC3E}">
        <p14:creationId xmlns:p14="http://schemas.microsoft.com/office/powerpoint/2010/main" val="114825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p:cNvSpPr>
            <a:spLocks noGrp="1"/>
          </p:cNvSpPr>
          <p:nvPr>
            <p:ph type="dt" sz="half" idx="10"/>
          </p:nvPr>
        </p:nvSpPr>
        <p:spPr/>
        <p:txBody>
          <a:bodyPr rtlCol="0"/>
          <a:lstStyle>
            <a:lvl1pPr>
              <a:defRPr/>
            </a:lvl1pPr>
          </a:lstStyle>
          <a:p>
            <a:pPr>
              <a:defRPr/>
            </a:pPr>
            <a:fld id="{CFBB93B0-582E-4BC9-B17A-4BC5A1900EBC}" type="datetime1">
              <a:rPr lang="fr-FR"/>
              <a:pPr>
                <a:defRPr/>
              </a:pPr>
              <a:t>12/02/2017</a:t>
            </a:fld>
            <a:endParaRPr lang="fr-FR"/>
          </a:p>
        </p:txBody>
      </p:sp>
      <p:sp>
        <p:nvSpPr>
          <p:cNvPr id="4" name="Slide Number Placeholder 6"/>
          <p:cNvSpPr>
            <a:spLocks noGrp="1"/>
          </p:cNvSpPr>
          <p:nvPr>
            <p:ph type="sldNum" sz="quarter" idx="11"/>
          </p:nvPr>
        </p:nvSpPr>
        <p:spPr/>
        <p:txBody>
          <a:bodyPr/>
          <a:lstStyle>
            <a:lvl1pPr>
              <a:defRPr/>
            </a:lvl1pPr>
          </a:lstStyle>
          <a:p>
            <a:fld id="{0CB2941A-70F8-49B0-8E02-14C79F8FFD0E}" type="slidenum">
              <a:rPr lang="fr-FR" altLang="en-US"/>
              <a:pPr/>
              <a:t>‹#›</a:t>
            </a:fld>
            <a:endParaRPr lang="fr-FR" altLang="en-US"/>
          </a:p>
        </p:txBody>
      </p:sp>
      <p:sp>
        <p:nvSpPr>
          <p:cNvPr id="5" name="Footer Placeholder 7"/>
          <p:cNvSpPr>
            <a:spLocks noGrp="1"/>
          </p:cNvSpPr>
          <p:nvPr>
            <p:ph type="ftr" sz="quarter" idx="12"/>
          </p:nvPr>
        </p:nvSpPr>
        <p:spPr/>
        <p:txBody>
          <a:bodyPr rtlCol="0"/>
          <a:lstStyle>
            <a:lvl1pPr>
              <a:defRPr/>
            </a:lvl1pPr>
          </a:lstStyle>
          <a:p>
            <a:pPr>
              <a:defRPr/>
            </a:pPr>
            <a:endParaRPr lang="fr-FR"/>
          </a:p>
        </p:txBody>
      </p:sp>
    </p:spTree>
    <p:extLst>
      <p:ext uri="{BB962C8B-B14F-4D97-AF65-F5344CB8AC3E}">
        <p14:creationId xmlns:p14="http://schemas.microsoft.com/office/powerpoint/2010/main" val="59420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A44C27F2-A3AB-4495-AA62-4A447982B51A}" type="datetime1">
              <a:rPr lang="fr-FR"/>
              <a:pPr>
                <a:defRPr/>
              </a:pPr>
              <a:t>12/02/2017</a:t>
            </a:fld>
            <a:endParaRPr lang="fr-FR"/>
          </a:p>
        </p:txBody>
      </p:sp>
      <p:sp>
        <p:nvSpPr>
          <p:cNvPr id="3" name="Footer Placeholder 2"/>
          <p:cNvSpPr>
            <a:spLocks noGrp="1"/>
          </p:cNvSpPr>
          <p:nvPr>
            <p:ph type="ftr" sz="quarter" idx="11"/>
          </p:nvPr>
        </p:nvSpPr>
        <p:spPr/>
        <p:txBody>
          <a:bodyPr/>
          <a:lstStyle>
            <a:lvl1pPr>
              <a:defRPr/>
            </a:lvl1pPr>
          </a:lstStyle>
          <a:p>
            <a:pPr>
              <a:defRPr/>
            </a:pPr>
            <a:endParaRPr lang="fr-FR"/>
          </a:p>
        </p:txBody>
      </p:sp>
      <p:sp>
        <p:nvSpPr>
          <p:cNvPr id="4" name="Slide Number Placeholder 22"/>
          <p:cNvSpPr>
            <a:spLocks noGrp="1"/>
          </p:cNvSpPr>
          <p:nvPr>
            <p:ph type="sldNum" sz="quarter" idx="12"/>
          </p:nvPr>
        </p:nvSpPr>
        <p:spPr/>
        <p:txBody>
          <a:bodyPr/>
          <a:lstStyle>
            <a:lvl1pPr>
              <a:defRPr/>
            </a:lvl1pPr>
          </a:lstStyle>
          <a:p>
            <a:fld id="{32347F07-3535-495B-948C-90ADE731870C}" type="slidenum">
              <a:rPr lang="fr-FR" altLang="en-US"/>
              <a:pPr/>
              <a:t>‹#›</a:t>
            </a:fld>
            <a:endParaRPr lang="fr-FR" altLang="en-US"/>
          </a:p>
        </p:txBody>
      </p:sp>
    </p:spTree>
    <p:extLst>
      <p:ext uri="{BB962C8B-B14F-4D97-AF65-F5344CB8AC3E}">
        <p14:creationId xmlns:p14="http://schemas.microsoft.com/office/powerpoint/2010/main" val="88646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Arial" charset="0"/>
              <a:cs typeface="+mn-cs"/>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Arial" charset="0"/>
              <a:cs typeface="+mn-cs"/>
            </a:endParaRPr>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Arial" charset="0"/>
              <a:cs typeface="+mn-cs"/>
            </a:endParaRPr>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p:cNvSpPr>
            <a:spLocks noGrp="1"/>
          </p:cNvSpPr>
          <p:nvPr>
            <p:ph type="dt" sz="half" idx="10"/>
          </p:nvPr>
        </p:nvSpPr>
        <p:spPr/>
        <p:txBody>
          <a:bodyPr rtlCol="0"/>
          <a:lstStyle>
            <a:lvl1pPr>
              <a:defRPr/>
            </a:lvl1pPr>
          </a:lstStyle>
          <a:p>
            <a:pPr>
              <a:defRPr/>
            </a:pPr>
            <a:fld id="{EE50967D-C9EF-4B9E-A744-08CCDE524C23}" type="datetime1">
              <a:rPr lang="fr-FR"/>
              <a:pPr>
                <a:defRPr/>
              </a:pPr>
              <a:t>12/02/2017</a:t>
            </a:fld>
            <a:endParaRPr lang="fr-FR"/>
          </a:p>
        </p:txBody>
      </p:sp>
      <p:sp>
        <p:nvSpPr>
          <p:cNvPr id="13" name="Slide Number Placeholder 21"/>
          <p:cNvSpPr>
            <a:spLocks noGrp="1"/>
          </p:cNvSpPr>
          <p:nvPr>
            <p:ph type="sldNum" sz="quarter" idx="11"/>
          </p:nvPr>
        </p:nvSpPr>
        <p:spPr/>
        <p:txBody>
          <a:bodyPr/>
          <a:lstStyle>
            <a:lvl1pPr>
              <a:defRPr/>
            </a:lvl1pPr>
          </a:lstStyle>
          <a:p>
            <a:fld id="{ACF08EE6-E0CC-457C-8148-093DAC2552CD}" type="slidenum">
              <a:rPr lang="fr-FR" altLang="en-US"/>
              <a:pPr/>
              <a:t>‹#›</a:t>
            </a:fld>
            <a:endParaRPr lang="fr-FR" altLang="en-US"/>
          </a:p>
        </p:txBody>
      </p:sp>
      <p:sp>
        <p:nvSpPr>
          <p:cNvPr id="14" name="Footer Placeholder 22"/>
          <p:cNvSpPr>
            <a:spLocks noGrp="1"/>
          </p:cNvSpPr>
          <p:nvPr>
            <p:ph type="ftr" sz="quarter" idx="12"/>
          </p:nvPr>
        </p:nvSpPr>
        <p:spPr/>
        <p:txBody>
          <a:bodyPr rtlCol="0"/>
          <a:lstStyle>
            <a:lvl1pPr>
              <a:defRPr/>
            </a:lvl1pPr>
          </a:lstStyle>
          <a:p>
            <a:pPr>
              <a:defRPr/>
            </a:pPr>
            <a:endParaRPr lang="fr-FR"/>
          </a:p>
        </p:txBody>
      </p:sp>
    </p:spTree>
    <p:extLst>
      <p:ext uri="{BB962C8B-B14F-4D97-AF65-F5344CB8AC3E}">
        <p14:creationId xmlns:p14="http://schemas.microsoft.com/office/powerpoint/2010/main" val="152437861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Arial" charset="0"/>
              <a:cs typeface="+mn-cs"/>
            </a:endParaRPr>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Arial" charset="0"/>
              <a:cs typeface="+mn-cs"/>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310B63D8-4885-48F8-84C2-D73C41BCF75D}" type="datetime1">
              <a:rPr lang="fr-FR"/>
              <a:pPr>
                <a:defRPr/>
              </a:pPr>
              <a:t>12/02/2017</a:t>
            </a:fld>
            <a:endParaRPr lang="fr-FR"/>
          </a:p>
        </p:txBody>
      </p:sp>
      <p:sp>
        <p:nvSpPr>
          <p:cNvPr id="13" name="Slide Number Placeholder 17"/>
          <p:cNvSpPr>
            <a:spLocks noGrp="1"/>
          </p:cNvSpPr>
          <p:nvPr>
            <p:ph type="sldNum" sz="quarter" idx="11"/>
          </p:nvPr>
        </p:nvSpPr>
        <p:spPr/>
        <p:txBody>
          <a:bodyPr/>
          <a:lstStyle>
            <a:lvl1pPr>
              <a:defRPr/>
            </a:lvl1pPr>
          </a:lstStyle>
          <a:p>
            <a:fld id="{A2D32D47-8CF7-486A-89D0-9BD7C8E5A5E7}" type="slidenum">
              <a:rPr lang="fr-FR" altLang="en-US"/>
              <a:pPr/>
              <a:t>‹#›</a:t>
            </a:fld>
            <a:endParaRPr lang="fr-FR" altLang="en-US"/>
          </a:p>
        </p:txBody>
      </p:sp>
      <p:sp>
        <p:nvSpPr>
          <p:cNvPr id="14" name="Footer Placeholder 20"/>
          <p:cNvSpPr>
            <a:spLocks noGrp="1"/>
          </p:cNvSpPr>
          <p:nvPr>
            <p:ph type="ftr" sz="quarter" idx="12"/>
          </p:nvPr>
        </p:nvSpPr>
        <p:spPr/>
        <p:txBody>
          <a:bodyPr rtlCol="0"/>
          <a:lstStyle>
            <a:lvl1pPr>
              <a:defRPr/>
            </a:lvl1pPr>
          </a:lstStyle>
          <a:p>
            <a:pPr>
              <a:defRPr/>
            </a:pPr>
            <a:endParaRPr lang="fr-FR"/>
          </a:p>
        </p:txBody>
      </p:sp>
    </p:spTree>
    <p:extLst>
      <p:ext uri="{BB962C8B-B14F-4D97-AF65-F5344CB8AC3E}">
        <p14:creationId xmlns:p14="http://schemas.microsoft.com/office/powerpoint/2010/main" val="89588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Arial" charset="0"/>
              <a:cs typeface="+mn-cs"/>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latin typeface="Arial" charset="0"/>
                <a:cs typeface="+mn-cs"/>
              </a:defRPr>
            </a:lvl1pPr>
          </a:lstStyle>
          <a:p>
            <a:pPr>
              <a:defRPr/>
            </a:pPr>
            <a:fld id="{8396B790-2801-46A6-9A65-887B64F4CB50}" type="datetime1">
              <a:rPr lang="fr-FR"/>
              <a:pPr>
                <a:defRPr/>
              </a:pPr>
              <a:t>12/02/2017</a:t>
            </a:fld>
            <a:endParaRPr lang="fr-FR"/>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latin typeface="Arial" charset="0"/>
                <a:cs typeface="+mn-cs"/>
              </a:defRPr>
            </a:lvl1pPr>
          </a:lstStyle>
          <a:p>
            <a:pPr>
              <a:defRPr/>
            </a:pPr>
            <a:endParaRPr lang="fr-F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defRPr>
            </a:lvl1pPr>
          </a:lstStyle>
          <a:p>
            <a:fld id="{3E6B7F8B-934A-4D3B-A032-A25F6C8BA04F}" type="slidenum">
              <a:rPr lang="fr-FR" altLang="en-US"/>
              <a:pPr/>
              <a:t>‹#›</a:t>
            </a:fld>
            <a:endParaRPr lang="fr-FR"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3" r:id="rId4"/>
    <p:sldLayoutId id="2147483744" r:id="rId5"/>
    <p:sldLayoutId id="2147483751" r:id="rId6"/>
    <p:sldLayoutId id="2147483745" r:id="rId7"/>
    <p:sldLayoutId id="2147483752" r:id="rId8"/>
    <p:sldLayoutId id="2147483753" r:id="rId9"/>
    <p:sldLayoutId id="2147483746" r:id="rId10"/>
    <p:sldLayoutId id="2147483747"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8-bit" TargetMode="External"/><Relationship Id="rId2" Type="http://schemas.openxmlformats.org/officeDocument/2006/relationships/hyperlink" Target="http://en.wikipedia.org/wiki/Bit" TargetMode="External"/><Relationship Id="rId1" Type="http://schemas.openxmlformats.org/officeDocument/2006/relationships/slideLayout" Target="../slideLayouts/slideLayout2.xml"/><Relationship Id="rId4" Type="http://schemas.openxmlformats.org/officeDocument/2006/relationships/hyperlink" Target="http://en.wikipedia.org/wiki/32-bi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Data_(computing)" TargetMode="External"/><Relationship Id="rId2" Type="http://schemas.openxmlformats.org/officeDocument/2006/relationships/hyperlink" Target="http://en.wikipedia.org/wiki/Machine" TargetMode="External"/><Relationship Id="rId1" Type="http://schemas.openxmlformats.org/officeDocument/2006/relationships/slideLayout" Target="../slideLayouts/slideLayout2.xml"/><Relationship Id="rId4" Type="http://schemas.openxmlformats.org/officeDocument/2006/relationships/hyperlink" Target="http://en.wikipedia.org/wiki/Informat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Clock_rate" TargetMode="External"/><Relationship Id="rId7" Type="http://schemas.openxmlformats.org/officeDocument/2006/relationships/image" Target="../media/image23.jpeg"/><Relationship Id="rId2" Type="http://schemas.openxmlformats.org/officeDocument/2006/relationships/hyperlink" Target="http://en.wikipedia.org/wiki/Central_processing_unit" TargetMode="External"/><Relationship Id="rId1" Type="http://schemas.openxmlformats.org/officeDocument/2006/relationships/slideLayout" Target="../slideLayouts/slideLayout2.xml"/><Relationship Id="rId6" Type="http://schemas.openxmlformats.org/officeDocument/2006/relationships/hyperlink" Target="http://en.wikipedia.org/wiki/Dual_in-line_package" TargetMode="External"/><Relationship Id="rId5" Type="http://schemas.openxmlformats.org/officeDocument/2006/relationships/hyperlink" Target="http://en.wikipedia.org/wiki/X86" TargetMode="External"/><Relationship Id="rId4" Type="http://schemas.openxmlformats.org/officeDocument/2006/relationships/hyperlink" Target="http://en.wikipedia.org/wiki/Instruction_se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Data_(computing)" TargetMode="External"/><Relationship Id="rId2" Type="http://schemas.openxmlformats.org/officeDocument/2006/relationships/hyperlink" Target="http://en.wikipedia.org/wiki/Machine"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en.wikipedia.org/wiki/Inform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en.wikipedia.org/wiki/File:Pentiumd.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Read-only_memory" TargetMode="External"/><Relationship Id="rId7" Type="http://schemas.openxmlformats.org/officeDocument/2006/relationships/image" Target="../media/image4.jpeg"/><Relationship Id="rId2" Type="http://schemas.openxmlformats.org/officeDocument/2006/relationships/hyperlink" Target="http://en.wikipedia.org/wiki/Random-access_memory" TargetMode="External"/><Relationship Id="rId1" Type="http://schemas.openxmlformats.org/officeDocument/2006/relationships/slideLayout" Target="../slideLayouts/slideLayout2.xml"/><Relationship Id="rId6" Type="http://schemas.openxmlformats.org/officeDocument/2006/relationships/hyperlink" Target="http://en.wikipedia.org/wiki/File:Eprom.jpg" TargetMode="External"/><Relationship Id="rId5" Type="http://schemas.openxmlformats.org/officeDocument/2006/relationships/hyperlink" Target="http://en.wikipedia.org/wiki/Operating_system" TargetMode="External"/><Relationship Id="rId4" Type="http://schemas.openxmlformats.org/officeDocument/2006/relationships/hyperlink" Target="http://en.wikipedia.org/wiki/BIOS"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en.wikipedia.org/wiki/Mouse_(computing)" TargetMode="External"/><Relationship Id="rId13" Type="http://schemas.openxmlformats.org/officeDocument/2006/relationships/hyperlink" Target="http://en.wikipedia.org/wiki/Optical_disc_drive" TargetMode="External"/><Relationship Id="rId3" Type="http://schemas.openxmlformats.org/officeDocument/2006/relationships/hyperlink" Target="http://en.wikipedia.org/wiki/Computer" TargetMode="External"/><Relationship Id="rId7" Type="http://schemas.openxmlformats.org/officeDocument/2006/relationships/hyperlink" Target="http://en.wikipedia.org/wiki/Personal_computer" TargetMode="External"/><Relationship Id="rId12" Type="http://schemas.openxmlformats.org/officeDocument/2006/relationships/hyperlink" Target="http://en.wikipedia.org/wiki/Floppy_disk" TargetMode="External"/><Relationship Id="rId2" Type="http://schemas.openxmlformats.org/officeDocument/2006/relationships/hyperlink" Target="http://en.wikipedia.org/wiki/Information_processing_system" TargetMode="External"/><Relationship Id="rId1" Type="http://schemas.openxmlformats.org/officeDocument/2006/relationships/slideLayout" Target="../slideLayouts/slideLayout2.xml"/><Relationship Id="rId6" Type="http://schemas.openxmlformats.org/officeDocument/2006/relationships/hyperlink" Target="http://en.wikipedia.org/wiki/Peripheral" TargetMode="External"/><Relationship Id="rId11" Type="http://schemas.openxmlformats.org/officeDocument/2006/relationships/hyperlink" Target="http://en.wikipedia.org/wiki/Hard_disk_drive" TargetMode="External"/><Relationship Id="rId5" Type="http://schemas.openxmlformats.org/officeDocument/2006/relationships/hyperlink" Target="http://en.wikipedia.org/wiki/Output" TargetMode="External"/><Relationship Id="rId10" Type="http://schemas.openxmlformats.org/officeDocument/2006/relationships/hyperlink" Target="http://en.wikipedia.org/wiki/Printer_(computing)" TargetMode="External"/><Relationship Id="rId4" Type="http://schemas.openxmlformats.org/officeDocument/2006/relationships/hyperlink" Target="http://en.wikipedia.org/wiki/Information" TargetMode="External"/><Relationship Id="rId9" Type="http://schemas.openxmlformats.org/officeDocument/2006/relationships/hyperlink" Target="http://en.wikipedia.org/wiki/Computer_monitor" TargetMode="External"/><Relationship Id="rId14" Type="http://schemas.openxmlformats.org/officeDocument/2006/relationships/hyperlink" Target="http://en.wikipedia.org/wiki/Computer_networkin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124200"/>
            <a:ext cx="6172200" cy="1893888"/>
          </a:xfrm>
        </p:spPr>
        <p:txBody>
          <a:bodyPr/>
          <a:lstStyle/>
          <a:p>
            <a:pPr eaLnBrk="1" fontAlgn="auto" hangingPunct="1">
              <a:spcAft>
                <a:spcPts val="0"/>
              </a:spcAft>
              <a:defRPr/>
            </a:pPr>
            <a:r>
              <a:rPr lang="en-US" dirty="0"/>
              <a:t>Introduction of </a:t>
            </a:r>
            <a:r>
              <a:rPr lang="en-US" dirty="0" err="1"/>
              <a:t>microprpcessor</a:t>
            </a:r>
            <a:endParaRPr lang="en-MY" dirty="0"/>
          </a:p>
        </p:txBody>
      </p:sp>
      <p:sp>
        <p:nvSpPr>
          <p:cNvPr id="8195" name="Subtitle 4"/>
          <p:cNvSpPr>
            <a:spLocks noGrp="1"/>
          </p:cNvSpPr>
          <p:nvPr>
            <p:ph type="subTitle" idx="1"/>
          </p:nvPr>
        </p:nvSpPr>
        <p:spPr>
          <a:xfrm>
            <a:off x="2286000" y="5003800"/>
            <a:ext cx="6172200" cy="1371600"/>
          </a:xfrm>
        </p:spPr>
        <p:txBody>
          <a:bodyPr/>
          <a:lstStyle/>
          <a:p>
            <a:pPr eaLnBrk="1" hangingPunct="1"/>
            <a:r>
              <a:rPr lang="en-US" altLang="en-US"/>
              <a:t>E 4160</a:t>
            </a:r>
            <a:endParaRPr lang="en-MY"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bwMode="auto">
          <a:xfrm>
            <a:off x="468313" y="333375"/>
            <a:ext cx="7467600" cy="574675"/>
          </a:xfrm>
        </p:spPr>
        <p:txBody>
          <a:bodyPr wrap="square" lIns="91440" tIns="45720" rIns="91440" bIns="45720" numCol="1" anchorCtr="0" compatLnSpc="1">
            <a:prstTxWarp prst="textNoShape">
              <a:avLst/>
            </a:prstTxWarp>
          </a:bodyPr>
          <a:lstStyle/>
          <a:p>
            <a:pPr eaLnBrk="1" hangingPunct="1"/>
            <a:r>
              <a:rPr lang="fr-CA" altLang="en-US" cap="none">
                <a:solidFill>
                  <a:schemeClr val="tx1"/>
                </a:solidFill>
              </a:rPr>
              <a:t>DATA SIZE</a:t>
            </a:r>
            <a:endParaRPr lang="fr-FR" altLang="en-US" cap="none">
              <a:solidFill>
                <a:schemeClr val="tx1"/>
              </a:solidFill>
            </a:endParaRPr>
          </a:p>
        </p:txBody>
      </p:sp>
      <p:sp>
        <p:nvSpPr>
          <p:cNvPr id="17411" name="Content Placeholder 7"/>
          <p:cNvSpPr>
            <a:spLocks noGrp="1"/>
          </p:cNvSpPr>
          <p:nvPr>
            <p:ph sz="quarter" idx="1"/>
          </p:nvPr>
        </p:nvSpPr>
        <p:spPr>
          <a:xfrm>
            <a:off x="457200" y="1600200"/>
            <a:ext cx="7467600" cy="4873625"/>
          </a:xfrm>
        </p:spPr>
        <p:txBody>
          <a:bodyPr/>
          <a:lstStyle/>
          <a:p>
            <a:pPr eaLnBrk="1" hangingPunct="1"/>
            <a:endParaRPr lang="en-MY" altLang="en-US"/>
          </a:p>
        </p:txBody>
      </p:sp>
      <p:graphicFrame>
        <p:nvGraphicFramePr>
          <p:cNvPr id="42" name="Table 41"/>
          <p:cNvGraphicFramePr>
            <a:graphicFrameLocks noGrp="1"/>
          </p:cNvGraphicFramePr>
          <p:nvPr/>
        </p:nvGraphicFramePr>
        <p:xfrm>
          <a:off x="285750" y="1285875"/>
          <a:ext cx="8858250" cy="4714875"/>
        </p:xfrm>
        <a:graphic>
          <a:graphicData uri="http://schemas.openxmlformats.org/drawingml/2006/table">
            <a:tbl>
              <a:tblPr firstRow="1" bandRow="1">
                <a:tableStyleId>{69CF1AB2-1976-4502-BF36-3FF5EA218861}</a:tableStyleId>
              </a:tblPr>
              <a:tblGrid>
                <a:gridCol w="1516277">
                  <a:extLst>
                    <a:ext uri="{9D8B030D-6E8A-4147-A177-3AD203B41FA5}">
                      <a16:colId xmlns:a16="http://schemas.microsoft.com/office/drawing/2014/main" val="20000"/>
                    </a:ext>
                  </a:extLst>
                </a:gridCol>
                <a:gridCol w="1835494">
                  <a:extLst>
                    <a:ext uri="{9D8B030D-6E8A-4147-A177-3AD203B41FA5}">
                      <a16:colId xmlns:a16="http://schemas.microsoft.com/office/drawing/2014/main" val="20001"/>
                    </a:ext>
                  </a:extLst>
                </a:gridCol>
                <a:gridCol w="5506479">
                  <a:extLst>
                    <a:ext uri="{9D8B030D-6E8A-4147-A177-3AD203B41FA5}">
                      <a16:colId xmlns:a16="http://schemas.microsoft.com/office/drawing/2014/main" val="20002"/>
                    </a:ext>
                  </a:extLst>
                </a:gridCol>
              </a:tblGrid>
              <a:tr h="1214437">
                <a:tc>
                  <a:txBody>
                    <a:bodyPr/>
                    <a:lstStyle/>
                    <a:p>
                      <a:pPr algn="ctr"/>
                      <a:r>
                        <a:rPr lang="en-US" sz="1800" b="1" dirty="0"/>
                        <a:t>Nibble</a:t>
                      </a:r>
                      <a:endParaRPr lang="en-MY" sz="18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4 bit</a:t>
                      </a:r>
                    </a:p>
                    <a:p>
                      <a:pPr algn="ctr"/>
                      <a:endParaRPr lang="en-US" sz="1800" b="1" dirty="0"/>
                    </a:p>
                    <a:p>
                      <a:pPr algn="ctr"/>
                      <a:endParaRPr lang="en-MY" sz="1800" b="1" dirty="0"/>
                    </a:p>
                  </a:txBody>
                  <a:tcPr/>
                </a:tc>
                <a:tc>
                  <a:txBody>
                    <a:bodyPr/>
                    <a:lstStyle/>
                    <a:p>
                      <a:endParaRPr lang="en-MY" sz="1800" dirty="0"/>
                    </a:p>
                  </a:txBody>
                  <a:tcPr/>
                </a:tc>
                <a:extLst>
                  <a:ext uri="{0D108BD9-81ED-4DB2-BD59-A6C34878D82A}">
                    <a16:rowId xmlns:a16="http://schemas.microsoft.com/office/drawing/2014/main" val="10000"/>
                  </a:ext>
                </a:extLst>
              </a:tr>
              <a:tr h="1071563">
                <a:tc>
                  <a:txBody>
                    <a:bodyPr/>
                    <a:lstStyle/>
                    <a:p>
                      <a:pPr algn="ctr"/>
                      <a:r>
                        <a:rPr lang="en-US" sz="1800" b="1" dirty="0"/>
                        <a:t>Byte</a:t>
                      </a:r>
                      <a:endParaRPr lang="en-MY" sz="1800" b="1" dirty="0"/>
                    </a:p>
                  </a:txBody>
                  <a:tcPr/>
                </a:tc>
                <a:tc>
                  <a:txBody>
                    <a:bodyPr/>
                    <a:lstStyle/>
                    <a:p>
                      <a:pPr algn="ctr"/>
                      <a:r>
                        <a:rPr lang="en-US" sz="1800" b="1" dirty="0"/>
                        <a:t>8 bit</a:t>
                      </a:r>
                      <a:endParaRPr lang="en-MY" sz="1800" b="1" dirty="0"/>
                    </a:p>
                  </a:txBody>
                  <a:tcPr/>
                </a:tc>
                <a:tc>
                  <a:txBody>
                    <a:bodyPr/>
                    <a:lstStyle/>
                    <a:p>
                      <a:endParaRPr lang="en-MY" sz="1800" dirty="0"/>
                    </a:p>
                  </a:txBody>
                  <a:tcPr/>
                </a:tc>
                <a:extLst>
                  <a:ext uri="{0D108BD9-81ED-4DB2-BD59-A6C34878D82A}">
                    <a16:rowId xmlns:a16="http://schemas.microsoft.com/office/drawing/2014/main" val="10001"/>
                  </a:ext>
                </a:extLst>
              </a:tr>
              <a:tr h="1214438">
                <a:tc>
                  <a:txBody>
                    <a:bodyPr/>
                    <a:lstStyle/>
                    <a:p>
                      <a:pPr algn="ctr"/>
                      <a:r>
                        <a:rPr lang="en-US" sz="1800" b="1" dirty="0"/>
                        <a:t>Word </a:t>
                      </a:r>
                      <a:endParaRPr lang="en-MY" sz="1800" b="1" dirty="0"/>
                    </a:p>
                  </a:txBody>
                  <a:tcPr/>
                </a:tc>
                <a:tc>
                  <a:txBody>
                    <a:bodyPr/>
                    <a:lstStyle/>
                    <a:p>
                      <a:pPr algn="ctr"/>
                      <a:r>
                        <a:rPr lang="en-US" sz="1800" b="1" dirty="0"/>
                        <a:t>16 bit</a:t>
                      </a:r>
                      <a:endParaRPr lang="en-MY" sz="1800" b="1" dirty="0"/>
                    </a:p>
                  </a:txBody>
                  <a:tcPr/>
                </a:tc>
                <a:tc>
                  <a:txBody>
                    <a:bodyPr/>
                    <a:lstStyle/>
                    <a:p>
                      <a:endParaRPr lang="en-MY" sz="1800"/>
                    </a:p>
                  </a:txBody>
                  <a:tcPr/>
                </a:tc>
                <a:extLst>
                  <a:ext uri="{0D108BD9-81ED-4DB2-BD59-A6C34878D82A}">
                    <a16:rowId xmlns:a16="http://schemas.microsoft.com/office/drawing/2014/main" val="10002"/>
                  </a:ext>
                </a:extLst>
              </a:tr>
              <a:tr h="1214438">
                <a:tc>
                  <a:txBody>
                    <a:bodyPr/>
                    <a:lstStyle/>
                    <a:p>
                      <a:pPr algn="ctr"/>
                      <a:r>
                        <a:rPr lang="en-US" sz="1800" b="1" dirty="0"/>
                        <a:t>Long word</a:t>
                      </a:r>
                    </a:p>
                    <a:p>
                      <a:pPr algn="ctr"/>
                      <a:endParaRPr lang="en-MY" sz="1800" b="1" dirty="0"/>
                    </a:p>
                  </a:txBody>
                  <a:tcPr/>
                </a:tc>
                <a:tc>
                  <a:txBody>
                    <a:bodyPr/>
                    <a:lstStyle/>
                    <a:p>
                      <a:pPr algn="ctr"/>
                      <a:r>
                        <a:rPr lang="en-US" sz="1800" b="1" dirty="0"/>
                        <a:t>32 bit</a:t>
                      </a:r>
                      <a:endParaRPr lang="en-MY" sz="1800" b="1" dirty="0"/>
                    </a:p>
                  </a:txBody>
                  <a:tcPr/>
                </a:tc>
                <a:tc>
                  <a:txBody>
                    <a:bodyPr/>
                    <a:lstStyle/>
                    <a:p>
                      <a:endParaRPr lang="en-MY" sz="1800" dirty="0"/>
                    </a:p>
                  </a:txBody>
                  <a:tcPr/>
                </a:tc>
                <a:extLst>
                  <a:ext uri="{0D108BD9-81ED-4DB2-BD59-A6C34878D82A}">
                    <a16:rowId xmlns:a16="http://schemas.microsoft.com/office/drawing/2014/main" val="10003"/>
                  </a:ext>
                </a:extLst>
              </a:tr>
            </a:tbl>
          </a:graphicData>
        </a:graphic>
      </p:graphicFrame>
      <p:pic>
        <p:nvPicPr>
          <p:cNvPr id="174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1428750"/>
            <a:ext cx="52101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63" y="2643188"/>
            <a:ext cx="48577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188" y="3857625"/>
            <a:ext cx="50974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6188" y="5000625"/>
            <a:ext cx="50831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8" name="Slide Number Placeholder 8"/>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0EB7F9-B487-45F9-ACCF-4B3988E208AE}" type="slidenum">
              <a:rPr lang="fr-FR" altLang="en-US">
                <a:solidFill>
                  <a:srgbClr val="FFFFFF"/>
                </a:solidFill>
              </a:rPr>
              <a:pPr eaLnBrk="1" hangingPunct="1"/>
              <a:t>10</a:t>
            </a:fld>
            <a:endParaRPr lang="fr-FR" altLang="en-US">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eaLnBrk="1" fontAlgn="auto" hangingPunct="1">
              <a:spcAft>
                <a:spcPts val="0"/>
              </a:spcAft>
              <a:defRPr/>
            </a:pPr>
            <a:r>
              <a:rPr lang="fr-CA" dirty="0" err="1">
                <a:solidFill>
                  <a:schemeClr val="tx1"/>
                </a:solidFill>
              </a:rPr>
              <a:t>Fetching</a:t>
            </a:r>
            <a:r>
              <a:rPr lang="fr-CA" dirty="0">
                <a:solidFill>
                  <a:schemeClr val="tx1"/>
                </a:solidFill>
              </a:rPr>
              <a:t> &amp; </a:t>
            </a:r>
            <a:r>
              <a:rPr lang="fr-CA" dirty="0" err="1">
                <a:solidFill>
                  <a:schemeClr val="tx1"/>
                </a:solidFill>
              </a:rPr>
              <a:t>Execution</a:t>
            </a:r>
            <a:r>
              <a:rPr lang="fr-CA" dirty="0">
                <a:solidFill>
                  <a:schemeClr val="tx1"/>
                </a:solidFill>
              </a:rPr>
              <a:t> Cycles</a:t>
            </a:r>
            <a:endParaRPr lang="fr-FR" dirty="0">
              <a:solidFill>
                <a:schemeClr val="tx1"/>
              </a:solidFill>
            </a:endParaRPr>
          </a:p>
        </p:txBody>
      </p:sp>
      <p:sp>
        <p:nvSpPr>
          <p:cNvPr id="18435" name="Content Placeholder 4"/>
          <p:cNvSpPr>
            <a:spLocks noGrp="1"/>
          </p:cNvSpPr>
          <p:nvPr>
            <p:ph sz="quarter" idx="1"/>
          </p:nvPr>
        </p:nvSpPr>
        <p:spPr>
          <a:xfrm>
            <a:off x="457200" y="1600200"/>
            <a:ext cx="7467600" cy="4873625"/>
          </a:xfrm>
        </p:spPr>
        <p:txBody>
          <a:bodyPr/>
          <a:lstStyle/>
          <a:p>
            <a:pPr eaLnBrk="1" hangingPunct="1"/>
            <a:r>
              <a:rPr lang="en-US" altLang="en-US" b="1" u="sng"/>
              <a:t>Fetching Cycles</a:t>
            </a:r>
          </a:p>
          <a:p>
            <a:pPr lvl="1" eaLnBrk="1" hangingPunct="1"/>
            <a:r>
              <a:rPr lang="en-MY" altLang="en-US" sz="2400"/>
              <a:t>The fetch cycle takes the instruction required from memory, stores it in the instruction register, and</a:t>
            </a:r>
          </a:p>
          <a:p>
            <a:pPr lvl="1" eaLnBrk="1" hangingPunct="1"/>
            <a:r>
              <a:rPr lang="en-MY" altLang="en-US" sz="2400"/>
              <a:t> moves the program counter on one so that it points to the next instruction.</a:t>
            </a:r>
          </a:p>
          <a:p>
            <a:pPr eaLnBrk="1" hangingPunct="1"/>
            <a:r>
              <a:rPr lang="en-US" altLang="en-US" b="1" u="sng"/>
              <a:t>Execute cycle</a:t>
            </a:r>
            <a:endParaRPr lang="en-MY" altLang="en-US" b="1" u="sng"/>
          </a:p>
          <a:p>
            <a:pPr lvl="1" eaLnBrk="1" hangingPunct="1"/>
            <a:r>
              <a:rPr lang="en-MY" altLang="en-US" sz="2400"/>
              <a:t>The actual actions which occur during the execute cycle of an instruction. </a:t>
            </a:r>
          </a:p>
          <a:p>
            <a:pPr lvl="1" eaLnBrk="1" hangingPunct="1"/>
            <a:r>
              <a:rPr lang="en-MY" altLang="en-US" sz="2400"/>
              <a:t>depend on both the instruction itself and the addressing mode specified to be used to access the data that may be required.</a:t>
            </a:r>
          </a:p>
        </p:txBody>
      </p:sp>
      <p:sp>
        <p:nvSpPr>
          <p:cNvPr id="18436"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47645B-3101-43A7-A91E-041B2F302621}" type="slidenum">
              <a:rPr lang="fr-FR" altLang="en-US">
                <a:solidFill>
                  <a:srgbClr val="FFFFFF"/>
                </a:solidFill>
              </a:rPr>
              <a:pPr eaLnBrk="1" hangingPunct="1"/>
              <a:t>11</a:t>
            </a:fld>
            <a:endParaRPr lang="fr-FR" altLang="en-US">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Fetching an instruction</a:t>
            </a:r>
            <a:endParaRPr lang="en-MY" dirty="0"/>
          </a:p>
        </p:txBody>
      </p:sp>
      <p:sp>
        <p:nvSpPr>
          <p:cNvPr id="19459" name="Content Placeholder 2"/>
          <p:cNvSpPr>
            <a:spLocks noGrp="1"/>
          </p:cNvSpPr>
          <p:nvPr>
            <p:ph sz="quarter" idx="1"/>
          </p:nvPr>
        </p:nvSpPr>
        <p:spPr>
          <a:xfrm>
            <a:off x="457200" y="1600200"/>
            <a:ext cx="7467600" cy="4873625"/>
          </a:xfrm>
        </p:spPr>
        <p:txBody>
          <a:bodyPr/>
          <a:lstStyle/>
          <a:p>
            <a:pPr eaLnBrk="1" hangingPunct="1"/>
            <a:r>
              <a:rPr lang="en-US" altLang="en-US" b="1"/>
              <a:t>Step 1</a:t>
            </a:r>
            <a:endParaRPr lang="en-MY" altLang="en-US" b="1"/>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24175"/>
            <a:ext cx="6192837"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Slide Number Placeholder 7"/>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7F4355-12D4-49CF-AE95-BF9C1211D867}" type="slidenum">
              <a:rPr lang="fr-FR" altLang="en-US">
                <a:solidFill>
                  <a:srgbClr val="FFFFFF"/>
                </a:solidFill>
              </a:rPr>
              <a:pPr eaLnBrk="1" hangingPunct="1"/>
              <a:t>12</a:t>
            </a:fld>
            <a:endParaRPr lang="fr-FR" altLang="en-US">
              <a:solidFill>
                <a:srgbClr val="FFFFFF"/>
              </a:solidFill>
            </a:endParaRPr>
          </a:p>
        </p:txBody>
      </p:sp>
      <p:sp>
        <p:nvSpPr>
          <p:cNvPr id="19462" name="Text Box 7"/>
          <p:cNvSpPr txBox="1">
            <a:spLocks noChangeArrowheads="1"/>
          </p:cNvSpPr>
          <p:nvPr/>
        </p:nvSpPr>
        <p:spPr bwMode="auto">
          <a:xfrm>
            <a:off x="684213" y="2205038"/>
            <a:ext cx="77755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t>Instruction pointer (program counter) hold the address of the next instruction to be fetch. </a:t>
            </a:r>
          </a:p>
        </p:txBody>
      </p:sp>
      <p:sp>
        <p:nvSpPr>
          <p:cNvPr id="19464" name="Oval 8"/>
          <p:cNvSpPr>
            <a:spLocks noChangeArrowheads="1"/>
          </p:cNvSpPr>
          <p:nvPr/>
        </p:nvSpPr>
        <p:spPr bwMode="auto">
          <a:xfrm>
            <a:off x="1187450" y="3284538"/>
            <a:ext cx="1944688" cy="720725"/>
          </a:xfrm>
          <a:prstGeom prst="ellipse">
            <a:avLst/>
          </a:prstGeom>
          <a:noFill/>
          <a:ln w="28575">
            <a:solidFill>
              <a:srgbClr val="D31B35"/>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5000" fill="hold" grpId="0" nodeType="clickEffect">
                                  <p:stCondLst>
                                    <p:cond delay="0"/>
                                  </p:stCondLst>
                                  <p:childTnLst>
                                    <p:anim calcmode="discrete" valueType="str">
                                      <p:cBhvr>
                                        <p:cTn id="6" dur="2000" fill="hold"/>
                                        <p:tgtEl>
                                          <p:spTgt spid="1946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sz="quarter" idx="1"/>
          </p:nvPr>
        </p:nvSpPr>
        <p:spPr>
          <a:xfrm>
            <a:off x="457200" y="1600200"/>
            <a:ext cx="7467600" cy="4873625"/>
          </a:xfrm>
        </p:spPr>
        <p:txBody>
          <a:bodyPr/>
          <a:lstStyle/>
          <a:p>
            <a:pPr eaLnBrk="1" hangingPunct="1"/>
            <a:r>
              <a:rPr lang="en-US" altLang="en-US" b="1"/>
              <a:t>Step 2</a:t>
            </a:r>
            <a:endParaRPr lang="en-MY" altLang="en-US" b="1"/>
          </a:p>
        </p:txBody>
      </p:sp>
      <p:sp>
        <p:nvSpPr>
          <p:cNvPr id="20485" name="Slide Number Placeholder 4"/>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09F329-D047-45EF-9835-6D4E4C89E4B9}" type="slidenum">
              <a:rPr lang="fr-FR" altLang="en-US">
                <a:solidFill>
                  <a:srgbClr val="FFFFFF"/>
                </a:solidFill>
              </a:rPr>
              <a:pPr eaLnBrk="1" hangingPunct="1"/>
              <a:t>13</a:t>
            </a:fld>
            <a:endParaRPr lang="fr-FR" altLang="en-US">
              <a:solidFill>
                <a:srgbClr val="FFFFFF"/>
              </a:solidFill>
            </a:endParaRPr>
          </a:p>
        </p:txBody>
      </p:sp>
      <p:sp>
        <p:nvSpPr>
          <p:cNvPr id="20484" name="Title 1"/>
          <p:cNvSpPr>
            <a:spLocks noGrp="1"/>
          </p:cNvSpPr>
          <p:nvPr>
            <p:ph type="title" idx="4294967295"/>
          </p:nvPr>
        </p:nvSpPr>
        <p:spPr bwMode="auto">
          <a:xfrm>
            <a:off x="395288" y="333375"/>
            <a:ext cx="7467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r>
              <a:rPr lang="en-US" altLang="en-US" cap="none"/>
              <a:t>FETCHING AN INSTRUCTION (cont.)</a:t>
            </a:r>
            <a:endParaRPr lang="en-MY" altLang="en-US" cap="none"/>
          </a:p>
        </p:txBody>
      </p:sp>
      <p:pic>
        <p:nvPicPr>
          <p:cNvPr id="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420938"/>
            <a:ext cx="59055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1" name="AutoShape 11"/>
          <p:cNvSpPr>
            <a:spLocks noChangeArrowheads="1"/>
          </p:cNvSpPr>
          <p:nvPr/>
        </p:nvSpPr>
        <p:spPr bwMode="auto">
          <a:xfrm>
            <a:off x="2051050" y="3141663"/>
            <a:ext cx="288925" cy="358775"/>
          </a:xfrm>
          <a:prstGeom prst="downArrow">
            <a:avLst>
              <a:gd name="adj1" fmla="val 50000"/>
              <a:gd name="adj2" fmla="val 31044"/>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repeatCount="3000" accel="50000" decel="50000" fill="hold" grpId="0" nodeType="clickEffect">
                                  <p:stCondLst>
                                    <p:cond delay="0"/>
                                  </p:stCondLst>
                                  <p:childTnLst>
                                    <p:animMotion origin="layout" path="M -4.16667E-6 7.40741E-7 L -4.16667E-6 0.04722 " pathEditMode="relative" rAng="0" ptsTypes="AA">
                                      <p:cBhvr>
                                        <p:cTn id="6" dur="2000" fill="hold"/>
                                        <p:tgtEl>
                                          <p:spTgt spid="20491"/>
                                        </p:tgtEl>
                                        <p:attrNameLst>
                                          <p:attrName>ppt_x</p:attrName>
                                          <p:attrName>ppt_y</p:attrName>
                                        </p:attrNameLst>
                                      </p:cBhvr>
                                      <p:rCtr x="0" y="23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sz="quarter" idx="1"/>
          </p:nvPr>
        </p:nvSpPr>
        <p:spPr>
          <a:xfrm>
            <a:off x="457200" y="1600200"/>
            <a:ext cx="7467600" cy="4873625"/>
          </a:xfrm>
        </p:spPr>
        <p:txBody>
          <a:bodyPr/>
          <a:lstStyle/>
          <a:p>
            <a:pPr eaLnBrk="1" hangingPunct="1"/>
            <a:r>
              <a:rPr lang="en-US" altLang="en-US" b="1"/>
              <a:t>Step 3</a:t>
            </a:r>
            <a:endParaRPr lang="en-MY" altLang="en-US" b="1"/>
          </a:p>
        </p:txBody>
      </p:sp>
      <p:sp>
        <p:nvSpPr>
          <p:cNvPr id="21509" name="Slide Number Placeholder 4"/>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54FDDF-3777-41E1-B4AF-13565311B8A5}" type="slidenum">
              <a:rPr lang="fr-FR" altLang="en-US">
                <a:solidFill>
                  <a:srgbClr val="FFFFFF"/>
                </a:solidFill>
              </a:rPr>
              <a:pPr eaLnBrk="1" hangingPunct="1"/>
              <a:t>14</a:t>
            </a:fld>
            <a:endParaRPr lang="fr-FR" altLang="en-US">
              <a:solidFill>
                <a:srgbClr val="FFFFFF"/>
              </a:solidFill>
            </a:endParaRPr>
          </a:p>
        </p:txBody>
      </p:sp>
      <p:sp>
        <p:nvSpPr>
          <p:cNvPr id="21508" name="Title 1"/>
          <p:cNvSpPr>
            <a:spLocks/>
          </p:cNvSpPr>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0">
                <a:solidFill>
                  <a:schemeClr val="tx2"/>
                </a:solidFill>
                <a:latin typeface="Century Schoolbook" panose="02040604050505020304" pitchFamily="18" charset="0"/>
              </a:rPr>
              <a:t>FETCHING AN INSTRUCTION (cont.)</a:t>
            </a:r>
            <a:endParaRPr lang="en-MY" altLang="en-US" sz="3000">
              <a:solidFill>
                <a:schemeClr val="tx2"/>
              </a:solidFill>
              <a:latin typeface="Century Schoolbook" panose="02040604050505020304" pitchFamily="18" charset="0"/>
            </a:endParaRPr>
          </a:p>
        </p:txBody>
      </p:sp>
      <p:pic>
        <p:nvPicPr>
          <p:cNvPr id="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205038"/>
            <a:ext cx="7269162"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AutoShape 11"/>
          <p:cNvSpPr>
            <a:spLocks noChangeArrowheads="1"/>
          </p:cNvSpPr>
          <p:nvPr/>
        </p:nvSpPr>
        <p:spPr bwMode="auto">
          <a:xfrm>
            <a:off x="1979613" y="3430588"/>
            <a:ext cx="288925" cy="358775"/>
          </a:xfrm>
          <a:prstGeom prst="downArrow">
            <a:avLst>
              <a:gd name="adj1" fmla="val 50000"/>
              <a:gd name="adj2" fmla="val 31044"/>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17" name="AutoShape 13"/>
          <p:cNvSpPr>
            <a:spLocks noChangeArrowheads="1"/>
          </p:cNvSpPr>
          <p:nvPr/>
        </p:nvSpPr>
        <p:spPr bwMode="auto">
          <a:xfrm>
            <a:off x="1979613" y="4292600"/>
            <a:ext cx="288925" cy="358775"/>
          </a:xfrm>
          <a:prstGeom prst="downArrow">
            <a:avLst>
              <a:gd name="adj1" fmla="val 50000"/>
              <a:gd name="adj2" fmla="val 31044"/>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repeatCount="3000" accel="50000" decel="50000" fill="hold" grpId="0" nodeType="clickEffect">
                                  <p:stCondLst>
                                    <p:cond delay="0"/>
                                  </p:stCondLst>
                                  <p:childTnLst>
                                    <p:animMotion origin="layout" path="M -1.66667E-6 1.11022E-16 L -1.66667E-6 0.05764 " pathEditMode="relative" rAng="0" ptsTypes="AA">
                                      <p:cBhvr>
                                        <p:cTn id="6" dur="2000" fill="hold"/>
                                        <p:tgtEl>
                                          <p:spTgt spid="21517"/>
                                        </p:tgtEl>
                                        <p:attrNameLst>
                                          <p:attrName>ppt_x</p:attrName>
                                          <p:attrName>ppt_y</p:attrName>
                                        </p:attrNameLst>
                                      </p:cBhvr>
                                      <p:rCtr x="0" y="2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sz="quarter" idx="1"/>
          </p:nvPr>
        </p:nvSpPr>
        <p:spPr>
          <a:xfrm>
            <a:off x="468313" y="1628775"/>
            <a:ext cx="7467600" cy="4873625"/>
          </a:xfrm>
        </p:spPr>
        <p:txBody>
          <a:bodyPr/>
          <a:lstStyle/>
          <a:p>
            <a:pPr eaLnBrk="1" hangingPunct="1"/>
            <a:r>
              <a:rPr lang="en-US" altLang="en-US" b="1"/>
              <a:t>Step 4</a:t>
            </a:r>
            <a:endParaRPr lang="en-MY" altLang="en-US" b="1"/>
          </a:p>
        </p:txBody>
      </p:sp>
      <p:sp>
        <p:nvSpPr>
          <p:cNvPr id="22533" name="Slide Number Placeholder 4"/>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2B53FC-66BB-427C-8F7B-D8C874B72467}" type="slidenum">
              <a:rPr lang="fr-FR" altLang="en-US">
                <a:solidFill>
                  <a:srgbClr val="FFFFFF"/>
                </a:solidFill>
              </a:rPr>
              <a:pPr eaLnBrk="1" hangingPunct="1"/>
              <a:t>15</a:t>
            </a:fld>
            <a:endParaRPr lang="fr-FR" altLang="en-US">
              <a:solidFill>
                <a:srgbClr val="FFFFFF"/>
              </a:solidFill>
            </a:endParaRPr>
          </a:p>
        </p:txBody>
      </p:sp>
      <p:sp>
        <p:nvSpPr>
          <p:cNvPr id="22532" name="Title 1"/>
          <p:cNvSpPr>
            <a:spLocks/>
          </p:cNvSpPr>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0">
                <a:solidFill>
                  <a:schemeClr val="tx2"/>
                </a:solidFill>
                <a:latin typeface="Century Schoolbook" panose="02040604050505020304" pitchFamily="18" charset="0"/>
              </a:rPr>
              <a:t>FETCHING AN INSTRUCTION (cont.)</a:t>
            </a:r>
            <a:endParaRPr lang="en-MY" altLang="en-US" sz="3000">
              <a:solidFill>
                <a:schemeClr val="tx2"/>
              </a:solidFill>
              <a:latin typeface="Century Schoolbook" panose="02040604050505020304" pitchFamily="18" charset="0"/>
            </a:endParaRPr>
          </a:p>
        </p:txBody>
      </p:sp>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76475"/>
            <a:ext cx="5859462"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5" name="AutoShape 17"/>
          <p:cNvSpPr>
            <a:spLocks noChangeArrowheads="1"/>
          </p:cNvSpPr>
          <p:nvPr/>
        </p:nvSpPr>
        <p:spPr bwMode="auto">
          <a:xfrm rot="-2160787">
            <a:off x="2058988" y="3833813"/>
            <a:ext cx="1085850" cy="215900"/>
          </a:xfrm>
          <a:prstGeom prst="rightArrow">
            <a:avLst>
              <a:gd name="adj1" fmla="val 41176"/>
              <a:gd name="adj2" fmla="val 13735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46" name="Oval 18"/>
          <p:cNvSpPr>
            <a:spLocks noChangeArrowheads="1"/>
          </p:cNvSpPr>
          <p:nvPr/>
        </p:nvSpPr>
        <p:spPr bwMode="auto">
          <a:xfrm>
            <a:off x="3924300" y="2636838"/>
            <a:ext cx="1295400" cy="576262"/>
          </a:xfrm>
          <a:prstGeom prst="ellipse">
            <a:avLst/>
          </a:prstGeom>
          <a:noFill/>
          <a:ln w="28575">
            <a:solidFill>
              <a:srgbClr val="501BD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path" presetSubtype="0" repeatCount="3000" accel="50000" decel="50000" fill="hold" grpId="0" nodeType="clickEffect">
                                  <p:stCondLst>
                                    <p:cond delay="0"/>
                                  </p:stCondLst>
                                  <p:childTnLst>
                                    <p:animMotion origin="layout" path="M -0.05903 0.03634 L 0.09739 -0.10625 " pathEditMode="relative" rAng="0" ptsTypes="AA">
                                      <p:cBhvr>
                                        <p:cTn id="6" dur="2000" fill="hold"/>
                                        <p:tgtEl>
                                          <p:spTgt spid="22545"/>
                                        </p:tgtEl>
                                        <p:attrNameLst>
                                          <p:attrName>ppt_x</p:attrName>
                                          <p:attrName>ppt_y</p:attrName>
                                        </p:attrNameLst>
                                      </p:cBhvr>
                                      <p:rCtr x="7813" y="-713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2254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5" grpId="0" animBg="1"/>
      <p:bldP spid="225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sz="quarter" idx="1"/>
          </p:nvPr>
        </p:nvSpPr>
        <p:spPr>
          <a:xfrm>
            <a:off x="457200" y="1600200"/>
            <a:ext cx="7467600" cy="4873625"/>
          </a:xfrm>
        </p:spPr>
        <p:txBody>
          <a:bodyPr/>
          <a:lstStyle/>
          <a:p>
            <a:pPr eaLnBrk="1" hangingPunct="1"/>
            <a:r>
              <a:rPr lang="en-US" altLang="en-US" b="1"/>
              <a:t>Step 5</a:t>
            </a:r>
            <a:endParaRPr lang="en-MY" altLang="en-US" b="1"/>
          </a:p>
        </p:txBody>
      </p:sp>
      <p:sp>
        <p:nvSpPr>
          <p:cNvPr id="23557" name="Slide Number Placeholder 4"/>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6B6B5D-5EA4-459E-B8C7-649F94A0741F}" type="slidenum">
              <a:rPr lang="fr-FR" altLang="en-US">
                <a:solidFill>
                  <a:srgbClr val="FFFFFF"/>
                </a:solidFill>
              </a:rPr>
              <a:pPr eaLnBrk="1" hangingPunct="1"/>
              <a:t>16</a:t>
            </a:fld>
            <a:endParaRPr lang="fr-FR" altLang="en-US">
              <a:solidFill>
                <a:srgbClr val="FFFFFF"/>
              </a:solidFill>
            </a:endParaRPr>
          </a:p>
        </p:txBody>
      </p:sp>
      <p:sp>
        <p:nvSpPr>
          <p:cNvPr id="23556" name="Title 1"/>
          <p:cNvSpPr>
            <a:spLocks/>
          </p:cNvSpPr>
          <p:nvPr/>
        </p:nvSpPr>
        <p:spPr bwMode="auto">
          <a:xfrm>
            <a:off x="457200" y="274638"/>
            <a:ext cx="7467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0">
                <a:solidFill>
                  <a:schemeClr val="tx2"/>
                </a:solidFill>
                <a:latin typeface="Century Schoolbook" panose="02040604050505020304" pitchFamily="18" charset="0"/>
              </a:rPr>
              <a:t>FETCHING AN INSTRUCTION (cont.)</a:t>
            </a:r>
            <a:endParaRPr lang="en-MY" altLang="en-US" sz="3000">
              <a:solidFill>
                <a:schemeClr val="tx2"/>
              </a:solidFill>
              <a:latin typeface="Century Schoolbook" panose="02040604050505020304" pitchFamily="18" charset="0"/>
            </a:endParaRPr>
          </a:p>
        </p:txBody>
      </p:sp>
      <p:pic>
        <p:nvPicPr>
          <p:cNvPr id="2"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636838"/>
            <a:ext cx="65532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AutoShape 18"/>
          <p:cNvSpPr>
            <a:spLocks noChangeArrowheads="1"/>
          </p:cNvSpPr>
          <p:nvPr/>
        </p:nvSpPr>
        <p:spPr bwMode="auto">
          <a:xfrm rot="10800000">
            <a:off x="1331913" y="1628775"/>
            <a:ext cx="5832475" cy="1079500"/>
          </a:xfrm>
          <a:prstGeom prst="curvedUpArrow">
            <a:avLst>
              <a:gd name="adj1" fmla="val 21362"/>
              <a:gd name="adj2" fmla="val 116964"/>
              <a:gd name="adj3" fmla="val 3338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1" name="Oval 19"/>
          <p:cNvSpPr>
            <a:spLocks noChangeArrowheads="1"/>
          </p:cNvSpPr>
          <p:nvPr/>
        </p:nvSpPr>
        <p:spPr bwMode="auto">
          <a:xfrm>
            <a:off x="6227763" y="2997200"/>
            <a:ext cx="1657350" cy="576263"/>
          </a:xfrm>
          <a:prstGeom prst="ellipse">
            <a:avLst/>
          </a:prstGeom>
          <a:noFill/>
          <a:ln w="28575">
            <a:solidFill>
              <a:srgbClr val="501BD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23571"/>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mph" presetSubtype="0" repeatCount="3000" fill="hold" grpId="0" nodeType="clickEffect">
                                  <p:stCondLst>
                                    <p:cond delay="0"/>
                                  </p:stCondLst>
                                  <p:childTnLst>
                                    <p:animEffect transition="out" filter="fade">
                                      <p:cBhvr>
                                        <p:cTn id="10" dur="500" tmFilter="0, 0; .2, .5; .8, .5; 1, 0"/>
                                        <p:tgtEl>
                                          <p:spTgt spid="23570"/>
                                        </p:tgtEl>
                                      </p:cBhvr>
                                    </p:animEffect>
                                    <p:animScale>
                                      <p:cBhvr>
                                        <p:cTn id="11" dur="250" autoRev="1" fill="hold"/>
                                        <p:tgtEl>
                                          <p:spTgt spid="2357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0" grpId="0" animBg="1"/>
      <p:bldP spid="2357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sz="quarter" idx="1"/>
          </p:nvPr>
        </p:nvSpPr>
        <p:spPr>
          <a:xfrm>
            <a:off x="457200" y="1600200"/>
            <a:ext cx="7467600" cy="4873625"/>
          </a:xfrm>
        </p:spPr>
        <p:txBody>
          <a:bodyPr/>
          <a:lstStyle/>
          <a:p>
            <a:pPr eaLnBrk="1" hangingPunct="1"/>
            <a:r>
              <a:rPr lang="en-US" altLang="en-US"/>
              <a:t>Step 6</a:t>
            </a:r>
            <a:endParaRPr lang="en-MY" altLang="en-US"/>
          </a:p>
        </p:txBody>
      </p:sp>
      <p:sp>
        <p:nvSpPr>
          <p:cNvPr id="24581" name="Slide Number Placeholder 4"/>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BC47CC-7890-435B-8692-7835CE9815B3}" type="slidenum">
              <a:rPr lang="fr-FR" altLang="en-US">
                <a:solidFill>
                  <a:srgbClr val="FFFFFF"/>
                </a:solidFill>
              </a:rPr>
              <a:pPr eaLnBrk="1" hangingPunct="1"/>
              <a:t>17</a:t>
            </a:fld>
            <a:endParaRPr lang="fr-FR" altLang="en-US">
              <a:solidFill>
                <a:srgbClr val="FFFFFF"/>
              </a:solidFill>
            </a:endParaRPr>
          </a:p>
        </p:txBody>
      </p:sp>
      <p:sp>
        <p:nvSpPr>
          <p:cNvPr id="24580" name="Title 1"/>
          <p:cNvSpPr>
            <a:spLocks/>
          </p:cNvSpPr>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0">
                <a:solidFill>
                  <a:schemeClr val="tx2"/>
                </a:solidFill>
                <a:latin typeface="Century Schoolbook" panose="02040604050505020304" pitchFamily="18" charset="0"/>
              </a:rPr>
              <a:t>FETCHING AN INSTRUCTION (cont.)</a:t>
            </a:r>
            <a:endParaRPr lang="en-MY" altLang="en-US" sz="3000">
              <a:solidFill>
                <a:schemeClr val="tx2"/>
              </a:solidFill>
              <a:latin typeface="Century Schoolbook" panose="02040604050505020304" pitchFamily="18" charset="0"/>
            </a:endParaRPr>
          </a:p>
        </p:txBody>
      </p:sp>
      <p:pic>
        <p:nvPicPr>
          <p:cNvPr id="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276475"/>
            <a:ext cx="67691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AutoShape 12"/>
          <p:cNvSpPr>
            <a:spLocks noChangeArrowheads="1"/>
          </p:cNvSpPr>
          <p:nvPr/>
        </p:nvSpPr>
        <p:spPr bwMode="auto">
          <a:xfrm rot="10800000">
            <a:off x="1331913" y="1628775"/>
            <a:ext cx="5832475" cy="1079500"/>
          </a:xfrm>
          <a:prstGeom prst="curvedUpArrow">
            <a:avLst>
              <a:gd name="adj1" fmla="val 21362"/>
              <a:gd name="adj2" fmla="val 116964"/>
              <a:gd name="adj3" fmla="val 3338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9" name="AutoShape 13"/>
          <p:cNvSpPr>
            <a:spLocks noChangeArrowheads="1"/>
          </p:cNvSpPr>
          <p:nvPr/>
        </p:nvSpPr>
        <p:spPr bwMode="auto">
          <a:xfrm>
            <a:off x="1763713" y="3716338"/>
            <a:ext cx="287337" cy="792162"/>
          </a:xfrm>
          <a:prstGeom prst="downArrow">
            <a:avLst>
              <a:gd name="adj1" fmla="val 50000"/>
              <a:gd name="adj2" fmla="val 68923"/>
            </a:avLst>
          </a:prstGeom>
          <a:solidFill>
            <a:schemeClr val="accent2"/>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repeatCount="3000" accel="50000" decel="50000" fill="hold" grpId="0" nodeType="clickEffect">
                                  <p:stCondLst>
                                    <p:cond delay="0"/>
                                  </p:stCondLst>
                                  <p:childTnLst>
                                    <p:animMotion origin="layout" path="M 3.05556E-6 1.11111E-6 L 3.05556E-6 0.12083 " pathEditMode="relative" rAng="0" ptsTypes="AA">
                                      <p:cBhvr>
                                        <p:cTn id="6" dur="2000" fill="hold"/>
                                        <p:tgtEl>
                                          <p:spTgt spid="24589"/>
                                        </p:tgtEl>
                                        <p:attrNameLst>
                                          <p:attrName>ppt_x</p:attrName>
                                          <p:attrName>ppt_y</p:attrName>
                                        </p:attrNameLst>
                                      </p:cBhvr>
                                      <p:rCtr x="0" y="60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Internal structure and basic operation of microprocessor</a:t>
            </a:r>
            <a:endParaRPr lang="en-MY" dirty="0"/>
          </a:p>
        </p:txBody>
      </p:sp>
      <p:grpSp>
        <p:nvGrpSpPr>
          <p:cNvPr id="25603" name="Group 4"/>
          <p:cNvGrpSpPr>
            <a:grpSpLocks/>
          </p:cNvGrpSpPr>
          <p:nvPr/>
        </p:nvGrpSpPr>
        <p:grpSpPr bwMode="auto">
          <a:xfrm>
            <a:off x="714375" y="2428875"/>
            <a:ext cx="7391400" cy="3124200"/>
            <a:chOff x="3861" y="10984"/>
            <a:chExt cx="4707" cy="2700"/>
          </a:xfrm>
        </p:grpSpPr>
        <p:sp>
          <p:nvSpPr>
            <p:cNvPr id="25606" name="Text Box 5"/>
            <p:cNvSpPr txBox="1">
              <a:spLocks noChangeArrowheads="1"/>
            </p:cNvSpPr>
            <p:nvPr/>
          </p:nvSpPr>
          <p:spPr bwMode="auto">
            <a:xfrm>
              <a:off x="3861" y="10984"/>
              <a:ext cx="1260" cy="1440"/>
            </a:xfrm>
            <a:prstGeom prst="rect">
              <a:avLst/>
            </a:prstGeom>
            <a:solidFill>
              <a:srgbClr val="FFFFFF"/>
            </a:solidFill>
            <a:ln w="9525">
              <a:solidFill>
                <a:srgbClr val="000000"/>
              </a:solidFill>
              <a:miter lim="800000"/>
              <a:headEnd/>
              <a:tailEnd/>
            </a:ln>
          </p:spPr>
          <p:txBody>
            <a:bodyPr lIns="79608" tIns="39804" rIns="79608" bIns="39804"/>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200"/>
            </a:p>
            <a:p>
              <a:pPr algn="ctr" eaLnBrk="1" hangingPunct="1"/>
              <a:endParaRPr lang="en-US" altLang="en-US" sz="1200"/>
            </a:p>
            <a:p>
              <a:pPr algn="ctr" eaLnBrk="1" hangingPunct="1"/>
              <a:r>
                <a:rPr lang="en-US" altLang="en-US" sz="2400" b="1">
                  <a:solidFill>
                    <a:schemeClr val="accent2"/>
                  </a:solidFill>
                </a:rPr>
                <a:t>ALU</a:t>
              </a:r>
            </a:p>
          </p:txBody>
        </p:sp>
        <p:sp>
          <p:nvSpPr>
            <p:cNvPr id="25607" name="Text Box 6"/>
            <p:cNvSpPr txBox="1">
              <a:spLocks noChangeArrowheads="1"/>
            </p:cNvSpPr>
            <p:nvPr/>
          </p:nvSpPr>
          <p:spPr bwMode="auto">
            <a:xfrm>
              <a:off x="5121" y="10984"/>
              <a:ext cx="1260" cy="1440"/>
            </a:xfrm>
            <a:prstGeom prst="rect">
              <a:avLst/>
            </a:prstGeom>
            <a:solidFill>
              <a:srgbClr val="FFFFFF"/>
            </a:solidFill>
            <a:ln w="9525">
              <a:solidFill>
                <a:srgbClr val="000000"/>
              </a:solidFill>
              <a:miter lim="800000"/>
              <a:headEnd/>
              <a:tailEnd/>
            </a:ln>
          </p:spPr>
          <p:txBody>
            <a:bodyPr lIns="79608" tIns="39804" rIns="79608" bIns="39804"/>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200"/>
            </a:p>
            <a:p>
              <a:pPr algn="ctr" eaLnBrk="1" hangingPunct="1"/>
              <a:endParaRPr lang="en-US" altLang="en-US" sz="1200"/>
            </a:p>
            <a:p>
              <a:pPr algn="ctr" eaLnBrk="1" hangingPunct="1"/>
              <a:r>
                <a:rPr lang="en-US" altLang="en-US" sz="2400" b="1">
                  <a:solidFill>
                    <a:srgbClr val="7030A0"/>
                  </a:solidFill>
                </a:rPr>
                <a:t>Register Section</a:t>
              </a:r>
            </a:p>
          </p:txBody>
        </p:sp>
        <p:sp>
          <p:nvSpPr>
            <p:cNvPr id="25608" name="Text Box 7"/>
            <p:cNvSpPr txBox="1">
              <a:spLocks noChangeArrowheads="1"/>
            </p:cNvSpPr>
            <p:nvPr/>
          </p:nvSpPr>
          <p:spPr bwMode="auto">
            <a:xfrm>
              <a:off x="3861" y="12424"/>
              <a:ext cx="2520" cy="900"/>
            </a:xfrm>
            <a:prstGeom prst="rect">
              <a:avLst/>
            </a:prstGeom>
            <a:solidFill>
              <a:srgbClr val="FFFFFF"/>
            </a:solidFill>
            <a:ln w="9525">
              <a:solidFill>
                <a:srgbClr val="000000"/>
              </a:solidFill>
              <a:miter lim="800000"/>
              <a:headEnd/>
              <a:tailEnd/>
            </a:ln>
          </p:spPr>
          <p:txBody>
            <a:bodyPr lIns="79608" tIns="39804" rIns="79608" bIns="39804"/>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solidFill>
                    <a:srgbClr val="00B050"/>
                  </a:solidFill>
                </a:rPr>
                <a:t>Control and timing section</a:t>
              </a:r>
            </a:p>
          </p:txBody>
        </p:sp>
        <p:sp>
          <p:nvSpPr>
            <p:cNvPr id="8" name="AutoShape 8"/>
            <p:cNvSpPr>
              <a:spLocks noChangeArrowheads="1"/>
            </p:cNvSpPr>
            <p:nvPr/>
          </p:nvSpPr>
          <p:spPr bwMode="auto">
            <a:xfrm>
              <a:off x="6408" y="10984"/>
              <a:ext cx="2133" cy="694"/>
            </a:xfrm>
            <a:prstGeom prst="rightArrow">
              <a:avLst>
                <a:gd name="adj1" fmla="val 50000"/>
                <a:gd name="adj2" fmla="val 76837"/>
              </a:avLst>
            </a:prstGeom>
            <a:solidFill>
              <a:schemeClr val="accent2">
                <a:lumMod val="20000"/>
                <a:lumOff val="80000"/>
              </a:schemeClr>
            </a:solidFill>
            <a:ln w="9525">
              <a:solidFill>
                <a:srgbClr val="000000"/>
              </a:solidFill>
              <a:miter lim="800000"/>
              <a:headEnd/>
              <a:tailEnd/>
            </a:ln>
            <a:effectLst/>
          </p:spPr>
          <p:txBody>
            <a:bodyPr lIns="79608" tIns="39804" rIns="79608" bIns="39804"/>
            <a:lstStyle/>
            <a:p>
              <a:pPr>
                <a:defRPr/>
              </a:pPr>
              <a:endParaRPr lang="en-US">
                <a:latin typeface="Tahoma" charset="0"/>
                <a:cs typeface="+mn-cs"/>
              </a:endParaRPr>
            </a:p>
          </p:txBody>
        </p:sp>
        <p:sp>
          <p:nvSpPr>
            <p:cNvPr id="9" name="AutoShape 9"/>
            <p:cNvSpPr>
              <a:spLocks noChangeArrowheads="1"/>
            </p:cNvSpPr>
            <p:nvPr/>
          </p:nvSpPr>
          <p:spPr bwMode="auto">
            <a:xfrm>
              <a:off x="6408" y="11678"/>
              <a:ext cx="2160" cy="746"/>
            </a:xfrm>
            <a:prstGeom prst="leftRightArrow">
              <a:avLst>
                <a:gd name="adj1" fmla="val 50000"/>
                <a:gd name="adj2" fmla="val 57909"/>
              </a:avLst>
            </a:prstGeom>
            <a:solidFill>
              <a:schemeClr val="accent3">
                <a:lumMod val="20000"/>
                <a:lumOff val="80000"/>
              </a:schemeClr>
            </a:solidFill>
            <a:ln w="9525">
              <a:solidFill>
                <a:srgbClr val="000000"/>
              </a:solidFill>
              <a:miter lim="800000"/>
              <a:headEnd/>
              <a:tailEnd/>
            </a:ln>
            <a:effectLst/>
          </p:spPr>
          <p:txBody>
            <a:bodyPr lIns="79608" tIns="39804" rIns="79608" bIns="39804"/>
            <a:lstStyle/>
            <a:p>
              <a:pPr>
                <a:defRPr/>
              </a:pPr>
              <a:endParaRPr lang="en-US">
                <a:latin typeface="Tahoma" charset="0"/>
                <a:cs typeface="+mn-cs"/>
              </a:endParaRPr>
            </a:p>
          </p:txBody>
        </p:sp>
        <p:sp>
          <p:nvSpPr>
            <p:cNvPr id="10" name="AutoShape 10"/>
            <p:cNvSpPr>
              <a:spLocks noChangeArrowheads="1"/>
            </p:cNvSpPr>
            <p:nvPr/>
          </p:nvSpPr>
          <p:spPr bwMode="auto">
            <a:xfrm>
              <a:off x="6381" y="12604"/>
              <a:ext cx="2154" cy="720"/>
            </a:xfrm>
            <a:prstGeom prst="leftRightArrow">
              <a:avLst>
                <a:gd name="adj1" fmla="val 50000"/>
                <a:gd name="adj2" fmla="val 60000"/>
              </a:avLst>
            </a:prstGeom>
            <a:solidFill>
              <a:schemeClr val="accent3">
                <a:lumMod val="20000"/>
                <a:lumOff val="80000"/>
              </a:schemeClr>
            </a:solidFill>
            <a:ln w="9525">
              <a:solidFill>
                <a:srgbClr val="000000"/>
              </a:solidFill>
              <a:miter lim="800000"/>
              <a:headEnd/>
              <a:tailEnd/>
            </a:ln>
            <a:effectLst/>
          </p:spPr>
          <p:txBody>
            <a:bodyPr lIns="79608" tIns="39804" rIns="79608" bIns="39804"/>
            <a:lstStyle/>
            <a:p>
              <a:pPr>
                <a:defRPr/>
              </a:pPr>
              <a:endParaRPr lang="en-US">
                <a:latin typeface="Tahoma" charset="0"/>
                <a:cs typeface="+mn-cs"/>
              </a:endParaRPr>
            </a:p>
          </p:txBody>
        </p:sp>
        <p:sp>
          <p:nvSpPr>
            <p:cNvPr id="25612" name="Text Box 11"/>
            <p:cNvSpPr txBox="1">
              <a:spLocks noChangeArrowheads="1"/>
            </p:cNvSpPr>
            <p:nvPr/>
          </p:nvSpPr>
          <p:spPr bwMode="auto">
            <a:xfrm>
              <a:off x="6741" y="11164"/>
              <a:ext cx="1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08" tIns="39804" rIns="79608" bIns="39804"/>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t>Address bus</a:t>
              </a:r>
            </a:p>
          </p:txBody>
        </p:sp>
        <p:sp>
          <p:nvSpPr>
            <p:cNvPr id="12" name="Text Box 12"/>
            <p:cNvSpPr txBox="1">
              <a:spLocks noChangeArrowheads="1"/>
            </p:cNvSpPr>
            <p:nvPr/>
          </p:nvSpPr>
          <p:spPr bwMode="auto">
            <a:xfrm>
              <a:off x="6741" y="11884"/>
              <a:ext cx="1260" cy="359"/>
            </a:xfrm>
            <a:prstGeom prst="rect">
              <a:avLst/>
            </a:prstGeom>
            <a:solidFill>
              <a:schemeClr val="accent3">
                <a:lumMod val="20000"/>
                <a:lumOff val="80000"/>
              </a:schemeClr>
            </a:solidFill>
            <a:ln w="9525">
              <a:noFill/>
              <a:miter lim="800000"/>
              <a:headEnd/>
              <a:tailEnd/>
            </a:ln>
            <a:effectLst/>
          </p:spPr>
          <p:txBody>
            <a:bodyPr lIns="79608" tIns="39804" rIns="79608" bIns="39804"/>
            <a:lstStyle/>
            <a:p>
              <a:pPr algn="ctr" defTabSz="896938">
                <a:defRPr/>
              </a:pPr>
              <a:r>
                <a:rPr lang="en-US" sz="2400" dirty="0">
                  <a:latin typeface="Arial" charset="0"/>
                  <a:cs typeface="+mn-cs"/>
                </a:rPr>
                <a:t>Data bus</a:t>
              </a:r>
            </a:p>
          </p:txBody>
        </p:sp>
        <p:sp>
          <p:nvSpPr>
            <p:cNvPr id="25614" name="Text Box 13"/>
            <p:cNvSpPr txBox="1">
              <a:spLocks noChangeArrowheads="1"/>
            </p:cNvSpPr>
            <p:nvPr/>
          </p:nvSpPr>
          <p:spPr bwMode="auto">
            <a:xfrm>
              <a:off x="6741" y="12784"/>
              <a:ext cx="1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08" tIns="39804" rIns="79608" bIns="39804"/>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t>Control bus</a:t>
              </a:r>
            </a:p>
          </p:txBody>
        </p:sp>
        <p:sp>
          <p:nvSpPr>
            <p:cNvPr id="25615" name="Text Box 14"/>
            <p:cNvSpPr txBox="1">
              <a:spLocks noChangeArrowheads="1"/>
            </p:cNvSpPr>
            <p:nvPr/>
          </p:nvSpPr>
          <p:spPr bwMode="auto">
            <a:xfrm>
              <a:off x="4041" y="13324"/>
              <a:ext cx="23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08" tIns="39804" rIns="79608" bIns="39804"/>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sp>
        <p:nvSpPr>
          <p:cNvPr id="25605" name="Slide Number Placeholder 14"/>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D0F638-BEC9-4D73-9376-8F0087C2A6D9}" type="slidenum">
              <a:rPr lang="fr-FR" altLang="en-US">
                <a:solidFill>
                  <a:srgbClr val="FFFFFF"/>
                </a:solidFill>
              </a:rPr>
              <a:pPr eaLnBrk="1" hangingPunct="1"/>
              <a:t>18</a:t>
            </a:fld>
            <a:endParaRPr lang="fr-FR" altLang="en-US">
              <a:solidFill>
                <a:srgbClr val="FFFFFF"/>
              </a:solidFill>
            </a:endParaRPr>
          </a:p>
        </p:txBody>
      </p:sp>
      <p:sp>
        <p:nvSpPr>
          <p:cNvPr id="3" name="Text Box 17"/>
          <p:cNvSpPr txBox="1">
            <a:spLocks noChangeArrowheads="1"/>
          </p:cNvSpPr>
          <p:nvPr/>
        </p:nvSpPr>
        <p:spPr bwMode="auto">
          <a:xfrm>
            <a:off x="971550" y="5805488"/>
            <a:ext cx="6048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a:t>Block diagram of a microprocessor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Arithmetic and logic unit (ALU)</a:t>
            </a:r>
            <a:endParaRPr lang="en-MY" dirty="0"/>
          </a:p>
        </p:txBody>
      </p:sp>
      <p:sp>
        <p:nvSpPr>
          <p:cNvPr id="26627" name="Content Placeholder 2"/>
          <p:cNvSpPr>
            <a:spLocks noGrp="1"/>
          </p:cNvSpPr>
          <p:nvPr>
            <p:ph sz="quarter" idx="1"/>
          </p:nvPr>
        </p:nvSpPr>
        <p:spPr>
          <a:xfrm>
            <a:off x="457200" y="1412875"/>
            <a:ext cx="7643813" cy="5060950"/>
          </a:xfrm>
        </p:spPr>
        <p:txBody>
          <a:bodyPr/>
          <a:lstStyle/>
          <a:p>
            <a:pPr eaLnBrk="1" hangingPunct="1"/>
            <a:r>
              <a:rPr lang="en-MY" altLang="en-US"/>
              <a:t>The component that performs the arithmetic and logical operations</a:t>
            </a:r>
          </a:p>
          <a:p>
            <a:pPr eaLnBrk="1" hangingPunct="1"/>
            <a:r>
              <a:rPr lang="en-MY" altLang="en-US"/>
              <a:t>the most important components in a microprocessor, and is typically the part of the processor that is designed first.</a:t>
            </a:r>
          </a:p>
          <a:p>
            <a:pPr eaLnBrk="1" hangingPunct="1"/>
            <a:r>
              <a:rPr lang="en-MY" altLang="en-US"/>
              <a:t>able to perform the basic logical operations (AND, OR), including the addition operation. </a:t>
            </a:r>
          </a:p>
          <a:p>
            <a:pPr eaLnBrk="1" hangingPunct="1"/>
            <a:r>
              <a:rPr lang="en-MY" altLang="en-US"/>
              <a:t>The inclusion of inverters on the inputs enables the same ALU hardware to perform the subtraction operation (adding an inverted operand), and the operations NAND and NOR.</a:t>
            </a:r>
          </a:p>
        </p:txBody>
      </p:sp>
      <p:sp>
        <p:nvSpPr>
          <p:cNvPr id="26628"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FB3082-6AA6-4CE5-AC8A-B1F09C311FD3}" type="slidenum">
              <a:rPr lang="fr-FR" altLang="en-US">
                <a:solidFill>
                  <a:srgbClr val="FFFFFF"/>
                </a:solidFill>
              </a:rPr>
              <a:pPr eaLnBrk="1" hangingPunct="1"/>
              <a:t>19</a:t>
            </a:fld>
            <a:endParaRPr lang="fr-FR" altLang="en-US">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lang="en-US" dirty="0"/>
              <a:t>Chapter outline</a:t>
            </a:r>
            <a:endParaRPr lang="en-MY" dirty="0"/>
          </a:p>
        </p:txBody>
      </p:sp>
      <p:sp>
        <p:nvSpPr>
          <p:cNvPr id="5" name="Content Placeholder 4"/>
          <p:cNvSpPr>
            <a:spLocks noGrp="1"/>
          </p:cNvSpPr>
          <p:nvPr>
            <p:ph sz="quarter" idx="1"/>
          </p:nvPr>
        </p:nvSpPr>
        <p:spPr>
          <a:xfrm>
            <a:off x="457200" y="1600200"/>
            <a:ext cx="7467600" cy="4873625"/>
          </a:xfrm>
        </p:spPr>
        <p:txBody>
          <a:bodyPr>
            <a:normAutofit fontScale="85000" lnSpcReduction="20000"/>
          </a:bodyPr>
          <a:lstStyle/>
          <a:p>
            <a:pPr marL="274320" indent="-274320" eaLnBrk="1" fontAlgn="auto" hangingPunct="1">
              <a:spcAft>
                <a:spcPts val="0"/>
              </a:spcAft>
              <a:buFont typeface="Wingdings"/>
              <a:buChar char=""/>
              <a:defRPr/>
            </a:pPr>
            <a:r>
              <a:rPr lang="ms-MY" dirty="0"/>
              <a:t>Block diagram of a computer system</a:t>
            </a:r>
            <a:endParaRPr lang="en-MY" dirty="0"/>
          </a:p>
          <a:p>
            <a:pPr marL="640080" lvl="1" indent="-274320" eaLnBrk="1" fontAlgn="auto" hangingPunct="1">
              <a:spcAft>
                <a:spcPts val="0"/>
              </a:spcAft>
              <a:buFont typeface="Wingdings 2"/>
              <a:buChar char=""/>
              <a:defRPr/>
            </a:pPr>
            <a:r>
              <a:rPr lang="ms-MY" sz="2400" dirty="0"/>
              <a:t>Basic components of a computer system using block diagrams: </a:t>
            </a:r>
            <a:endParaRPr lang="en-MY" sz="2400" dirty="0"/>
          </a:p>
          <a:p>
            <a:pPr lvl="2" indent="-182880" eaLnBrk="1" fontAlgn="auto" hangingPunct="1">
              <a:spcAft>
                <a:spcPts val="0"/>
              </a:spcAft>
              <a:buClr>
                <a:schemeClr val="accent1">
                  <a:shade val="75000"/>
                </a:schemeClr>
              </a:buClr>
              <a:buFont typeface="Wingdings"/>
              <a:buChar char=""/>
              <a:defRPr/>
            </a:pPr>
            <a:r>
              <a:rPr lang="ms-MY" sz="1800" dirty="0"/>
              <a:t>Cpu </a:t>
            </a:r>
            <a:endParaRPr lang="en-MY" sz="1800" dirty="0"/>
          </a:p>
          <a:p>
            <a:pPr lvl="2" indent="-182880" eaLnBrk="1" fontAlgn="auto" hangingPunct="1">
              <a:spcAft>
                <a:spcPts val="0"/>
              </a:spcAft>
              <a:buClr>
                <a:schemeClr val="accent1">
                  <a:shade val="75000"/>
                </a:schemeClr>
              </a:buClr>
              <a:buFont typeface="Wingdings"/>
              <a:buChar char=""/>
              <a:defRPr/>
            </a:pPr>
            <a:r>
              <a:rPr lang="ms-MY" sz="1800" dirty="0"/>
              <a:t>Memory </a:t>
            </a:r>
            <a:endParaRPr lang="en-MY" sz="1800" dirty="0"/>
          </a:p>
          <a:p>
            <a:pPr lvl="2" indent="-182880" eaLnBrk="1" fontAlgn="auto" hangingPunct="1">
              <a:spcAft>
                <a:spcPts val="0"/>
              </a:spcAft>
              <a:buClr>
                <a:schemeClr val="accent1">
                  <a:shade val="75000"/>
                </a:schemeClr>
              </a:buClr>
              <a:buFont typeface="Wingdings"/>
              <a:buChar char=""/>
              <a:defRPr/>
            </a:pPr>
            <a:r>
              <a:rPr lang="ms-MY" sz="1800" dirty="0"/>
              <a:t>Input and output unit</a:t>
            </a:r>
            <a:endParaRPr lang="en-MY" sz="1800" dirty="0"/>
          </a:p>
          <a:p>
            <a:pPr marL="274320" indent="-274320" eaLnBrk="1" fontAlgn="auto" hangingPunct="1">
              <a:spcAft>
                <a:spcPts val="0"/>
              </a:spcAft>
              <a:buFont typeface="Wingdings"/>
              <a:buChar char=""/>
              <a:defRPr/>
            </a:pPr>
            <a:r>
              <a:rPr lang="ms-MY" dirty="0"/>
              <a:t>Evolution of microprocessor :  4,8,16,32 dan 64 byte </a:t>
            </a:r>
            <a:endParaRPr lang="en-MY" dirty="0"/>
          </a:p>
          <a:p>
            <a:pPr marL="274320" indent="-274320" eaLnBrk="1" fontAlgn="auto" hangingPunct="1">
              <a:spcAft>
                <a:spcPts val="0"/>
              </a:spcAft>
              <a:buFont typeface="Wingdings"/>
              <a:buChar char=""/>
              <a:defRPr/>
            </a:pPr>
            <a:r>
              <a:rPr lang="ms-MY" dirty="0"/>
              <a:t>Nibble, byte, word dan longword </a:t>
            </a:r>
            <a:endParaRPr lang="en-MY" dirty="0"/>
          </a:p>
          <a:p>
            <a:pPr marL="274320" indent="-274320" eaLnBrk="1" fontAlgn="auto" hangingPunct="1">
              <a:spcAft>
                <a:spcPts val="0"/>
              </a:spcAft>
              <a:buFont typeface="Wingdings"/>
              <a:buChar char=""/>
              <a:defRPr/>
            </a:pPr>
            <a:r>
              <a:rPr lang="ms-MY" dirty="0"/>
              <a:t>Fecthing and execution cycles. </a:t>
            </a:r>
            <a:endParaRPr lang="en-MY" dirty="0"/>
          </a:p>
          <a:p>
            <a:pPr marL="274320" indent="-274320" eaLnBrk="1" fontAlgn="auto" hangingPunct="1">
              <a:spcAft>
                <a:spcPts val="0"/>
              </a:spcAft>
              <a:buFont typeface="Wingdings"/>
              <a:buChar char=""/>
              <a:defRPr/>
            </a:pPr>
            <a:r>
              <a:rPr lang="ms-MY" dirty="0"/>
              <a:t>Internal structure and basic operation of a microprocessor (arithmetic and logic unit, control unit, register sets, accumulator, condition code register, program counter, stack pointer)</a:t>
            </a:r>
            <a:r>
              <a:rPr lang="ms-MY" b="1" dirty="0"/>
              <a:t> </a:t>
            </a:r>
            <a:endParaRPr lang="en-MY" dirty="0"/>
          </a:p>
          <a:p>
            <a:pPr marL="274320" indent="-274320" eaLnBrk="1" fontAlgn="auto" hangingPunct="1">
              <a:spcAft>
                <a:spcPts val="0"/>
              </a:spcAft>
              <a:buFont typeface="Wingdings"/>
              <a:buChar char=""/>
              <a:defRPr/>
            </a:pPr>
            <a:r>
              <a:rPr lang="ms-MY" dirty="0"/>
              <a:t>Bus system: </a:t>
            </a:r>
            <a:r>
              <a:rPr lang="ms-MY" b="1" dirty="0"/>
              <a:t> </a:t>
            </a:r>
            <a:r>
              <a:rPr lang="ms-MY" dirty="0"/>
              <a:t>data bus, address bus and control bus. </a:t>
            </a:r>
            <a:endParaRPr lang="en-MY" dirty="0"/>
          </a:p>
          <a:p>
            <a:pPr marL="274320" indent="-274320" eaLnBrk="1" fontAlgn="auto" hangingPunct="1">
              <a:spcAft>
                <a:spcPts val="0"/>
              </a:spcAft>
              <a:buFont typeface="Wingdings"/>
              <a:buChar char=""/>
              <a:defRPr/>
            </a:pPr>
            <a:r>
              <a:rPr lang="ms-MY" dirty="0"/>
              <a:t>Microprocessor clock system</a:t>
            </a:r>
            <a:endParaRPr lang="en-MY" dirty="0"/>
          </a:p>
          <a:p>
            <a:pPr marL="274320" indent="-274320" eaLnBrk="1" fontAlgn="auto" hangingPunct="1">
              <a:spcAft>
                <a:spcPts val="0"/>
              </a:spcAft>
              <a:buFont typeface="Wingdings"/>
              <a:buChar char=""/>
              <a:defRPr/>
            </a:pPr>
            <a:r>
              <a:rPr lang="ms-MY" dirty="0"/>
              <a:t>Examples of microprocessor: 8085,8086.</a:t>
            </a:r>
            <a:endParaRPr lang="en-MY" dirty="0"/>
          </a:p>
          <a:p>
            <a:pPr marL="274320" indent="-274320" eaLnBrk="1" fontAlgn="auto" hangingPunct="1">
              <a:spcAft>
                <a:spcPts val="0"/>
              </a:spcAft>
              <a:buFont typeface="Wingdings"/>
              <a:buNone/>
              <a:defRPr/>
            </a:pPr>
            <a:endParaRPr lang="en-MY" sz="1400" dirty="0"/>
          </a:p>
          <a:p>
            <a:pPr marL="274320" indent="-274320" eaLnBrk="1" fontAlgn="auto" hangingPunct="1">
              <a:spcAft>
                <a:spcPts val="0"/>
              </a:spcAft>
              <a:buFont typeface="Wingdings"/>
              <a:buChar char=""/>
              <a:defRPr/>
            </a:pPr>
            <a:endParaRPr lang="en-MY" dirty="0"/>
          </a:p>
        </p:txBody>
      </p:sp>
      <p:sp>
        <p:nvSpPr>
          <p:cNvPr id="9220"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3190C4-2556-4287-A76D-534567AF34AA}" type="slidenum">
              <a:rPr lang="fr-FR" altLang="en-US">
                <a:solidFill>
                  <a:srgbClr val="FFFFFF"/>
                </a:solidFill>
              </a:rPr>
              <a:pPr eaLnBrk="1" hangingPunct="1"/>
              <a:t>2</a:t>
            </a:fld>
            <a:endParaRPr lang="fr-FR" altLang="en-US">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Internal structure of ALU</a:t>
            </a:r>
            <a:endParaRPr lang="en-MY" dirty="0"/>
          </a:p>
        </p:txBody>
      </p:sp>
      <p:pic>
        <p:nvPicPr>
          <p:cNvPr id="4098" name="Picture 2"/>
          <p:cNvPicPr>
            <a:picLocks noChangeAspect="1" noChangeArrowheads="1"/>
          </p:cNvPicPr>
          <p:nvPr/>
        </p:nvPicPr>
        <p:blipFill>
          <a:blip r:embed="rId2"/>
          <a:srcRect/>
          <a:stretch>
            <a:fillRect/>
          </a:stretch>
        </p:blipFill>
        <p:spPr bwMode="auto">
          <a:xfrm>
            <a:off x="214282" y="1928802"/>
            <a:ext cx="3500462" cy="37104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099" name="Picture 3"/>
          <p:cNvPicPr>
            <a:picLocks noChangeAspect="1" noChangeArrowheads="1"/>
          </p:cNvPicPr>
          <p:nvPr/>
        </p:nvPicPr>
        <p:blipFill>
          <a:blip r:embed="rId3"/>
          <a:srcRect/>
          <a:stretch>
            <a:fillRect/>
          </a:stretch>
        </p:blipFill>
        <p:spPr bwMode="auto">
          <a:xfrm>
            <a:off x="3929058" y="1971690"/>
            <a:ext cx="4762500" cy="3600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7653" name="TextBox 5"/>
          <p:cNvSpPr txBox="1">
            <a:spLocks noChangeArrowheads="1"/>
          </p:cNvSpPr>
          <p:nvPr/>
        </p:nvSpPr>
        <p:spPr bwMode="auto">
          <a:xfrm>
            <a:off x="785813" y="5786438"/>
            <a:ext cx="149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2 bits of ALU</a:t>
            </a:r>
            <a:endParaRPr lang="en-MY" altLang="en-US"/>
          </a:p>
        </p:txBody>
      </p:sp>
      <p:sp>
        <p:nvSpPr>
          <p:cNvPr id="27654" name="Content Placeholder 6"/>
          <p:cNvSpPr>
            <a:spLocks noGrp="1"/>
          </p:cNvSpPr>
          <p:nvPr>
            <p:ph sz="quarter" idx="1"/>
          </p:nvPr>
        </p:nvSpPr>
        <p:spPr>
          <a:xfrm>
            <a:off x="457200" y="1600200"/>
            <a:ext cx="461963" cy="461963"/>
          </a:xfrm>
        </p:spPr>
        <p:txBody>
          <a:bodyPr wrap="none">
            <a:spAutoFit/>
          </a:bodyPr>
          <a:lstStyle/>
          <a:p>
            <a:pPr eaLnBrk="1" hangingPunct="1"/>
            <a:endParaRPr lang="en-MY" altLang="en-US"/>
          </a:p>
        </p:txBody>
      </p:sp>
      <p:sp>
        <p:nvSpPr>
          <p:cNvPr id="27655" name="TextBox 7"/>
          <p:cNvSpPr txBox="1">
            <a:spLocks noChangeArrowheads="1"/>
          </p:cNvSpPr>
          <p:nvPr/>
        </p:nvSpPr>
        <p:spPr bwMode="auto">
          <a:xfrm>
            <a:off x="5500688" y="5786438"/>
            <a:ext cx="149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4 bits of ALU</a:t>
            </a:r>
            <a:endParaRPr lang="en-MY" altLang="en-US"/>
          </a:p>
        </p:txBody>
      </p:sp>
      <p:sp>
        <p:nvSpPr>
          <p:cNvPr id="27656" name="Slide Number Placeholder 8"/>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3B9E05-FB25-4027-9B48-33294D8BD5ED}" type="slidenum">
              <a:rPr lang="fr-FR" altLang="en-US">
                <a:solidFill>
                  <a:srgbClr val="FFFFFF"/>
                </a:solidFill>
              </a:rPr>
              <a:pPr eaLnBrk="1" hangingPunct="1"/>
              <a:t>20</a:t>
            </a:fld>
            <a:endParaRPr lang="fr-FR" altLang="en-US">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Control unit</a:t>
            </a:r>
            <a:endParaRPr lang="en-MY" dirty="0"/>
          </a:p>
        </p:txBody>
      </p:sp>
      <p:sp>
        <p:nvSpPr>
          <p:cNvPr id="28675" name="Content Placeholder 2"/>
          <p:cNvSpPr>
            <a:spLocks noGrp="1"/>
          </p:cNvSpPr>
          <p:nvPr>
            <p:ph sz="quarter" idx="1"/>
          </p:nvPr>
        </p:nvSpPr>
        <p:spPr>
          <a:xfrm>
            <a:off x="457200" y="1600200"/>
            <a:ext cx="7467600" cy="4873625"/>
          </a:xfrm>
        </p:spPr>
        <p:txBody>
          <a:bodyPr/>
          <a:lstStyle/>
          <a:p>
            <a:pPr eaLnBrk="1" hangingPunct="1"/>
            <a:r>
              <a:rPr lang="en-MY" altLang="en-US"/>
              <a:t>The circuitry that controls the flow of information through the processor, and coordinates the activities of the other units within it. </a:t>
            </a:r>
          </a:p>
          <a:p>
            <a:pPr eaLnBrk="1" hangingPunct="1"/>
            <a:r>
              <a:rPr lang="en-MY" altLang="en-US"/>
              <a:t>In a way, it is the "brain within the brain", as it controls what happens inside the processor, which in turn controls the rest of the PC.</a:t>
            </a:r>
          </a:p>
          <a:p>
            <a:pPr eaLnBrk="1" hangingPunct="1"/>
            <a:r>
              <a:rPr lang="en-MY" altLang="en-US"/>
              <a:t>On a regular processor, the control unit performs the tasks of fetching, decoding, managing execution and then storing results.</a:t>
            </a:r>
          </a:p>
        </p:txBody>
      </p:sp>
      <p:sp>
        <p:nvSpPr>
          <p:cNvPr id="28676"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B35B07-9B7D-4AD7-86C7-AA85DDC30DC9}" type="slidenum">
              <a:rPr lang="fr-FR" altLang="en-US">
                <a:solidFill>
                  <a:srgbClr val="FFFFFF"/>
                </a:solidFill>
              </a:rPr>
              <a:pPr eaLnBrk="1" hangingPunct="1"/>
              <a:t>21</a:t>
            </a:fld>
            <a:endParaRPr lang="fr-FR" altLang="en-US">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Internal structure of control unit</a:t>
            </a:r>
            <a:endParaRPr lang="en-MY" dirty="0"/>
          </a:p>
        </p:txBody>
      </p:sp>
      <p:sp>
        <p:nvSpPr>
          <p:cNvPr id="29699" name="Content Placeholder 2"/>
          <p:cNvSpPr>
            <a:spLocks noGrp="1"/>
          </p:cNvSpPr>
          <p:nvPr>
            <p:ph sz="quarter" idx="1"/>
          </p:nvPr>
        </p:nvSpPr>
        <p:spPr>
          <a:xfrm>
            <a:off x="457200" y="1600200"/>
            <a:ext cx="7467600" cy="4873625"/>
          </a:xfrm>
        </p:spPr>
        <p:txBody>
          <a:bodyPr/>
          <a:lstStyle/>
          <a:p>
            <a:pPr eaLnBrk="1" hangingPunct="1"/>
            <a:endParaRPr lang="en-MY" altLang="en-US"/>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57375"/>
            <a:ext cx="60007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70F52F-85C5-4E21-9039-B65508138D0E}" type="slidenum">
              <a:rPr lang="fr-FR" altLang="en-US">
                <a:solidFill>
                  <a:srgbClr val="FFFFFF"/>
                </a:solidFill>
              </a:rPr>
              <a:pPr eaLnBrk="1" hangingPunct="1"/>
              <a:t>22</a:t>
            </a:fld>
            <a:endParaRPr lang="fr-FR" altLang="en-US">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Register sets</a:t>
            </a:r>
            <a:endParaRPr lang="en-MY" dirty="0"/>
          </a:p>
        </p:txBody>
      </p:sp>
      <p:sp>
        <p:nvSpPr>
          <p:cNvPr id="30723" name="Content Placeholder 2"/>
          <p:cNvSpPr>
            <a:spLocks noGrp="1"/>
          </p:cNvSpPr>
          <p:nvPr>
            <p:ph sz="quarter" idx="1"/>
          </p:nvPr>
        </p:nvSpPr>
        <p:spPr>
          <a:xfrm>
            <a:off x="468313" y="1412875"/>
            <a:ext cx="7643812" cy="4873625"/>
          </a:xfrm>
        </p:spPr>
        <p:txBody>
          <a:bodyPr/>
          <a:lstStyle/>
          <a:p>
            <a:pPr eaLnBrk="1" hangingPunct="1"/>
            <a:r>
              <a:rPr lang="en-MY" altLang="en-US"/>
              <a:t>The register section/array consists completely of circuitry used to </a:t>
            </a:r>
            <a:r>
              <a:rPr lang="en-MY" altLang="en-US" b="1"/>
              <a:t>temporarily store data or program codes until they </a:t>
            </a:r>
            <a:r>
              <a:rPr lang="en-MY" altLang="en-US"/>
              <a:t>are sent to the ALU or to the control section or to memory. </a:t>
            </a:r>
          </a:p>
          <a:p>
            <a:pPr eaLnBrk="1" hangingPunct="1"/>
            <a:endParaRPr lang="en-MY" altLang="en-US"/>
          </a:p>
          <a:p>
            <a:pPr eaLnBrk="1" hangingPunct="1"/>
            <a:r>
              <a:rPr lang="en-MY" altLang="en-US"/>
              <a:t>The number of registers are different for any particular CPU and the more register a CPU have will result in easier programming tasks.</a:t>
            </a:r>
          </a:p>
          <a:p>
            <a:pPr eaLnBrk="1" hangingPunct="1"/>
            <a:endParaRPr lang="en-MY" altLang="en-US"/>
          </a:p>
          <a:p>
            <a:pPr eaLnBrk="1" hangingPunct="1"/>
            <a:r>
              <a:rPr lang="en-US" altLang="en-US"/>
              <a:t>Registers are normally measured by the number of </a:t>
            </a:r>
            <a:r>
              <a:rPr lang="en-US" altLang="en-US">
                <a:hlinkClick r:id="rId2" tooltip="Bit"/>
              </a:rPr>
              <a:t>bits</a:t>
            </a:r>
            <a:r>
              <a:rPr lang="en-US" altLang="en-US"/>
              <a:t> they can hold, for example, an "</a:t>
            </a:r>
            <a:r>
              <a:rPr lang="en-US" altLang="en-US">
                <a:hlinkClick r:id="rId3" tooltip="8-bit"/>
              </a:rPr>
              <a:t>8-bit</a:t>
            </a:r>
            <a:r>
              <a:rPr lang="en-US" altLang="en-US"/>
              <a:t> register" or a "</a:t>
            </a:r>
            <a:r>
              <a:rPr lang="en-US" altLang="en-US">
                <a:hlinkClick r:id="rId4" tooltip="32-bit"/>
              </a:rPr>
              <a:t>32-bit</a:t>
            </a:r>
            <a:r>
              <a:rPr lang="en-US" altLang="en-US"/>
              <a:t> register". </a:t>
            </a:r>
            <a:endParaRPr lang="en-MY" altLang="en-US"/>
          </a:p>
        </p:txBody>
      </p:sp>
      <p:sp>
        <p:nvSpPr>
          <p:cNvPr id="30724"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A87421-64EA-45C1-ABAC-7A27422AF1EF}" type="slidenum">
              <a:rPr lang="fr-FR" altLang="en-US">
                <a:solidFill>
                  <a:srgbClr val="FFFFFF"/>
                </a:solidFill>
              </a:rPr>
              <a:pPr eaLnBrk="1" hangingPunct="1"/>
              <a:t>23</a:t>
            </a:fld>
            <a:endParaRPr lang="fr-FR" altLang="en-US">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214313"/>
            <a:ext cx="7467600" cy="1143001"/>
          </a:xfrm>
        </p:spPr>
        <p:txBody>
          <a:bodyPr/>
          <a:lstStyle/>
          <a:p>
            <a:pPr eaLnBrk="1" fontAlgn="auto" hangingPunct="1">
              <a:spcAft>
                <a:spcPts val="0"/>
              </a:spcAft>
              <a:defRPr/>
            </a:pPr>
            <a:r>
              <a:rPr lang="en-US" dirty="0"/>
              <a:t>Register in </a:t>
            </a:r>
            <a:r>
              <a:rPr lang="en-US" dirty="0" err="1"/>
              <a:t>motorola</a:t>
            </a:r>
            <a:r>
              <a:rPr lang="en-US" dirty="0"/>
              <a:t> 68000 microprocessor</a:t>
            </a:r>
            <a:endParaRPr lang="en-MY" dirty="0"/>
          </a:p>
        </p:txBody>
      </p:sp>
      <p:grpSp>
        <p:nvGrpSpPr>
          <p:cNvPr id="31747" name="Group 143"/>
          <p:cNvGrpSpPr>
            <a:grpSpLocks/>
          </p:cNvGrpSpPr>
          <p:nvPr/>
        </p:nvGrpSpPr>
        <p:grpSpPr bwMode="auto">
          <a:xfrm>
            <a:off x="539750" y="981075"/>
            <a:ext cx="7550150" cy="5667375"/>
            <a:chOff x="1056" y="144"/>
            <a:chExt cx="4756" cy="3859"/>
          </a:xfrm>
        </p:grpSpPr>
        <p:sp>
          <p:nvSpPr>
            <p:cNvPr id="3" name="Rectangle 144"/>
            <p:cNvSpPr>
              <a:spLocks noChangeArrowheads="1"/>
            </p:cNvSpPr>
            <p:nvPr/>
          </p:nvSpPr>
          <p:spPr bwMode="auto">
            <a:xfrm>
              <a:off x="3120" y="1344"/>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50" name="Rectangle 145"/>
            <p:cNvSpPr>
              <a:spLocks noChangeArrowheads="1"/>
            </p:cNvSpPr>
            <p:nvPr/>
          </p:nvSpPr>
          <p:spPr bwMode="auto">
            <a:xfrm>
              <a:off x="3120" y="1200"/>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51" name="Rectangle 146"/>
            <p:cNvSpPr>
              <a:spLocks noChangeArrowheads="1"/>
            </p:cNvSpPr>
            <p:nvPr/>
          </p:nvSpPr>
          <p:spPr bwMode="auto">
            <a:xfrm>
              <a:off x="3120" y="1056"/>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52" name="Rectangle 147"/>
            <p:cNvSpPr>
              <a:spLocks noChangeArrowheads="1"/>
            </p:cNvSpPr>
            <p:nvPr/>
          </p:nvSpPr>
          <p:spPr bwMode="auto">
            <a:xfrm>
              <a:off x="3120" y="912"/>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53" name="Rectangle 148"/>
            <p:cNvSpPr>
              <a:spLocks noChangeArrowheads="1"/>
            </p:cNvSpPr>
            <p:nvPr/>
          </p:nvSpPr>
          <p:spPr bwMode="auto">
            <a:xfrm>
              <a:off x="3120" y="768"/>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54" name="Rectangle 149"/>
            <p:cNvSpPr>
              <a:spLocks noChangeArrowheads="1"/>
            </p:cNvSpPr>
            <p:nvPr/>
          </p:nvSpPr>
          <p:spPr bwMode="auto">
            <a:xfrm>
              <a:off x="3120" y="624"/>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55" name="Rectangle 150"/>
            <p:cNvSpPr>
              <a:spLocks noChangeArrowheads="1"/>
            </p:cNvSpPr>
            <p:nvPr/>
          </p:nvSpPr>
          <p:spPr bwMode="auto">
            <a:xfrm>
              <a:off x="3120" y="480"/>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56" name="Rectangle 151"/>
            <p:cNvSpPr>
              <a:spLocks noChangeArrowheads="1"/>
            </p:cNvSpPr>
            <p:nvPr/>
          </p:nvSpPr>
          <p:spPr bwMode="auto">
            <a:xfrm>
              <a:off x="3120" y="336"/>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57" name="Rectangle 152"/>
            <p:cNvSpPr>
              <a:spLocks noChangeArrowheads="1"/>
            </p:cNvSpPr>
            <p:nvPr/>
          </p:nvSpPr>
          <p:spPr bwMode="auto">
            <a:xfrm>
              <a:off x="2448" y="1344"/>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58" name="Rectangle 153"/>
            <p:cNvSpPr>
              <a:spLocks noChangeArrowheads="1"/>
            </p:cNvSpPr>
            <p:nvPr/>
          </p:nvSpPr>
          <p:spPr bwMode="auto">
            <a:xfrm>
              <a:off x="2448" y="1200"/>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59" name="Rectangle 154"/>
            <p:cNvSpPr>
              <a:spLocks noChangeArrowheads="1"/>
            </p:cNvSpPr>
            <p:nvPr/>
          </p:nvSpPr>
          <p:spPr bwMode="auto">
            <a:xfrm>
              <a:off x="2448" y="1056"/>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60" name="Rectangle 155"/>
            <p:cNvSpPr>
              <a:spLocks noChangeArrowheads="1"/>
            </p:cNvSpPr>
            <p:nvPr/>
          </p:nvSpPr>
          <p:spPr bwMode="auto">
            <a:xfrm>
              <a:off x="2448" y="912"/>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61" name="Rectangle 156"/>
            <p:cNvSpPr>
              <a:spLocks noChangeArrowheads="1"/>
            </p:cNvSpPr>
            <p:nvPr/>
          </p:nvSpPr>
          <p:spPr bwMode="auto">
            <a:xfrm>
              <a:off x="2448" y="768"/>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62" name="Rectangle 157"/>
            <p:cNvSpPr>
              <a:spLocks noChangeArrowheads="1"/>
            </p:cNvSpPr>
            <p:nvPr/>
          </p:nvSpPr>
          <p:spPr bwMode="auto">
            <a:xfrm>
              <a:off x="2448" y="624"/>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63" name="Rectangle 158"/>
            <p:cNvSpPr>
              <a:spLocks noChangeArrowheads="1"/>
            </p:cNvSpPr>
            <p:nvPr/>
          </p:nvSpPr>
          <p:spPr bwMode="auto">
            <a:xfrm>
              <a:off x="2448" y="480"/>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64" name="Rectangle 159"/>
            <p:cNvSpPr>
              <a:spLocks noChangeArrowheads="1"/>
            </p:cNvSpPr>
            <p:nvPr/>
          </p:nvSpPr>
          <p:spPr bwMode="auto">
            <a:xfrm>
              <a:off x="2448" y="336"/>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65" name="Rectangle 160"/>
            <p:cNvSpPr>
              <a:spLocks noChangeArrowheads="1"/>
            </p:cNvSpPr>
            <p:nvPr/>
          </p:nvSpPr>
          <p:spPr bwMode="auto">
            <a:xfrm>
              <a:off x="1104" y="1344"/>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66" name="Rectangle 161"/>
            <p:cNvSpPr>
              <a:spLocks noChangeArrowheads="1"/>
            </p:cNvSpPr>
            <p:nvPr/>
          </p:nvSpPr>
          <p:spPr bwMode="auto">
            <a:xfrm>
              <a:off x="1104" y="1200"/>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67" name="Rectangle 162"/>
            <p:cNvSpPr>
              <a:spLocks noChangeArrowheads="1"/>
            </p:cNvSpPr>
            <p:nvPr/>
          </p:nvSpPr>
          <p:spPr bwMode="auto">
            <a:xfrm>
              <a:off x="1104" y="1056"/>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68" name="Rectangle 163"/>
            <p:cNvSpPr>
              <a:spLocks noChangeArrowheads="1"/>
            </p:cNvSpPr>
            <p:nvPr/>
          </p:nvSpPr>
          <p:spPr bwMode="auto">
            <a:xfrm>
              <a:off x="1104" y="912"/>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69" name="Rectangle 164"/>
            <p:cNvSpPr>
              <a:spLocks noChangeArrowheads="1"/>
            </p:cNvSpPr>
            <p:nvPr/>
          </p:nvSpPr>
          <p:spPr bwMode="auto">
            <a:xfrm>
              <a:off x="1104" y="768"/>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70" name="Rectangle 165"/>
            <p:cNvSpPr>
              <a:spLocks noChangeArrowheads="1"/>
            </p:cNvSpPr>
            <p:nvPr/>
          </p:nvSpPr>
          <p:spPr bwMode="auto">
            <a:xfrm>
              <a:off x="1104" y="624"/>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71" name="Rectangle 166"/>
            <p:cNvSpPr>
              <a:spLocks noChangeArrowheads="1"/>
            </p:cNvSpPr>
            <p:nvPr/>
          </p:nvSpPr>
          <p:spPr bwMode="auto">
            <a:xfrm>
              <a:off x="1104" y="480"/>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72" name="Rectangle 167"/>
            <p:cNvSpPr>
              <a:spLocks noChangeArrowheads="1"/>
            </p:cNvSpPr>
            <p:nvPr/>
          </p:nvSpPr>
          <p:spPr bwMode="auto">
            <a:xfrm>
              <a:off x="1104" y="336"/>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73" name="Line 168"/>
            <p:cNvSpPr>
              <a:spLocks noChangeShapeType="1"/>
            </p:cNvSpPr>
            <p:nvPr/>
          </p:nvSpPr>
          <p:spPr bwMode="auto">
            <a:xfrm>
              <a:off x="1104" y="336"/>
              <a:ext cx="276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4" name="Line 169"/>
            <p:cNvSpPr>
              <a:spLocks noChangeShapeType="1"/>
            </p:cNvSpPr>
            <p:nvPr/>
          </p:nvSpPr>
          <p:spPr bwMode="auto">
            <a:xfrm>
              <a:off x="1104" y="1488"/>
              <a:ext cx="276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5" name="Line 170"/>
            <p:cNvSpPr>
              <a:spLocks noChangeShapeType="1"/>
            </p:cNvSpPr>
            <p:nvPr/>
          </p:nvSpPr>
          <p:spPr bwMode="auto">
            <a:xfrm>
              <a:off x="1104" y="480"/>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6" name="Line 171"/>
            <p:cNvSpPr>
              <a:spLocks noChangeShapeType="1"/>
            </p:cNvSpPr>
            <p:nvPr/>
          </p:nvSpPr>
          <p:spPr bwMode="auto">
            <a:xfrm>
              <a:off x="1104" y="624"/>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7" name="Line 172"/>
            <p:cNvSpPr>
              <a:spLocks noChangeShapeType="1"/>
            </p:cNvSpPr>
            <p:nvPr/>
          </p:nvSpPr>
          <p:spPr bwMode="auto">
            <a:xfrm>
              <a:off x="1104" y="768"/>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8" name="Line 173"/>
            <p:cNvSpPr>
              <a:spLocks noChangeShapeType="1"/>
            </p:cNvSpPr>
            <p:nvPr/>
          </p:nvSpPr>
          <p:spPr bwMode="auto">
            <a:xfrm>
              <a:off x="1104" y="912"/>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9" name="Line 174"/>
            <p:cNvSpPr>
              <a:spLocks noChangeShapeType="1"/>
            </p:cNvSpPr>
            <p:nvPr/>
          </p:nvSpPr>
          <p:spPr bwMode="auto">
            <a:xfrm>
              <a:off x="1104" y="1056"/>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0" name="Line 175"/>
            <p:cNvSpPr>
              <a:spLocks noChangeShapeType="1"/>
            </p:cNvSpPr>
            <p:nvPr/>
          </p:nvSpPr>
          <p:spPr bwMode="auto">
            <a:xfrm>
              <a:off x="1104" y="1200"/>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1" name="Line 176"/>
            <p:cNvSpPr>
              <a:spLocks noChangeShapeType="1"/>
            </p:cNvSpPr>
            <p:nvPr/>
          </p:nvSpPr>
          <p:spPr bwMode="auto">
            <a:xfrm>
              <a:off x="1104" y="1344"/>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2" name="Line 177"/>
            <p:cNvSpPr>
              <a:spLocks noChangeShapeType="1"/>
            </p:cNvSpPr>
            <p:nvPr/>
          </p:nvSpPr>
          <p:spPr bwMode="auto">
            <a:xfrm>
              <a:off x="1104" y="336"/>
              <a:ext cx="0" cy="115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3" name="Line 178"/>
            <p:cNvSpPr>
              <a:spLocks noChangeShapeType="1"/>
            </p:cNvSpPr>
            <p:nvPr/>
          </p:nvSpPr>
          <p:spPr bwMode="auto">
            <a:xfrm>
              <a:off x="3864" y="336"/>
              <a:ext cx="0" cy="115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4" name="Line 179"/>
            <p:cNvSpPr>
              <a:spLocks noChangeShapeType="1"/>
            </p:cNvSpPr>
            <p:nvPr/>
          </p:nvSpPr>
          <p:spPr bwMode="auto">
            <a:xfrm>
              <a:off x="2448" y="336"/>
              <a:ext cx="0" cy="11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1785" name="Line 180"/>
            <p:cNvSpPr>
              <a:spLocks noChangeShapeType="1"/>
            </p:cNvSpPr>
            <p:nvPr/>
          </p:nvSpPr>
          <p:spPr bwMode="auto">
            <a:xfrm>
              <a:off x="3120" y="336"/>
              <a:ext cx="0" cy="11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1786" name="Rectangle 181"/>
            <p:cNvSpPr>
              <a:spLocks noChangeArrowheads="1"/>
            </p:cNvSpPr>
            <p:nvPr/>
          </p:nvSpPr>
          <p:spPr bwMode="auto">
            <a:xfrm>
              <a:off x="3120" y="2544"/>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87" name="Rectangle 182"/>
            <p:cNvSpPr>
              <a:spLocks noChangeArrowheads="1"/>
            </p:cNvSpPr>
            <p:nvPr/>
          </p:nvSpPr>
          <p:spPr bwMode="auto">
            <a:xfrm>
              <a:off x="3120" y="2400"/>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88" name="Rectangle 183"/>
            <p:cNvSpPr>
              <a:spLocks noChangeArrowheads="1"/>
            </p:cNvSpPr>
            <p:nvPr/>
          </p:nvSpPr>
          <p:spPr bwMode="auto">
            <a:xfrm>
              <a:off x="3120" y="2256"/>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89" name="Rectangle 184"/>
            <p:cNvSpPr>
              <a:spLocks noChangeArrowheads="1"/>
            </p:cNvSpPr>
            <p:nvPr/>
          </p:nvSpPr>
          <p:spPr bwMode="auto">
            <a:xfrm>
              <a:off x="3120" y="2112"/>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90" name="Rectangle 185"/>
            <p:cNvSpPr>
              <a:spLocks noChangeArrowheads="1"/>
            </p:cNvSpPr>
            <p:nvPr/>
          </p:nvSpPr>
          <p:spPr bwMode="auto">
            <a:xfrm>
              <a:off x="3120" y="1968"/>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91" name="Rectangle 186"/>
            <p:cNvSpPr>
              <a:spLocks noChangeArrowheads="1"/>
            </p:cNvSpPr>
            <p:nvPr/>
          </p:nvSpPr>
          <p:spPr bwMode="auto">
            <a:xfrm>
              <a:off x="3120" y="1824"/>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92" name="Rectangle 187"/>
            <p:cNvSpPr>
              <a:spLocks noChangeArrowheads="1"/>
            </p:cNvSpPr>
            <p:nvPr/>
          </p:nvSpPr>
          <p:spPr bwMode="auto">
            <a:xfrm>
              <a:off x="3120" y="1680"/>
              <a:ext cx="7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93" name="Rectangle 188"/>
            <p:cNvSpPr>
              <a:spLocks noChangeArrowheads="1"/>
            </p:cNvSpPr>
            <p:nvPr/>
          </p:nvSpPr>
          <p:spPr bwMode="auto">
            <a:xfrm>
              <a:off x="2448" y="2544"/>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94" name="Rectangle 189"/>
            <p:cNvSpPr>
              <a:spLocks noChangeArrowheads="1"/>
            </p:cNvSpPr>
            <p:nvPr/>
          </p:nvSpPr>
          <p:spPr bwMode="auto">
            <a:xfrm>
              <a:off x="2448" y="2400"/>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95" name="Rectangle 190"/>
            <p:cNvSpPr>
              <a:spLocks noChangeArrowheads="1"/>
            </p:cNvSpPr>
            <p:nvPr/>
          </p:nvSpPr>
          <p:spPr bwMode="auto">
            <a:xfrm>
              <a:off x="2448" y="2256"/>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96" name="Rectangle 191"/>
            <p:cNvSpPr>
              <a:spLocks noChangeArrowheads="1"/>
            </p:cNvSpPr>
            <p:nvPr/>
          </p:nvSpPr>
          <p:spPr bwMode="auto">
            <a:xfrm>
              <a:off x="2448" y="2112"/>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97" name="Rectangle 192"/>
            <p:cNvSpPr>
              <a:spLocks noChangeArrowheads="1"/>
            </p:cNvSpPr>
            <p:nvPr/>
          </p:nvSpPr>
          <p:spPr bwMode="auto">
            <a:xfrm>
              <a:off x="2448" y="1968"/>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98" name="Rectangle 193"/>
            <p:cNvSpPr>
              <a:spLocks noChangeArrowheads="1"/>
            </p:cNvSpPr>
            <p:nvPr/>
          </p:nvSpPr>
          <p:spPr bwMode="auto">
            <a:xfrm>
              <a:off x="2448" y="1824"/>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799" name="Rectangle 194"/>
            <p:cNvSpPr>
              <a:spLocks noChangeArrowheads="1"/>
            </p:cNvSpPr>
            <p:nvPr/>
          </p:nvSpPr>
          <p:spPr bwMode="auto">
            <a:xfrm>
              <a:off x="2448" y="1680"/>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800" name="Rectangle 195"/>
            <p:cNvSpPr>
              <a:spLocks noChangeArrowheads="1"/>
            </p:cNvSpPr>
            <p:nvPr/>
          </p:nvSpPr>
          <p:spPr bwMode="auto">
            <a:xfrm>
              <a:off x="1104" y="2544"/>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801" name="Rectangle 196"/>
            <p:cNvSpPr>
              <a:spLocks noChangeArrowheads="1"/>
            </p:cNvSpPr>
            <p:nvPr/>
          </p:nvSpPr>
          <p:spPr bwMode="auto">
            <a:xfrm>
              <a:off x="1104" y="2400"/>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802" name="Rectangle 197"/>
            <p:cNvSpPr>
              <a:spLocks noChangeArrowheads="1"/>
            </p:cNvSpPr>
            <p:nvPr/>
          </p:nvSpPr>
          <p:spPr bwMode="auto">
            <a:xfrm>
              <a:off x="1104" y="2256"/>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803" name="Rectangle 198"/>
            <p:cNvSpPr>
              <a:spLocks noChangeArrowheads="1"/>
            </p:cNvSpPr>
            <p:nvPr/>
          </p:nvSpPr>
          <p:spPr bwMode="auto">
            <a:xfrm>
              <a:off x="1104" y="2112"/>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804" name="Rectangle 199"/>
            <p:cNvSpPr>
              <a:spLocks noChangeArrowheads="1"/>
            </p:cNvSpPr>
            <p:nvPr/>
          </p:nvSpPr>
          <p:spPr bwMode="auto">
            <a:xfrm>
              <a:off x="1104" y="1968"/>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805" name="Rectangle 200"/>
            <p:cNvSpPr>
              <a:spLocks noChangeArrowheads="1"/>
            </p:cNvSpPr>
            <p:nvPr/>
          </p:nvSpPr>
          <p:spPr bwMode="auto">
            <a:xfrm>
              <a:off x="1104" y="1824"/>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806" name="Rectangle 201"/>
            <p:cNvSpPr>
              <a:spLocks noChangeArrowheads="1"/>
            </p:cNvSpPr>
            <p:nvPr/>
          </p:nvSpPr>
          <p:spPr bwMode="auto">
            <a:xfrm>
              <a:off x="1104" y="1680"/>
              <a:ext cx="13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807" name="Line 202"/>
            <p:cNvSpPr>
              <a:spLocks noChangeShapeType="1"/>
            </p:cNvSpPr>
            <p:nvPr/>
          </p:nvSpPr>
          <p:spPr bwMode="auto">
            <a:xfrm>
              <a:off x="1104" y="1680"/>
              <a:ext cx="276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08" name="Line 203"/>
            <p:cNvSpPr>
              <a:spLocks noChangeShapeType="1"/>
            </p:cNvSpPr>
            <p:nvPr/>
          </p:nvSpPr>
          <p:spPr bwMode="auto">
            <a:xfrm>
              <a:off x="1104" y="2688"/>
              <a:ext cx="276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09" name="Line 204"/>
            <p:cNvSpPr>
              <a:spLocks noChangeShapeType="1"/>
            </p:cNvSpPr>
            <p:nvPr/>
          </p:nvSpPr>
          <p:spPr bwMode="auto">
            <a:xfrm>
              <a:off x="1104" y="1824"/>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0" name="Line 205"/>
            <p:cNvSpPr>
              <a:spLocks noChangeShapeType="1"/>
            </p:cNvSpPr>
            <p:nvPr/>
          </p:nvSpPr>
          <p:spPr bwMode="auto">
            <a:xfrm>
              <a:off x="1104" y="1968"/>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1" name="Line 206"/>
            <p:cNvSpPr>
              <a:spLocks noChangeShapeType="1"/>
            </p:cNvSpPr>
            <p:nvPr/>
          </p:nvSpPr>
          <p:spPr bwMode="auto">
            <a:xfrm>
              <a:off x="1104" y="2112"/>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2" name="Line 207"/>
            <p:cNvSpPr>
              <a:spLocks noChangeShapeType="1"/>
            </p:cNvSpPr>
            <p:nvPr/>
          </p:nvSpPr>
          <p:spPr bwMode="auto">
            <a:xfrm>
              <a:off x="1104" y="2256"/>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3" name="Line 208"/>
            <p:cNvSpPr>
              <a:spLocks noChangeShapeType="1"/>
            </p:cNvSpPr>
            <p:nvPr/>
          </p:nvSpPr>
          <p:spPr bwMode="auto">
            <a:xfrm>
              <a:off x="1104" y="2400"/>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4" name="Line 209"/>
            <p:cNvSpPr>
              <a:spLocks noChangeShapeType="1"/>
            </p:cNvSpPr>
            <p:nvPr/>
          </p:nvSpPr>
          <p:spPr bwMode="auto">
            <a:xfrm>
              <a:off x="1104" y="2544"/>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5" name="Line 210"/>
            <p:cNvSpPr>
              <a:spLocks noChangeShapeType="1"/>
            </p:cNvSpPr>
            <p:nvPr/>
          </p:nvSpPr>
          <p:spPr bwMode="auto">
            <a:xfrm>
              <a:off x="1104" y="1680"/>
              <a:ext cx="0" cy="100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6" name="Line 211"/>
            <p:cNvSpPr>
              <a:spLocks noChangeShapeType="1"/>
            </p:cNvSpPr>
            <p:nvPr/>
          </p:nvSpPr>
          <p:spPr bwMode="auto">
            <a:xfrm>
              <a:off x="3864" y="1680"/>
              <a:ext cx="0" cy="100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7" name="Line 212"/>
            <p:cNvSpPr>
              <a:spLocks noChangeShapeType="1"/>
            </p:cNvSpPr>
            <p:nvPr/>
          </p:nvSpPr>
          <p:spPr bwMode="auto">
            <a:xfrm>
              <a:off x="2448" y="1680"/>
              <a:ext cx="0" cy="10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1818" name="Line 213"/>
            <p:cNvSpPr>
              <a:spLocks noChangeShapeType="1"/>
            </p:cNvSpPr>
            <p:nvPr/>
          </p:nvSpPr>
          <p:spPr bwMode="auto">
            <a:xfrm>
              <a:off x="3120" y="1680"/>
              <a:ext cx="0" cy="100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1819" name="Rectangle 214"/>
            <p:cNvSpPr>
              <a:spLocks noChangeArrowheads="1"/>
            </p:cNvSpPr>
            <p:nvPr/>
          </p:nvSpPr>
          <p:spPr bwMode="auto">
            <a:xfrm>
              <a:off x="1104" y="3177"/>
              <a:ext cx="276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folHlink"/>
                </a:buClr>
                <a:buSzPct val="60000"/>
                <a:buFont typeface="Wingdings" panose="05000000000000000000" pitchFamily="2" charset="2"/>
                <a:buNone/>
              </a:pPr>
              <a:r>
                <a:rPr lang="en-US" altLang="en-US" sz="1100"/>
                <a:t>SUPERVISOR STACK POINTER</a:t>
              </a:r>
            </a:p>
          </p:txBody>
        </p:sp>
        <p:sp>
          <p:nvSpPr>
            <p:cNvPr id="31820" name="Rectangle 215"/>
            <p:cNvSpPr>
              <a:spLocks noChangeArrowheads="1"/>
            </p:cNvSpPr>
            <p:nvPr/>
          </p:nvSpPr>
          <p:spPr bwMode="auto">
            <a:xfrm>
              <a:off x="1104" y="3024"/>
              <a:ext cx="276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folHlink"/>
                </a:buClr>
                <a:buSzPct val="60000"/>
                <a:buFont typeface="Wingdings" panose="05000000000000000000" pitchFamily="2" charset="2"/>
                <a:buNone/>
              </a:pPr>
              <a:r>
                <a:rPr lang="en-US" altLang="en-US" sz="1100"/>
                <a:t>USER STACK POINTER</a:t>
              </a:r>
            </a:p>
          </p:txBody>
        </p:sp>
        <p:sp>
          <p:nvSpPr>
            <p:cNvPr id="31821" name="Line 216"/>
            <p:cNvSpPr>
              <a:spLocks noChangeShapeType="1"/>
            </p:cNvSpPr>
            <p:nvPr/>
          </p:nvSpPr>
          <p:spPr bwMode="auto">
            <a:xfrm>
              <a:off x="1104" y="3024"/>
              <a:ext cx="276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22" name="Line 217"/>
            <p:cNvSpPr>
              <a:spLocks noChangeShapeType="1"/>
            </p:cNvSpPr>
            <p:nvPr/>
          </p:nvSpPr>
          <p:spPr bwMode="auto">
            <a:xfrm>
              <a:off x="1104" y="3330"/>
              <a:ext cx="276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23" name="Line 218"/>
            <p:cNvSpPr>
              <a:spLocks noChangeShapeType="1"/>
            </p:cNvSpPr>
            <p:nvPr/>
          </p:nvSpPr>
          <p:spPr bwMode="auto">
            <a:xfrm>
              <a:off x="1104" y="3177"/>
              <a:ext cx="2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24" name="Line 219"/>
            <p:cNvSpPr>
              <a:spLocks noChangeShapeType="1"/>
            </p:cNvSpPr>
            <p:nvPr/>
          </p:nvSpPr>
          <p:spPr bwMode="auto">
            <a:xfrm>
              <a:off x="1104" y="3024"/>
              <a:ext cx="0" cy="30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25" name="Line 220"/>
            <p:cNvSpPr>
              <a:spLocks noChangeShapeType="1"/>
            </p:cNvSpPr>
            <p:nvPr/>
          </p:nvSpPr>
          <p:spPr bwMode="auto">
            <a:xfrm>
              <a:off x="3864" y="3024"/>
              <a:ext cx="0" cy="30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26" name="Rectangle 221"/>
            <p:cNvSpPr>
              <a:spLocks noChangeArrowheads="1"/>
            </p:cNvSpPr>
            <p:nvPr/>
          </p:nvSpPr>
          <p:spPr bwMode="auto">
            <a:xfrm>
              <a:off x="1104" y="3504"/>
              <a:ext cx="27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US" altLang="en-US" sz="800"/>
            </a:p>
          </p:txBody>
        </p:sp>
        <p:sp>
          <p:nvSpPr>
            <p:cNvPr id="31827" name="Line 222"/>
            <p:cNvSpPr>
              <a:spLocks noChangeShapeType="1"/>
            </p:cNvSpPr>
            <p:nvPr/>
          </p:nvSpPr>
          <p:spPr bwMode="auto">
            <a:xfrm>
              <a:off x="1104" y="3504"/>
              <a:ext cx="276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28" name="Line 223"/>
            <p:cNvSpPr>
              <a:spLocks noChangeShapeType="1"/>
            </p:cNvSpPr>
            <p:nvPr/>
          </p:nvSpPr>
          <p:spPr bwMode="auto">
            <a:xfrm>
              <a:off x="1104" y="3648"/>
              <a:ext cx="276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29" name="Line 224"/>
            <p:cNvSpPr>
              <a:spLocks noChangeShapeType="1"/>
            </p:cNvSpPr>
            <p:nvPr/>
          </p:nvSpPr>
          <p:spPr bwMode="auto">
            <a:xfrm>
              <a:off x="1104" y="3504"/>
              <a:ext cx="0"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30" name="Line 225"/>
            <p:cNvSpPr>
              <a:spLocks noChangeShapeType="1"/>
            </p:cNvSpPr>
            <p:nvPr/>
          </p:nvSpPr>
          <p:spPr bwMode="auto">
            <a:xfrm>
              <a:off x="3864" y="3504"/>
              <a:ext cx="0"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31" name="Rectangle 226"/>
            <p:cNvSpPr>
              <a:spLocks noChangeArrowheads="1"/>
            </p:cNvSpPr>
            <p:nvPr/>
          </p:nvSpPr>
          <p:spPr bwMode="auto">
            <a:xfrm>
              <a:off x="3168" y="3792"/>
              <a:ext cx="6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folHlink"/>
                </a:buClr>
                <a:buSzPct val="60000"/>
                <a:buFont typeface="Wingdings" panose="05000000000000000000" pitchFamily="2" charset="2"/>
                <a:buNone/>
              </a:pPr>
              <a:r>
                <a:rPr lang="en-US" altLang="en-US" sz="900"/>
                <a:t>USER VYTE</a:t>
              </a:r>
            </a:p>
          </p:txBody>
        </p:sp>
        <p:sp>
          <p:nvSpPr>
            <p:cNvPr id="31832" name="Rectangle 227"/>
            <p:cNvSpPr>
              <a:spLocks noChangeArrowheads="1"/>
            </p:cNvSpPr>
            <p:nvPr/>
          </p:nvSpPr>
          <p:spPr bwMode="auto">
            <a:xfrm>
              <a:off x="2544" y="3792"/>
              <a:ext cx="6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eaLnBrk="0" hangingPunct="0">
                <a:defRPr>
                  <a:solidFill>
                    <a:schemeClr val="tx1"/>
                  </a:solidFill>
                  <a:latin typeface="Arial" panose="020B0604020202020204" pitchFamily="34" charset="0"/>
                  <a:cs typeface="Arial" panose="020B0604020202020204" pitchFamily="34" charset="0"/>
                </a:defRPr>
              </a:lvl1pPr>
              <a:lvl2pPr marL="742950" indent="-285750" defTabSz="896938" eaLnBrk="0" hangingPunct="0">
                <a:defRPr>
                  <a:solidFill>
                    <a:schemeClr val="tx1"/>
                  </a:solidFill>
                  <a:latin typeface="Arial" panose="020B0604020202020204" pitchFamily="34" charset="0"/>
                  <a:cs typeface="Arial" panose="020B0604020202020204" pitchFamily="34" charset="0"/>
                </a:defRPr>
              </a:lvl2pPr>
              <a:lvl3pPr marL="1143000" indent="-228600" defTabSz="896938" eaLnBrk="0" hangingPunct="0">
                <a:defRPr>
                  <a:solidFill>
                    <a:schemeClr val="tx1"/>
                  </a:solidFill>
                  <a:latin typeface="Arial" panose="020B0604020202020204" pitchFamily="34" charset="0"/>
                  <a:cs typeface="Arial" panose="020B0604020202020204" pitchFamily="34" charset="0"/>
                </a:defRPr>
              </a:lvl3pPr>
              <a:lvl4pPr marL="1600200" indent="-228600" defTabSz="896938" eaLnBrk="0" hangingPunct="0">
                <a:defRPr>
                  <a:solidFill>
                    <a:schemeClr val="tx1"/>
                  </a:solidFill>
                  <a:latin typeface="Arial" panose="020B0604020202020204" pitchFamily="34" charset="0"/>
                  <a:cs typeface="Arial" panose="020B0604020202020204" pitchFamily="34" charset="0"/>
                </a:defRPr>
              </a:lvl4pPr>
              <a:lvl5pPr marL="2057400" indent="-228600" defTabSz="896938" eaLnBrk="0" hangingPunct="0">
                <a:defRPr>
                  <a:solidFill>
                    <a:schemeClr val="tx1"/>
                  </a:solidFill>
                  <a:latin typeface="Arial" panose="020B0604020202020204" pitchFamily="34" charset="0"/>
                  <a:cs typeface="Arial" panose="020B0604020202020204" pitchFamily="34" charset="0"/>
                </a:defRPr>
              </a:lvl5pPr>
              <a:lvl6pPr marL="25146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969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folHlink"/>
                </a:buClr>
                <a:buSzPct val="60000"/>
                <a:buFont typeface="Wingdings" panose="05000000000000000000" pitchFamily="2" charset="2"/>
                <a:buNone/>
              </a:pPr>
              <a:r>
                <a:rPr lang="en-US" altLang="en-US" sz="900"/>
                <a:t>SYSTEM BYTE</a:t>
              </a:r>
              <a:r>
                <a:rPr lang="en-US" altLang="en-US" sz="800"/>
                <a:t> </a:t>
              </a:r>
            </a:p>
          </p:txBody>
        </p:sp>
        <p:sp>
          <p:nvSpPr>
            <p:cNvPr id="31833" name="Line 228"/>
            <p:cNvSpPr>
              <a:spLocks noChangeShapeType="1"/>
            </p:cNvSpPr>
            <p:nvPr/>
          </p:nvSpPr>
          <p:spPr bwMode="auto">
            <a:xfrm>
              <a:off x="2544" y="3792"/>
              <a:ext cx="13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34" name="Line 229"/>
            <p:cNvSpPr>
              <a:spLocks noChangeShapeType="1"/>
            </p:cNvSpPr>
            <p:nvPr/>
          </p:nvSpPr>
          <p:spPr bwMode="auto">
            <a:xfrm>
              <a:off x="2544" y="3936"/>
              <a:ext cx="13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35" name="Line 230"/>
            <p:cNvSpPr>
              <a:spLocks noChangeShapeType="1"/>
            </p:cNvSpPr>
            <p:nvPr/>
          </p:nvSpPr>
          <p:spPr bwMode="auto">
            <a:xfrm>
              <a:off x="2544" y="3792"/>
              <a:ext cx="0"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36" name="Line 231"/>
            <p:cNvSpPr>
              <a:spLocks noChangeShapeType="1"/>
            </p:cNvSpPr>
            <p:nvPr/>
          </p:nvSpPr>
          <p:spPr bwMode="auto">
            <a:xfrm>
              <a:off x="3864" y="3792"/>
              <a:ext cx="0"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37" name="Line 232"/>
            <p:cNvSpPr>
              <a:spLocks noChangeShapeType="1"/>
            </p:cNvSpPr>
            <p:nvPr/>
          </p:nvSpPr>
          <p:spPr bwMode="auto">
            <a:xfrm>
              <a:off x="3168" y="3792"/>
              <a:ext cx="0" cy="1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1838" name="Text Box 233"/>
            <p:cNvSpPr txBox="1">
              <a:spLocks noChangeArrowheads="1"/>
            </p:cNvSpPr>
            <p:nvPr/>
          </p:nvSpPr>
          <p:spPr bwMode="auto">
            <a:xfrm>
              <a:off x="3878" y="263"/>
              <a:ext cx="11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839" name="Text Box 234"/>
            <p:cNvSpPr txBox="1">
              <a:spLocks noChangeArrowheads="1"/>
            </p:cNvSpPr>
            <p:nvPr/>
          </p:nvSpPr>
          <p:spPr bwMode="auto">
            <a:xfrm>
              <a:off x="3869" y="336"/>
              <a:ext cx="259"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D0</a:t>
              </a:r>
            </a:p>
            <a:p>
              <a:pPr eaLnBrk="1" hangingPunct="1"/>
              <a:r>
                <a:rPr lang="en-US" altLang="en-US" sz="1400"/>
                <a:t>D1</a:t>
              </a:r>
            </a:p>
            <a:p>
              <a:pPr eaLnBrk="1" hangingPunct="1"/>
              <a:r>
                <a:rPr lang="en-US" altLang="en-US" sz="1400"/>
                <a:t>D2</a:t>
              </a:r>
            </a:p>
          </p:txBody>
        </p:sp>
        <p:sp>
          <p:nvSpPr>
            <p:cNvPr id="31840" name="Text Box 235"/>
            <p:cNvSpPr txBox="1">
              <a:spLocks noChangeArrowheads="1"/>
            </p:cNvSpPr>
            <p:nvPr/>
          </p:nvSpPr>
          <p:spPr bwMode="auto">
            <a:xfrm>
              <a:off x="3869" y="768"/>
              <a:ext cx="259"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D3</a:t>
              </a:r>
            </a:p>
            <a:p>
              <a:pPr eaLnBrk="1" hangingPunct="1"/>
              <a:r>
                <a:rPr lang="en-US" altLang="en-US" sz="1400"/>
                <a:t>D4</a:t>
              </a:r>
            </a:p>
            <a:p>
              <a:pPr eaLnBrk="1" hangingPunct="1"/>
              <a:r>
                <a:rPr lang="en-US" altLang="en-US" sz="1400"/>
                <a:t>D5</a:t>
              </a:r>
            </a:p>
          </p:txBody>
        </p:sp>
        <p:sp>
          <p:nvSpPr>
            <p:cNvPr id="31841" name="Text Box 236"/>
            <p:cNvSpPr txBox="1">
              <a:spLocks noChangeArrowheads="1"/>
            </p:cNvSpPr>
            <p:nvPr/>
          </p:nvSpPr>
          <p:spPr bwMode="auto">
            <a:xfrm>
              <a:off x="3869" y="1172"/>
              <a:ext cx="25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D6</a:t>
              </a:r>
            </a:p>
            <a:p>
              <a:pPr eaLnBrk="1" hangingPunct="1"/>
              <a:r>
                <a:rPr lang="en-US" altLang="en-US" sz="1400"/>
                <a:t>D7</a:t>
              </a:r>
            </a:p>
          </p:txBody>
        </p:sp>
        <p:sp>
          <p:nvSpPr>
            <p:cNvPr id="31842" name="Text Box 237"/>
            <p:cNvSpPr txBox="1">
              <a:spLocks noChangeArrowheads="1"/>
            </p:cNvSpPr>
            <p:nvPr/>
          </p:nvSpPr>
          <p:spPr bwMode="auto">
            <a:xfrm>
              <a:off x="3926" y="1597"/>
              <a:ext cx="11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1843" name="Text Box 238"/>
            <p:cNvSpPr txBox="1">
              <a:spLocks noChangeArrowheads="1"/>
            </p:cNvSpPr>
            <p:nvPr/>
          </p:nvSpPr>
          <p:spPr bwMode="auto">
            <a:xfrm>
              <a:off x="3917" y="1670"/>
              <a:ext cx="259"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A0</a:t>
              </a:r>
            </a:p>
            <a:p>
              <a:pPr eaLnBrk="1" hangingPunct="1"/>
              <a:r>
                <a:rPr lang="en-US" altLang="en-US" sz="1400"/>
                <a:t>A1</a:t>
              </a:r>
            </a:p>
            <a:p>
              <a:pPr eaLnBrk="1" hangingPunct="1"/>
              <a:r>
                <a:rPr lang="en-US" altLang="en-US" sz="1400"/>
                <a:t>A2</a:t>
              </a:r>
            </a:p>
          </p:txBody>
        </p:sp>
        <p:sp>
          <p:nvSpPr>
            <p:cNvPr id="31844" name="Text Box 239"/>
            <p:cNvSpPr txBox="1">
              <a:spLocks noChangeArrowheads="1"/>
            </p:cNvSpPr>
            <p:nvPr/>
          </p:nvSpPr>
          <p:spPr bwMode="auto">
            <a:xfrm>
              <a:off x="3917" y="2102"/>
              <a:ext cx="259"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A3</a:t>
              </a:r>
            </a:p>
            <a:p>
              <a:pPr eaLnBrk="1" hangingPunct="1"/>
              <a:r>
                <a:rPr lang="en-US" altLang="en-US" sz="1400"/>
                <a:t>A4</a:t>
              </a:r>
            </a:p>
            <a:p>
              <a:pPr eaLnBrk="1" hangingPunct="1"/>
              <a:r>
                <a:rPr lang="en-US" altLang="en-US" sz="1400"/>
                <a:t>A5</a:t>
              </a:r>
            </a:p>
          </p:txBody>
        </p:sp>
        <p:sp>
          <p:nvSpPr>
            <p:cNvPr id="31845" name="Text Box 240"/>
            <p:cNvSpPr txBox="1">
              <a:spLocks noChangeArrowheads="1"/>
            </p:cNvSpPr>
            <p:nvPr/>
          </p:nvSpPr>
          <p:spPr bwMode="auto">
            <a:xfrm>
              <a:off x="3917" y="2553"/>
              <a:ext cx="25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A6</a:t>
              </a:r>
            </a:p>
            <a:p>
              <a:pPr eaLnBrk="1" hangingPunct="1"/>
              <a:r>
                <a:rPr lang="en-US" altLang="en-US" sz="1400"/>
                <a:t>A7</a:t>
              </a:r>
            </a:p>
          </p:txBody>
        </p:sp>
        <p:sp>
          <p:nvSpPr>
            <p:cNvPr id="31846" name="Text Box 241"/>
            <p:cNvSpPr txBox="1">
              <a:spLocks noChangeArrowheads="1"/>
            </p:cNvSpPr>
            <p:nvPr/>
          </p:nvSpPr>
          <p:spPr bwMode="auto">
            <a:xfrm>
              <a:off x="3878" y="3079"/>
              <a:ext cx="25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A7</a:t>
              </a:r>
            </a:p>
          </p:txBody>
        </p:sp>
        <p:sp>
          <p:nvSpPr>
            <p:cNvPr id="31847" name="Text Box 242"/>
            <p:cNvSpPr txBox="1">
              <a:spLocks noChangeArrowheads="1"/>
            </p:cNvSpPr>
            <p:nvPr/>
          </p:nvSpPr>
          <p:spPr bwMode="auto">
            <a:xfrm>
              <a:off x="3888" y="3456"/>
              <a:ext cx="27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PC</a:t>
              </a:r>
            </a:p>
          </p:txBody>
        </p:sp>
        <p:sp>
          <p:nvSpPr>
            <p:cNvPr id="31848" name="Text Box 243"/>
            <p:cNvSpPr txBox="1">
              <a:spLocks noChangeArrowheads="1"/>
            </p:cNvSpPr>
            <p:nvPr/>
          </p:nvSpPr>
          <p:spPr bwMode="auto">
            <a:xfrm>
              <a:off x="3888" y="3744"/>
              <a:ext cx="2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SR</a:t>
              </a:r>
            </a:p>
          </p:txBody>
        </p:sp>
        <p:sp>
          <p:nvSpPr>
            <p:cNvPr id="31849" name="Text Box 244"/>
            <p:cNvSpPr txBox="1">
              <a:spLocks noChangeArrowheads="1"/>
            </p:cNvSpPr>
            <p:nvPr/>
          </p:nvSpPr>
          <p:spPr bwMode="auto">
            <a:xfrm>
              <a:off x="1056" y="144"/>
              <a:ext cx="302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31                                  16  15              8  7                   0</a:t>
              </a:r>
            </a:p>
          </p:txBody>
        </p:sp>
        <p:sp>
          <p:nvSpPr>
            <p:cNvPr id="31850" name="Text Box 245"/>
            <p:cNvSpPr txBox="1">
              <a:spLocks noChangeArrowheads="1"/>
            </p:cNvSpPr>
            <p:nvPr/>
          </p:nvSpPr>
          <p:spPr bwMode="auto">
            <a:xfrm>
              <a:off x="1056" y="1536"/>
              <a:ext cx="302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31                                  16  15              8  7                   0</a:t>
              </a:r>
            </a:p>
          </p:txBody>
        </p:sp>
        <p:sp>
          <p:nvSpPr>
            <p:cNvPr id="31851" name="Text Box 246"/>
            <p:cNvSpPr txBox="1">
              <a:spLocks noChangeArrowheads="1"/>
            </p:cNvSpPr>
            <p:nvPr/>
          </p:nvSpPr>
          <p:spPr bwMode="auto">
            <a:xfrm>
              <a:off x="1056" y="3650"/>
              <a:ext cx="302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                                             15              8  7                   0</a:t>
              </a:r>
            </a:p>
          </p:txBody>
        </p:sp>
        <p:sp>
          <p:nvSpPr>
            <p:cNvPr id="31852" name="Text Box 247"/>
            <p:cNvSpPr txBox="1">
              <a:spLocks noChangeArrowheads="1"/>
            </p:cNvSpPr>
            <p:nvPr/>
          </p:nvSpPr>
          <p:spPr bwMode="auto">
            <a:xfrm>
              <a:off x="4128" y="743"/>
              <a:ext cx="1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DATA REGISTERS</a:t>
              </a:r>
            </a:p>
          </p:txBody>
        </p:sp>
        <p:sp>
          <p:nvSpPr>
            <p:cNvPr id="31853" name="Text Box 248"/>
            <p:cNvSpPr txBox="1">
              <a:spLocks noChangeArrowheads="1"/>
            </p:cNvSpPr>
            <p:nvPr/>
          </p:nvSpPr>
          <p:spPr bwMode="auto">
            <a:xfrm>
              <a:off x="4128" y="2064"/>
              <a:ext cx="16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ADDRESS REGISTERS</a:t>
              </a:r>
            </a:p>
          </p:txBody>
        </p:sp>
        <p:sp>
          <p:nvSpPr>
            <p:cNvPr id="31854" name="Text Box 249"/>
            <p:cNvSpPr txBox="1">
              <a:spLocks noChangeArrowheads="1"/>
            </p:cNvSpPr>
            <p:nvPr/>
          </p:nvSpPr>
          <p:spPr bwMode="auto">
            <a:xfrm>
              <a:off x="4128" y="3033"/>
              <a:ext cx="127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STACK POINTER</a:t>
              </a:r>
            </a:p>
          </p:txBody>
        </p:sp>
        <p:sp>
          <p:nvSpPr>
            <p:cNvPr id="31855" name="Text Box 250"/>
            <p:cNvSpPr txBox="1">
              <a:spLocks noChangeArrowheads="1"/>
            </p:cNvSpPr>
            <p:nvPr/>
          </p:nvSpPr>
          <p:spPr bwMode="auto">
            <a:xfrm>
              <a:off x="4128" y="3465"/>
              <a:ext cx="150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PROGRAM CONTER</a:t>
              </a:r>
            </a:p>
          </p:txBody>
        </p:sp>
        <p:sp>
          <p:nvSpPr>
            <p:cNvPr id="31856" name="Text Box 251"/>
            <p:cNvSpPr txBox="1">
              <a:spLocks noChangeArrowheads="1"/>
            </p:cNvSpPr>
            <p:nvPr/>
          </p:nvSpPr>
          <p:spPr bwMode="auto">
            <a:xfrm>
              <a:off x="4128" y="3753"/>
              <a:ext cx="14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STATUS REGISTER</a:t>
              </a:r>
            </a:p>
          </p:txBody>
        </p:sp>
      </p:grpSp>
      <p:sp>
        <p:nvSpPr>
          <p:cNvPr id="31749" name="Slide Number Placeholder 112"/>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D15186-773C-4CE3-A8DA-EF7C89C45401}" type="slidenum">
              <a:rPr lang="fr-FR" altLang="en-US">
                <a:solidFill>
                  <a:srgbClr val="FFFFFF"/>
                </a:solidFill>
              </a:rPr>
              <a:pPr eaLnBrk="1" hangingPunct="1"/>
              <a:t>24</a:t>
            </a:fld>
            <a:endParaRPr lang="fr-FR" altLang="en-US">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accumulator</a:t>
            </a:r>
            <a:endParaRPr lang="en-MY" dirty="0"/>
          </a:p>
        </p:txBody>
      </p:sp>
      <p:sp>
        <p:nvSpPr>
          <p:cNvPr id="32771" name="Content Placeholder 2"/>
          <p:cNvSpPr>
            <a:spLocks noGrp="1"/>
          </p:cNvSpPr>
          <p:nvPr>
            <p:ph sz="quarter" idx="1"/>
          </p:nvPr>
        </p:nvSpPr>
        <p:spPr>
          <a:xfrm>
            <a:off x="457200" y="1600200"/>
            <a:ext cx="7467600" cy="4873625"/>
          </a:xfrm>
        </p:spPr>
        <p:txBody>
          <a:bodyPr/>
          <a:lstStyle/>
          <a:p>
            <a:pPr eaLnBrk="1" hangingPunct="1"/>
            <a:r>
              <a:rPr lang="en-MY" altLang="en-US"/>
              <a:t>a register in which intermediate arithmetic and logic results are stored.</a:t>
            </a:r>
          </a:p>
          <a:p>
            <a:pPr eaLnBrk="1" hangingPunct="1"/>
            <a:r>
              <a:rPr lang="en-MY" altLang="en-US"/>
              <a:t>example for accumulator use is summing a list of numbers. </a:t>
            </a:r>
          </a:p>
          <a:p>
            <a:pPr lvl="1" eaLnBrk="1" hangingPunct="1"/>
            <a:r>
              <a:rPr lang="en-MY" altLang="en-US"/>
              <a:t>The accumulator is initially set to zero, then each number in turn is added to the value in the accumulator. </a:t>
            </a:r>
          </a:p>
          <a:p>
            <a:pPr lvl="1" eaLnBrk="1" hangingPunct="1"/>
            <a:r>
              <a:rPr lang="en-MY" altLang="en-US"/>
              <a:t>Only when all numbers have been added is the result held in the accumulator written to main memory or to another, non-accumulator, CPU register.</a:t>
            </a:r>
          </a:p>
          <a:p>
            <a:pPr eaLnBrk="1" hangingPunct="1"/>
            <a:endParaRPr lang="en-MY" altLang="en-US"/>
          </a:p>
        </p:txBody>
      </p:sp>
      <p:sp>
        <p:nvSpPr>
          <p:cNvPr id="32772"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B44E59-D708-4537-9C48-C47F4EBD3C1D}" type="slidenum">
              <a:rPr lang="fr-FR" altLang="en-US">
                <a:solidFill>
                  <a:srgbClr val="FFFFFF"/>
                </a:solidFill>
              </a:rPr>
              <a:pPr eaLnBrk="1" hangingPunct="1"/>
              <a:t>25</a:t>
            </a:fld>
            <a:endParaRPr lang="fr-FR" altLang="en-US">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Condition code register (CCR)</a:t>
            </a:r>
            <a:endParaRPr lang="en-MY" dirty="0"/>
          </a:p>
        </p:txBody>
      </p:sp>
      <p:sp>
        <p:nvSpPr>
          <p:cNvPr id="33795" name="Content Placeholder 2"/>
          <p:cNvSpPr>
            <a:spLocks noGrp="1"/>
          </p:cNvSpPr>
          <p:nvPr>
            <p:ph sz="quarter" idx="1"/>
          </p:nvPr>
        </p:nvSpPr>
        <p:spPr>
          <a:xfrm>
            <a:off x="457200" y="1600200"/>
            <a:ext cx="7467600" cy="4873625"/>
          </a:xfrm>
        </p:spPr>
        <p:txBody>
          <a:bodyPr/>
          <a:lstStyle/>
          <a:p>
            <a:pPr eaLnBrk="1" hangingPunct="1"/>
            <a:r>
              <a:rPr lang="en-MY" altLang="en-US"/>
              <a:t>an 8 bit register used to store the status of CPU, such as carry, zero, overflow and half carry.</a:t>
            </a:r>
          </a:p>
        </p:txBody>
      </p:sp>
      <p:sp>
        <p:nvSpPr>
          <p:cNvPr id="33796" name="Slide Number Placeholder 4"/>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1F3629-05A0-4377-ABC3-49A1929E263C}" type="slidenum">
              <a:rPr lang="fr-FR" altLang="en-US">
                <a:solidFill>
                  <a:srgbClr val="FFFFFF"/>
                </a:solidFill>
              </a:rPr>
              <a:pPr eaLnBrk="1" hangingPunct="1"/>
              <a:t>26</a:t>
            </a:fld>
            <a:endParaRPr lang="fr-FR" altLang="en-US">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MY"/>
          </a:p>
        </p:txBody>
      </p:sp>
      <p:sp>
        <p:nvSpPr>
          <p:cNvPr id="34819" name="Content Placeholder 2"/>
          <p:cNvSpPr>
            <a:spLocks noGrp="1"/>
          </p:cNvSpPr>
          <p:nvPr>
            <p:ph sz="quarter" idx="1"/>
          </p:nvPr>
        </p:nvSpPr>
        <p:spPr>
          <a:xfrm>
            <a:off x="457200" y="1600200"/>
            <a:ext cx="7467600" cy="4873625"/>
          </a:xfrm>
        </p:spPr>
        <p:txBody>
          <a:bodyPr/>
          <a:lstStyle/>
          <a:p>
            <a:pPr eaLnBrk="1" hangingPunct="1"/>
            <a:endParaRPr lang="en-MY" altLang="en-US"/>
          </a:p>
        </p:txBody>
      </p:sp>
      <p:graphicFrame>
        <p:nvGraphicFramePr>
          <p:cNvPr id="4" name="Table 3"/>
          <p:cNvGraphicFramePr>
            <a:graphicFrameLocks noGrp="1"/>
          </p:cNvGraphicFramePr>
          <p:nvPr/>
        </p:nvGraphicFramePr>
        <p:xfrm>
          <a:off x="428625" y="214313"/>
          <a:ext cx="7929563" cy="6215062"/>
        </p:xfrm>
        <a:graphic>
          <a:graphicData uri="http://schemas.openxmlformats.org/drawingml/2006/table">
            <a:tbl>
              <a:tblPr firstRow="1" bandRow="1">
                <a:tableStyleId>{5C22544A-7EE6-4342-B048-85BDC9FD1C3A}</a:tableStyleId>
              </a:tblPr>
              <a:tblGrid>
                <a:gridCol w="1081309">
                  <a:extLst>
                    <a:ext uri="{9D8B030D-6E8A-4147-A177-3AD203B41FA5}">
                      <a16:colId xmlns:a16="http://schemas.microsoft.com/office/drawing/2014/main" val="20000"/>
                    </a:ext>
                  </a:extLst>
                </a:gridCol>
                <a:gridCol w="1829911">
                  <a:extLst>
                    <a:ext uri="{9D8B030D-6E8A-4147-A177-3AD203B41FA5}">
                      <a16:colId xmlns:a16="http://schemas.microsoft.com/office/drawing/2014/main" val="20001"/>
                    </a:ext>
                  </a:extLst>
                </a:gridCol>
                <a:gridCol w="5018342">
                  <a:extLst>
                    <a:ext uri="{9D8B030D-6E8A-4147-A177-3AD203B41FA5}">
                      <a16:colId xmlns:a16="http://schemas.microsoft.com/office/drawing/2014/main" val="20002"/>
                    </a:ext>
                  </a:extLst>
                </a:gridCol>
              </a:tblGrid>
              <a:tr h="466290">
                <a:tc>
                  <a:txBody>
                    <a:bodyPr/>
                    <a:lstStyle/>
                    <a:p>
                      <a:r>
                        <a:rPr lang="en-MY" sz="1800" dirty="0"/>
                        <a:t>Flag</a:t>
                      </a:r>
                    </a:p>
                  </a:txBody>
                  <a:tcPr marL="91439" marR="91439" anchor="ctr"/>
                </a:tc>
                <a:tc>
                  <a:txBody>
                    <a:bodyPr/>
                    <a:lstStyle/>
                    <a:p>
                      <a:r>
                        <a:rPr lang="en-MY" sz="1800"/>
                        <a:t>Name</a:t>
                      </a:r>
                    </a:p>
                  </a:txBody>
                  <a:tcPr marL="91439" marR="91439" anchor="ctr"/>
                </a:tc>
                <a:tc>
                  <a:txBody>
                    <a:bodyPr/>
                    <a:lstStyle/>
                    <a:p>
                      <a:r>
                        <a:rPr lang="en-MY" sz="1800"/>
                        <a:t>Description</a:t>
                      </a:r>
                    </a:p>
                  </a:txBody>
                  <a:tcPr marL="91439" marR="91439" anchor="ctr"/>
                </a:tc>
                <a:extLst>
                  <a:ext uri="{0D108BD9-81ED-4DB2-BD59-A6C34878D82A}">
                    <a16:rowId xmlns:a16="http://schemas.microsoft.com/office/drawing/2014/main" val="10000"/>
                  </a:ext>
                </a:extLst>
              </a:tr>
              <a:tr h="574878">
                <a:tc>
                  <a:txBody>
                    <a:bodyPr/>
                    <a:lstStyle/>
                    <a:p>
                      <a:pPr algn="ctr"/>
                      <a:r>
                        <a:rPr lang="en-MY" sz="1200" b="1"/>
                        <a:t>Z</a:t>
                      </a:r>
                      <a:endParaRPr lang="en-MY" sz="1200"/>
                    </a:p>
                  </a:txBody>
                  <a:tcPr marL="91439" marR="91439" anchor="ctr"/>
                </a:tc>
                <a:tc>
                  <a:txBody>
                    <a:bodyPr/>
                    <a:lstStyle/>
                    <a:p>
                      <a:r>
                        <a:rPr lang="en-MY" sz="1200"/>
                        <a:t>Zero flag</a:t>
                      </a:r>
                    </a:p>
                  </a:txBody>
                  <a:tcPr marL="91439" marR="91439" anchor="ctr"/>
                </a:tc>
                <a:tc>
                  <a:txBody>
                    <a:bodyPr/>
                    <a:lstStyle/>
                    <a:p>
                      <a:r>
                        <a:rPr lang="en-MY" sz="1200"/>
                        <a:t>Indicates that the result of a mathematical or logical operation was zero.</a:t>
                      </a:r>
                    </a:p>
                  </a:txBody>
                  <a:tcPr marL="91439" marR="91439" anchor="ctr"/>
                </a:tc>
                <a:extLst>
                  <a:ext uri="{0D108BD9-81ED-4DB2-BD59-A6C34878D82A}">
                    <a16:rowId xmlns:a16="http://schemas.microsoft.com/office/drawing/2014/main" val="10001"/>
                  </a:ext>
                </a:extLst>
              </a:tr>
              <a:tr h="1264730">
                <a:tc>
                  <a:txBody>
                    <a:bodyPr/>
                    <a:lstStyle/>
                    <a:p>
                      <a:pPr algn="ctr"/>
                      <a:r>
                        <a:rPr lang="en-MY" sz="1200" b="1"/>
                        <a:t>C</a:t>
                      </a:r>
                      <a:endParaRPr lang="en-MY" sz="1200"/>
                    </a:p>
                  </a:txBody>
                  <a:tcPr marL="91439" marR="91439" anchor="ctr"/>
                </a:tc>
                <a:tc>
                  <a:txBody>
                    <a:bodyPr/>
                    <a:lstStyle/>
                    <a:p>
                      <a:r>
                        <a:rPr lang="en-MY" sz="1200" dirty="0"/>
                        <a:t>Carry flag</a:t>
                      </a:r>
                    </a:p>
                  </a:txBody>
                  <a:tcPr marL="91439" marR="91439" anchor="ctr"/>
                </a:tc>
                <a:tc>
                  <a:txBody>
                    <a:bodyPr/>
                    <a:lstStyle/>
                    <a:p>
                      <a:r>
                        <a:rPr lang="en-MY" sz="1200" dirty="0"/>
                        <a:t>Indicates that the result of an operation produced an answer greater than the number of available bits. (This flag may also be set before a mathematical operation as an extra operand to certain instructions, e.g. "add with carry".)</a:t>
                      </a:r>
                    </a:p>
                  </a:txBody>
                  <a:tcPr marL="91439" marR="91439" anchor="ctr"/>
                </a:tc>
                <a:extLst>
                  <a:ext uri="{0D108BD9-81ED-4DB2-BD59-A6C34878D82A}">
                    <a16:rowId xmlns:a16="http://schemas.microsoft.com/office/drawing/2014/main" val="10002"/>
                  </a:ext>
                </a:extLst>
              </a:tr>
              <a:tr h="804827">
                <a:tc>
                  <a:txBody>
                    <a:bodyPr/>
                    <a:lstStyle/>
                    <a:p>
                      <a:pPr algn="ctr"/>
                      <a:r>
                        <a:rPr lang="en-MY" sz="1200" b="1" dirty="0"/>
                        <a:t>X</a:t>
                      </a:r>
                      <a:endParaRPr lang="en-MY" sz="1200" dirty="0"/>
                    </a:p>
                  </a:txBody>
                  <a:tcPr marL="91439" marR="91439" anchor="ctr"/>
                </a:tc>
                <a:tc>
                  <a:txBody>
                    <a:bodyPr/>
                    <a:lstStyle/>
                    <a:p>
                      <a:r>
                        <a:rPr lang="en-MY" sz="1200" dirty="0"/>
                        <a:t>Extend flag</a:t>
                      </a:r>
                    </a:p>
                  </a:txBody>
                  <a:tcPr marL="91439" marR="91439" anchor="ctr"/>
                </a:tc>
                <a:tc>
                  <a:txBody>
                    <a:bodyPr/>
                    <a:lstStyle/>
                    <a:p>
                      <a:r>
                        <a:rPr lang="en-MY" sz="1200" i="1" dirty="0"/>
                        <a:t>Masks the XIRQ request when set. It is set by the hardware and cleared by the software as well is set by </a:t>
                      </a:r>
                      <a:r>
                        <a:rPr lang="en-MY" sz="1200" i="1" dirty="0" err="1"/>
                        <a:t>unmaskable</a:t>
                      </a:r>
                      <a:r>
                        <a:rPr lang="en-MY" sz="1200" i="1" dirty="0"/>
                        <a:t> XIRQ.</a:t>
                      </a:r>
                      <a:endParaRPr lang="en-MY" sz="1200" dirty="0"/>
                    </a:p>
                  </a:txBody>
                  <a:tcPr marL="91439" marR="91439" anchor="ctr"/>
                </a:tc>
                <a:extLst>
                  <a:ext uri="{0D108BD9-81ED-4DB2-BD59-A6C34878D82A}">
                    <a16:rowId xmlns:a16="http://schemas.microsoft.com/office/drawing/2014/main" val="10003"/>
                  </a:ext>
                </a:extLst>
              </a:tr>
              <a:tr h="1494682">
                <a:tc>
                  <a:txBody>
                    <a:bodyPr/>
                    <a:lstStyle/>
                    <a:p>
                      <a:pPr algn="ctr"/>
                      <a:r>
                        <a:rPr lang="en-MY" sz="1200" b="1" dirty="0"/>
                        <a:t>N</a:t>
                      </a:r>
                      <a:endParaRPr lang="en-MY" sz="1200" dirty="0"/>
                    </a:p>
                  </a:txBody>
                  <a:tcPr marL="91439" marR="91439" anchor="ctr"/>
                </a:tc>
                <a:tc>
                  <a:txBody>
                    <a:bodyPr/>
                    <a:lstStyle/>
                    <a:p>
                      <a:r>
                        <a:rPr lang="en-MY" sz="1200" dirty="0"/>
                        <a:t>Negative/ Sign flag</a:t>
                      </a:r>
                    </a:p>
                  </a:txBody>
                  <a:tcPr marL="91439" marR="91439" anchor="ctr"/>
                </a:tc>
                <a:tc>
                  <a:txBody>
                    <a:bodyPr/>
                    <a:lstStyle/>
                    <a:p>
                      <a:r>
                        <a:rPr lang="en-MY" sz="1200" dirty="0"/>
                        <a:t>Indicates that the result of a mathematical operation is negative. In some processors, the N and S flags have different meanings: the S flag indicates whether a subtraction or addition has taken place, whereas the N flag indicates whether the last operation result is positive or negative.</a:t>
                      </a:r>
                    </a:p>
                  </a:txBody>
                  <a:tcPr marL="91439" marR="91439" anchor="ctr"/>
                </a:tc>
                <a:extLst>
                  <a:ext uri="{0D108BD9-81ED-4DB2-BD59-A6C34878D82A}">
                    <a16:rowId xmlns:a16="http://schemas.microsoft.com/office/drawing/2014/main" val="10004"/>
                  </a:ext>
                </a:extLst>
              </a:tr>
              <a:tr h="804827">
                <a:tc>
                  <a:txBody>
                    <a:bodyPr/>
                    <a:lstStyle/>
                    <a:p>
                      <a:pPr algn="ctr"/>
                      <a:r>
                        <a:rPr lang="en-MY" sz="1200" b="1" dirty="0"/>
                        <a:t>V</a:t>
                      </a:r>
                      <a:r>
                        <a:rPr lang="en-MY" sz="1200" dirty="0"/>
                        <a:t> </a:t>
                      </a:r>
                    </a:p>
                  </a:txBody>
                  <a:tcPr marL="91439" marR="91439" anchor="ctr"/>
                </a:tc>
                <a:tc>
                  <a:txBody>
                    <a:bodyPr/>
                    <a:lstStyle/>
                    <a:p>
                      <a:r>
                        <a:rPr lang="en-MY" sz="1200" dirty="0"/>
                        <a:t>Overflow Flag</a:t>
                      </a:r>
                    </a:p>
                  </a:txBody>
                  <a:tcPr marL="91439" marR="91439" anchor="ctr"/>
                </a:tc>
                <a:tc>
                  <a:txBody>
                    <a:bodyPr/>
                    <a:lstStyle/>
                    <a:p>
                      <a:r>
                        <a:rPr lang="en-MY" sz="1200"/>
                        <a:t>Indicates that the result of an operation has overflowed according to the CPU's word representation, similar to the carry flag but for signed operations.</a:t>
                      </a:r>
                    </a:p>
                  </a:txBody>
                  <a:tcPr marL="91439" marR="91439" anchor="ctr"/>
                </a:tc>
                <a:extLst>
                  <a:ext uri="{0D108BD9-81ED-4DB2-BD59-A6C34878D82A}">
                    <a16:rowId xmlns:a16="http://schemas.microsoft.com/office/drawing/2014/main" val="10005"/>
                  </a:ext>
                </a:extLst>
              </a:tr>
              <a:tr h="804827">
                <a:tc>
                  <a:txBody>
                    <a:bodyPr/>
                    <a:lstStyle/>
                    <a:p>
                      <a:pPr algn="ctr"/>
                      <a:r>
                        <a:rPr lang="en-MY" sz="1200" b="1" dirty="0"/>
                        <a:t>I</a:t>
                      </a:r>
                      <a:r>
                        <a:rPr lang="en-MY" sz="1200" dirty="0"/>
                        <a:t> </a:t>
                      </a:r>
                    </a:p>
                  </a:txBody>
                  <a:tcPr marL="91439" marR="91439" anchor="ctr"/>
                </a:tc>
                <a:tc>
                  <a:txBody>
                    <a:bodyPr/>
                    <a:lstStyle/>
                    <a:p>
                      <a:r>
                        <a:rPr lang="en-MY" sz="1200" dirty="0"/>
                        <a:t>interrupts </a:t>
                      </a:r>
                    </a:p>
                  </a:txBody>
                  <a:tcPr marL="91439" marR="91439" anchor="ctr"/>
                </a:tc>
                <a:tc>
                  <a:txBody>
                    <a:bodyPr/>
                    <a:lstStyle/>
                    <a:p>
                      <a:r>
                        <a:rPr lang="en-MY" sz="1200" dirty="0"/>
                        <a:t>Interrupts can be enabled or disabled by respectively setting or clearing this flag. Modifying this flag may be restricted to programs executing in supervisor mode</a:t>
                      </a:r>
                    </a:p>
                  </a:txBody>
                  <a:tcPr marL="91439" marR="91439" anchor="ctr"/>
                </a:tc>
                <a:extLst>
                  <a:ext uri="{0D108BD9-81ED-4DB2-BD59-A6C34878D82A}">
                    <a16:rowId xmlns:a16="http://schemas.microsoft.com/office/drawing/2014/main" val="10006"/>
                  </a:ext>
                </a:extLst>
              </a:tr>
            </a:tbl>
          </a:graphicData>
        </a:graphic>
      </p:graphicFrame>
      <p:sp>
        <p:nvSpPr>
          <p:cNvPr id="34854" name="Slide Number Placeholder 4"/>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E85313-7479-4E1C-AA4C-19796045A558}" type="slidenum">
              <a:rPr lang="fr-FR" altLang="en-US">
                <a:solidFill>
                  <a:srgbClr val="FFFFFF"/>
                </a:solidFill>
              </a:rPr>
              <a:pPr eaLnBrk="1" hangingPunct="1"/>
              <a:t>27</a:t>
            </a:fld>
            <a:endParaRPr lang="fr-FR" altLang="en-US">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Program counter (PC)</a:t>
            </a:r>
            <a:endParaRPr lang="en-MY" dirty="0"/>
          </a:p>
        </p:txBody>
      </p:sp>
      <p:sp>
        <p:nvSpPr>
          <p:cNvPr id="35843" name="Content Placeholder 2"/>
          <p:cNvSpPr>
            <a:spLocks noGrp="1"/>
          </p:cNvSpPr>
          <p:nvPr>
            <p:ph sz="quarter" idx="1"/>
          </p:nvPr>
        </p:nvSpPr>
        <p:spPr>
          <a:xfrm>
            <a:off x="457200" y="1600200"/>
            <a:ext cx="7467600" cy="4873625"/>
          </a:xfrm>
        </p:spPr>
        <p:txBody>
          <a:bodyPr/>
          <a:lstStyle/>
          <a:p>
            <a:pPr eaLnBrk="1" hangingPunct="1">
              <a:lnSpc>
                <a:spcPct val="90000"/>
              </a:lnSpc>
            </a:pPr>
            <a:r>
              <a:rPr lang="en-MY" altLang="en-US" sz="2800"/>
              <a:t>a 16 bit register, used to store the next address of the operation code to be fetched by the CPU. </a:t>
            </a:r>
          </a:p>
          <a:p>
            <a:pPr eaLnBrk="1" hangingPunct="1">
              <a:lnSpc>
                <a:spcPct val="90000"/>
              </a:lnSpc>
            </a:pPr>
            <a:r>
              <a:rPr lang="en-MY" altLang="en-US" sz="2800"/>
              <a:t>Not much use in programming, but as an indicator to user only.</a:t>
            </a:r>
          </a:p>
          <a:p>
            <a:pPr eaLnBrk="1" hangingPunct="1">
              <a:lnSpc>
                <a:spcPct val="90000"/>
              </a:lnSpc>
            </a:pPr>
            <a:r>
              <a:rPr lang="en-MY" altLang="en-US" sz="2800"/>
              <a:t>Purpose of PC in a Microprocessor</a:t>
            </a:r>
          </a:p>
          <a:p>
            <a:pPr lvl="1" eaLnBrk="1" hangingPunct="1">
              <a:lnSpc>
                <a:spcPct val="90000"/>
              </a:lnSpc>
            </a:pPr>
            <a:r>
              <a:rPr lang="en-MY" altLang="en-US" sz="2800"/>
              <a:t>to store address of tos (top of stack)</a:t>
            </a:r>
          </a:p>
          <a:p>
            <a:pPr lvl="1" eaLnBrk="1" hangingPunct="1">
              <a:lnSpc>
                <a:spcPct val="90000"/>
              </a:lnSpc>
            </a:pPr>
            <a:r>
              <a:rPr lang="en-MY" altLang="en-US" sz="2800"/>
              <a:t> to store address of next instruction to be executed.</a:t>
            </a:r>
          </a:p>
          <a:p>
            <a:pPr lvl="1" eaLnBrk="1" hangingPunct="1">
              <a:lnSpc>
                <a:spcPct val="90000"/>
              </a:lnSpc>
            </a:pPr>
            <a:r>
              <a:rPr lang="en-MY" altLang="en-US" sz="2800"/>
              <a:t>count the number of instructions.</a:t>
            </a:r>
          </a:p>
          <a:p>
            <a:pPr lvl="1" eaLnBrk="1" hangingPunct="1">
              <a:lnSpc>
                <a:spcPct val="90000"/>
              </a:lnSpc>
            </a:pPr>
            <a:r>
              <a:rPr lang="en-MY" altLang="en-US" sz="2800"/>
              <a:t>to store base address of the stack.</a:t>
            </a:r>
            <a:endParaRPr lang="en-MY" altLang="en-US" sz="2600"/>
          </a:p>
        </p:txBody>
      </p:sp>
      <p:sp>
        <p:nvSpPr>
          <p:cNvPr id="35844"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6A19FB-3732-4067-80CF-B6E1F1666C9F}" type="slidenum">
              <a:rPr lang="fr-FR" altLang="en-US">
                <a:solidFill>
                  <a:srgbClr val="FFFFFF"/>
                </a:solidFill>
              </a:rPr>
              <a:pPr eaLnBrk="1" hangingPunct="1"/>
              <a:t>28</a:t>
            </a:fld>
            <a:endParaRPr lang="fr-FR" altLang="en-US">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Internal structure of PC</a:t>
            </a:r>
            <a:endParaRPr lang="en-MY" dirty="0"/>
          </a:p>
        </p:txBody>
      </p:sp>
      <p:sp>
        <p:nvSpPr>
          <p:cNvPr id="36867" name="Content Placeholder 2"/>
          <p:cNvSpPr>
            <a:spLocks noGrp="1"/>
          </p:cNvSpPr>
          <p:nvPr>
            <p:ph sz="quarter" idx="1"/>
          </p:nvPr>
        </p:nvSpPr>
        <p:spPr>
          <a:xfrm>
            <a:off x="457200" y="1600200"/>
            <a:ext cx="7467600" cy="4873625"/>
          </a:xfrm>
        </p:spPr>
        <p:txBody>
          <a:bodyPr/>
          <a:lstStyle/>
          <a:p>
            <a:pPr eaLnBrk="1" hangingPunct="1"/>
            <a:endParaRPr lang="en-MY" altLang="en-US"/>
          </a:p>
        </p:txBody>
      </p:sp>
      <p:pic>
        <p:nvPicPr>
          <p:cNvPr id="368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1571625"/>
            <a:ext cx="481012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Slide Number Placeholder 4"/>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1E835D-3CDA-4A91-ADB2-81E830FDA4E1}" type="slidenum">
              <a:rPr lang="fr-FR" altLang="en-US">
                <a:solidFill>
                  <a:srgbClr val="FFFFFF"/>
                </a:solidFill>
              </a:rPr>
              <a:pPr eaLnBrk="1" hangingPunct="1"/>
              <a:t>29</a:t>
            </a:fld>
            <a:endParaRPr lang="fr-FR" altLang="en-US">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r>
              <a:rPr lang="en-US" altLang="en-US" cap="none"/>
              <a:t>Introduction</a:t>
            </a:r>
          </a:p>
        </p:txBody>
      </p:sp>
      <p:sp>
        <p:nvSpPr>
          <p:cNvPr id="10243" name="Rectangle 3"/>
          <p:cNvSpPr>
            <a:spLocks noGrp="1"/>
          </p:cNvSpPr>
          <p:nvPr>
            <p:ph type="body" idx="4294967295"/>
          </p:nvPr>
        </p:nvSpPr>
        <p:spPr/>
        <p:txBody>
          <a:bodyPr/>
          <a:lstStyle/>
          <a:p>
            <a:pPr eaLnBrk="1" hangingPunct="1"/>
            <a:r>
              <a:rPr lang="en-US" altLang="en-US"/>
              <a:t>A </a:t>
            </a:r>
            <a:r>
              <a:rPr lang="en-US" altLang="en-US" b="1"/>
              <a:t>computer</a:t>
            </a:r>
            <a:r>
              <a:rPr lang="en-US" altLang="en-US"/>
              <a:t> is a programmable </a:t>
            </a:r>
            <a:r>
              <a:rPr lang="en-US" altLang="en-US">
                <a:hlinkClick r:id="rId2" tooltip="Machine"/>
              </a:rPr>
              <a:t>machine</a:t>
            </a:r>
            <a:r>
              <a:rPr lang="en-US" altLang="en-US"/>
              <a:t> that receives input, stores and manipulates </a:t>
            </a:r>
            <a:r>
              <a:rPr lang="en-US" altLang="en-US">
                <a:hlinkClick r:id="rId3" tooltip="Data (computing)"/>
              </a:rPr>
              <a:t>data</a:t>
            </a:r>
            <a:r>
              <a:rPr lang="en-US" altLang="en-US"/>
              <a:t>//</a:t>
            </a:r>
            <a:r>
              <a:rPr lang="en-US" altLang="en-US">
                <a:hlinkClick r:id="rId4" tooltip="Information"/>
              </a:rPr>
              <a:t>information</a:t>
            </a:r>
            <a:r>
              <a:rPr lang="en-US" altLang="en-US"/>
              <a:t>, and provides output in a useful format.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Stack pointer (SP)</a:t>
            </a:r>
            <a:endParaRPr lang="en-MY" dirty="0"/>
          </a:p>
        </p:txBody>
      </p:sp>
      <p:sp>
        <p:nvSpPr>
          <p:cNvPr id="37891" name="Content Placeholder 2"/>
          <p:cNvSpPr>
            <a:spLocks noGrp="1"/>
          </p:cNvSpPr>
          <p:nvPr>
            <p:ph sz="quarter" idx="1"/>
          </p:nvPr>
        </p:nvSpPr>
        <p:spPr>
          <a:xfrm>
            <a:off x="457200" y="1600200"/>
            <a:ext cx="7467600" cy="4873625"/>
          </a:xfrm>
        </p:spPr>
        <p:txBody>
          <a:bodyPr/>
          <a:lstStyle/>
          <a:p>
            <a:pPr eaLnBrk="1" hangingPunct="1">
              <a:lnSpc>
                <a:spcPct val="90000"/>
              </a:lnSpc>
            </a:pPr>
            <a:r>
              <a:rPr lang="en-MY" altLang="en-US" sz="2800"/>
              <a:t>The stack is configured as a data structure that grows downward from high memory to low memory. </a:t>
            </a:r>
          </a:p>
          <a:p>
            <a:pPr eaLnBrk="1" hangingPunct="1">
              <a:lnSpc>
                <a:spcPct val="90000"/>
              </a:lnSpc>
            </a:pPr>
            <a:r>
              <a:rPr lang="en-MY" altLang="en-US" sz="2800"/>
              <a:t>At any given time, the SP holds the 16-bit address of the next free location in the stack. </a:t>
            </a:r>
          </a:p>
          <a:p>
            <a:pPr eaLnBrk="1" hangingPunct="1">
              <a:lnSpc>
                <a:spcPct val="90000"/>
              </a:lnSpc>
            </a:pPr>
            <a:r>
              <a:rPr lang="en-MY" altLang="en-US" sz="2800"/>
              <a:t>The stack acts like any other stack when there is a subroutine call or on an interrupt. ie. pushing the return address on a jump, and retrieving it after the operation is complete to come back to its original location. </a:t>
            </a:r>
          </a:p>
        </p:txBody>
      </p:sp>
      <p:sp>
        <p:nvSpPr>
          <p:cNvPr id="37892"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04A5EA-EC36-49F8-A428-BC9A13C8B065}" type="slidenum">
              <a:rPr lang="fr-FR" altLang="en-US">
                <a:solidFill>
                  <a:srgbClr val="FFFFFF"/>
                </a:solidFill>
              </a:rPr>
              <a:pPr eaLnBrk="1" hangingPunct="1"/>
              <a:t>30</a:t>
            </a:fld>
            <a:endParaRPr lang="fr-FR" altLang="en-US">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Bus system</a:t>
            </a:r>
            <a:endParaRPr lang="en-MY" dirty="0"/>
          </a:p>
        </p:txBody>
      </p:sp>
      <p:sp>
        <p:nvSpPr>
          <p:cNvPr id="38915" name="Content Placeholder 2"/>
          <p:cNvSpPr>
            <a:spLocks noGrp="1"/>
          </p:cNvSpPr>
          <p:nvPr>
            <p:ph sz="quarter" idx="1"/>
          </p:nvPr>
        </p:nvSpPr>
        <p:spPr>
          <a:xfrm>
            <a:off x="457200" y="1600200"/>
            <a:ext cx="7467600" cy="4873625"/>
          </a:xfrm>
        </p:spPr>
        <p:txBody>
          <a:bodyPr/>
          <a:lstStyle/>
          <a:p>
            <a:pPr eaLnBrk="1" hangingPunct="1"/>
            <a:r>
              <a:rPr lang="en-MY" altLang="en-US"/>
              <a:t>a subsystem that transfers data between computer components inside a computer or between computers.</a:t>
            </a: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2928938"/>
            <a:ext cx="2381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Box 4"/>
          <p:cNvSpPr txBox="1">
            <a:spLocks noChangeArrowheads="1"/>
          </p:cNvSpPr>
          <p:nvPr/>
        </p:nvSpPr>
        <p:spPr bwMode="auto">
          <a:xfrm>
            <a:off x="500063" y="4714875"/>
            <a:ext cx="7888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MY" altLang="en-US"/>
              <a:t>4 PCI Express bus card slots (from top to bottom: x4, x16, x1 and x16), </a:t>
            </a:r>
          </a:p>
          <a:p>
            <a:pPr algn="ctr" eaLnBrk="1" hangingPunct="1"/>
            <a:r>
              <a:rPr lang="en-MY" altLang="en-US"/>
              <a:t>compared to a traditional 32-bit PCI bus card slot (very bottom).</a:t>
            </a:r>
          </a:p>
        </p:txBody>
      </p:sp>
      <p:sp>
        <p:nvSpPr>
          <p:cNvPr id="38918"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F65C94-4823-4E2F-AB1C-4F8B9EBBC6CB}" type="slidenum">
              <a:rPr lang="fr-FR" altLang="en-US">
                <a:solidFill>
                  <a:srgbClr val="FFFFFF"/>
                </a:solidFill>
              </a:rPr>
              <a:pPr eaLnBrk="1" hangingPunct="1"/>
              <a:t>31</a:t>
            </a:fld>
            <a:endParaRPr lang="fr-FR" altLang="en-US">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Bus system connection</a:t>
            </a:r>
            <a:endParaRPr lang="en-MY" dirty="0"/>
          </a:p>
        </p:txBody>
      </p:sp>
      <p:sp>
        <p:nvSpPr>
          <p:cNvPr id="39939" name="Content Placeholder 2"/>
          <p:cNvSpPr>
            <a:spLocks noGrp="1"/>
          </p:cNvSpPr>
          <p:nvPr>
            <p:ph sz="quarter" idx="1"/>
          </p:nvPr>
        </p:nvSpPr>
        <p:spPr>
          <a:xfrm>
            <a:off x="457200" y="1600200"/>
            <a:ext cx="7467600" cy="4873625"/>
          </a:xfrm>
        </p:spPr>
        <p:txBody>
          <a:bodyPr/>
          <a:lstStyle/>
          <a:p>
            <a:pPr eaLnBrk="1" hangingPunct="1"/>
            <a:endParaRPr lang="en-MY" altLang="en-US"/>
          </a:p>
        </p:txBody>
      </p:sp>
      <p:pic>
        <p:nvPicPr>
          <p:cNvPr id="399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428750"/>
            <a:ext cx="74834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Slide Number Placeholder 5"/>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6750C7-051A-4C60-94D3-03A937D27B78}" type="slidenum">
              <a:rPr lang="fr-FR" altLang="en-US">
                <a:solidFill>
                  <a:srgbClr val="FFFFFF"/>
                </a:solidFill>
              </a:rPr>
              <a:pPr eaLnBrk="1" hangingPunct="1"/>
              <a:t>32</a:t>
            </a:fld>
            <a:endParaRPr lang="fr-FR" altLang="en-US">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Data bus</a:t>
            </a:r>
            <a:endParaRPr lang="en-MY" dirty="0"/>
          </a:p>
        </p:txBody>
      </p:sp>
      <p:sp>
        <p:nvSpPr>
          <p:cNvPr id="40963" name="Content Placeholder 2"/>
          <p:cNvSpPr>
            <a:spLocks noGrp="1"/>
          </p:cNvSpPr>
          <p:nvPr>
            <p:ph sz="quarter" idx="1"/>
          </p:nvPr>
        </p:nvSpPr>
        <p:spPr>
          <a:xfrm>
            <a:off x="457200" y="1600200"/>
            <a:ext cx="7786688" cy="4873625"/>
          </a:xfrm>
        </p:spPr>
        <p:txBody>
          <a:bodyPr/>
          <a:lstStyle/>
          <a:p>
            <a:pPr eaLnBrk="1" hangingPunct="1"/>
            <a:r>
              <a:rPr lang="en-MY" altLang="en-US" sz="2800"/>
              <a:t>The data bus is 'bi-directional' </a:t>
            </a:r>
          </a:p>
          <a:p>
            <a:pPr marL="742950" lvl="1" indent="-285750" eaLnBrk="1" hangingPunct="1"/>
            <a:r>
              <a:rPr lang="en-MY" altLang="en-US" sz="2400"/>
              <a:t>data or instruction codes from memory or input/output.are transferred into the microprocessor </a:t>
            </a:r>
          </a:p>
          <a:p>
            <a:pPr marL="742950" lvl="1" indent="-285750" eaLnBrk="1" hangingPunct="1"/>
            <a:r>
              <a:rPr lang="en-MY" altLang="en-US" sz="2400"/>
              <a:t>the result of an operation or computation is sent out from the microprocessor to the memory or input/output.</a:t>
            </a:r>
          </a:p>
          <a:p>
            <a:pPr eaLnBrk="1" hangingPunct="1"/>
            <a:r>
              <a:rPr lang="en-MY" altLang="en-US" sz="2800"/>
              <a:t>Depending on the particular microprocessor, the data bus can handle 8 bit or 16 bit data.</a:t>
            </a:r>
          </a:p>
        </p:txBody>
      </p:sp>
      <p:sp>
        <p:nvSpPr>
          <p:cNvPr id="40964"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B0E72F-5E50-4AE7-88D9-2062C83834B3}" type="slidenum">
              <a:rPr lang="fr-FR" altLang="en-US">
                <a:solidFill>
                  <a:srgbClr val="FFFFFF"/>
                </a:solidFill>
              </a:rPr>
              <a:pPr eaLnBrk="1" hangingPunct="1"/>
              <a:t>33</a:t>
            </a:fld>
            <a:endParaRPr lang="fr-FR" altLang="en-US">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Address bus</a:t>
            </a:r>
            <a:endParaRPr lang="en-MY" dirty="0"/>
          </a:p>
        </p:txBody>
      </p:sp>
      <p:sp>
        <p:nvSpPr>
          <p:cNvPr id="41987" name="Content Placeholder 2"/>
          <p:cNvSpPr>
            <a:spLocks noGrp="1"/>
          </p:cNvSpPr>
          <p:nvPr>
            <p:ph sz="quarter" idx="1"/>
          </p:nvPr>
        </p:nvSpPr>
        <p:spPr>
          <a:xfrm>
            <a:off x="457200" y="1600200"/>
            <a:ext cx="7467600" cy="4873625"/>
          </a:xfrm>
        </p:spPr>
        <p:txBody>
          <a:bodyPr/>
          <a:lstStyle/>
          <a:p>
            <a:pPr eaLnBrk="1" hangingPunct="1"/>
            <a:r>
              <a:rPr lang="en-MY" altLang="en-US"/>
              <a:t>The address bus is '</a:t>
            </a:r>
            <a:r>
              <a:rPr lang="en-MY" altLang="en-US" b="1"/>
              <a:t>unidirectional</a:t>
            </a:r>
            <a:r>
              <a:rPr lang="en-MY" altLang="en-US"/>
              <a:t>', over which the microprocessor sends an address code to the memory or input/output. </a:t>
            </a:r>
          </a:p>
          <a:p>
            <a:pPr eaLnBrk="1" hangingPunct="1"/>
            <a:r>
              <a:rPr lang="en-MY" altLang="en-US"/>
              <a:t>The size (width) of the address bus is specified by the number of bits it can handle.</a:t>
            </a:r>
          </a:p>
          <a:p>
            <a:pPr eaLnBrk="1" hangingPunct="1"/>
            <a:r>
              <a:rPr lang="en-MY" altLang="en-US"/>
              <a:t>The more bits there are in the address bus, the more memory locations a microprocessor can access. </a:t>
            </a:r>
          </a:p>
          <a:p>
            <a:pPr eaLnBrk="1" hangingPunct="1"/>
            <a:r>
              <a:rPr lang="en-MY" altLang="en-US"/>
              <a:t>A 16 bit address bus is capable of addressing 65,536 (64K) addresses.</a:t>
            </a:r>
          </a:p>
        </p:txBody>
      </p:sp>
      <p:sp>
        <p:nvSpPr>
          <p:cNvPr id="41988"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A1422B-F98C-4E72-919C-A44BC692575E}" type="slidenum">
              <a:rPr lang="fr-FR" altLang="en-US">
                <a:solidFill>
                  <a:srgbClr val="FFFFFF"/>
                </a:solidFill>
              </a:rPr>
              <a:pPr eaLnBrk="1" hangingPunct="1"/>
              <a:t>34</a:t>
            </a:fld>
            <a:endParaRPr lang="fr-FR" altLang="en-US">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Control bus</a:t>
            </a:r>
            <a:endParaRPr lang="en-MY" dirty="0"/>
          </a:p>
        </p:txBody>
      </p:sp>
      <p:sp>
        <p:nvSpPr>
          <p:cNvPr id="43011" name="Content Placeholder 2"/>
          <p:cNvSpPr>
            <a:spLocks noGrp="1"/>
          </p:cNvSpPr>
          <p:nvPr>
            <p:ph sz="quarter" idx="1"/>
          </p:nvPr>
        </p:nvSpPr>
        <p:spPr>
          <a:xfrm>
            <a:off x="457200" y="1600200"/>
            <a:ext cx="7467600" cy="4873625"/>
          </a:xfrm>
        </p:spPr>
        <p:txBody>
          <a:bodyPr/>
          <a:lstStyle/>
          <a:p>
            <a:pPr eaLnBrk="1" hangingPunct="1"/>
            <a:r>
              <a:rPr lang="en-MY" altLang="en-US"/>
              <a:t>The control bus is used by the microprocessor to send out or receive timing and control signals in order to coordinate and regulate its operation and to communicate with other devices, i.e. memory or input/output.</a:t>
            </a:r>
          </a:p>
        </p:txBody>
      </p:sp>
      <p:sp>
        <p:nvSpPr>
          <p:cNvPr id="43012"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711CAB-E7D8-40EA-9477-DFA96F7E993C}" type="slidenum">
              <a:rPr lang="fr-FR" altLang="en-US">
                <a:solidFill>
                  <a:srgbClr val="FFFFFF"/>
                </a:solidFill>
              </a:rPr>
              <a:pPr eaLnBrk="1" hangingPunct="1"/>
              <a:t>35</a:t>
            </a:fld>
            <a:endParaRPr lang="fr-FR" altLang="en-US">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Micro processor clock</a:t>
            </a:r>
            <a:endParaRPr lang="en-MY" dirty="0"/>
          </a:p>
        </p:txBody>
      </p:sp>
      <p:sp>
        <p:nvSpPr>
          <p:cNvPr id="44035" name="Content Placeholder 2"/>
          <p:cNvSpPr>
            <a:spLocks noGrp="1"/>
          </p:cNvSpPr>
          <p:nvPr>
            <p:ph sz="quarter" idx="1"/>
          </p:nvPr>
        </p:nvSpPr>
        <p:spPr>
          <a:xfrm>
            <a:off x="457200" y="1600200"/>
            <a:ext cx="7467600" cy="4873625"/>
          </a:xfrm>
        </p:spPr>
        <p:txBody>
          <a:bodyPr/>
          <a:lstStyle/>
          <a:p>
            <a:pPr eaLnBrk="1" hangingPunct="1">
              <a:lnSpc>
                <a:spcPct val="80000"/>
              </a:lnSpc>
            </a:pPr>
            <a:r>
              <a:rPr lang="en-MY" altLang="en-US" sz="2000"/>
              <a:t>Also called clock rate, the speed at which a microprocessor executes instructions. Every computer contains an internal clock that regulates the rate at which instructions are executed and synchronizes all the various computer components. </a:t>
            </a:r>
          </a:p>
          <a:p>
            <a:pPr eaLnBrk="1" hangingPunct="1">
              <a:lnSpc>
                <a:spcPct val="80000"/>
              </a:lnSpc>
            </a:pPr>
            <a:r>
              <a:rPr lang="en-MY" altLang="en-US" sz="2000"/>
              <a:t>The CPU requires a fixed number of clock ticks (or clock cycles) to execute each instruction. The faster the clock, the more instructions the CPU can execute per second. Clock speeds are expressed in megahertz (MHz) or gigahertz ((GHz). </a:t>
            </a:r>
          </a:p>
          <a:p>
            <a:pPr eaLnBrk="1" hangingPunct="1">
              <a:lnSpc>
                <a:spcPct val="80000"/>
              </a:lnSpc>
            </a:pPr>
            <a:r>
              <a:rPr lang="en-MY" altLang="en-US" sz="2000"/>
              <a:t>Some microprocessors are superscalar, which means that they can execute more than one instruction per clock cycle. </a:t>
            </a:r>
          </a:p>
          <a:p>
            <a:pPr eaLnBrk="1" hangingPunct="1">
              <a:lnSpc>
                <a:spcPct val="80000"/>
              </a:lnSpc>
            </a:pPr>
            <a:r>
              <a:rPr lang="en-MY" altLang="en-US" sz="2000"/>
              <a:t>Like CPUs, expansion buses also have clock speeds. Ideally, the CPU clock speed and the bus clock speed should be the same so that neither component slows down the other. In practice, the bus clock speed is often slower than the CPU clock speed, which creates a bottleneck. This is why new local buses, such as AGP, have been developed. </a:t>
            </a:r>
          </a:p>
          <a:p>
            <a:pPr eaLnBrk="1" hangingPunct="1">
              <a:lnSpc>
                <a:spcPct val="80000"/>
              </a:lnSpc>
              <a:buFont typeface="Wingdings" panose="05000000000000000000" pitchFamily="2" charset="2"/>
              <a:buNone/>
            </a:pPr>
            <a:endParaRPr lang="en-MY" altLang="en-US" sz="2000"/>
          </a:p>
        </p:txBody>
      </p:sp>
      <p:sp>
        <p:nvSpPr>
          <p:cNvPr id="44036"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432F71-B5D5-4E71-9131-7B9D0B47A426}" type="slidenum">
              <a:rPr lang="fr-FR" altLang="en-US">
                <a:solidFill>
                  <a:srgbClr val="FFFFFF"/>
                </a:solidFill>
              </a:rPr>
              <a:pPr eaLnBrk="1" hangingPunct="1"/>
              <a:t>36</a:t>
            </a:fld>
            <a:endParaRPr lang="fr-FR" altLang="en-US">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Examples of micro processor</a:t>
            </a:r>
            <a:endParaRPr lang="en-MY" dirty="0"/>
          </a:p>
        </p:txBody>
      </p:sp>
      <p:sp>
        <p:nvSpPr>
          <p:cNvPr id="45059" name="Content Placeholder 2"/>
          <p:cNvSpPr>
            <a:spLocks noGrp="1"/>
          </p:cNvSpPr>
          <p:nvPr>
            <p:ph sz="quarter" idx="1"/>
          </p:nvPr>
        </p:nvSpPr>
        <p:spPr>
          <a:xfrm>
            <a:off x="457200" y="1600200"/>
            <a:ext cx="7467600" cy="4873625"/>
          </a:xfrm>
        </p:spPr>
        <p:txBody>
          <a:bodyPr/>
          <a:lstStyle/>
          <a:p>
            <a:pPr eaLnBrk="1" hangingPunct="1"/>
            <a:r>
              <a:rPr lang="en-US" altLang="en-US"/>
              <a:t>Intel 8085</a:t>
            </a:r>
          </a:p>
          <a:p>
            <a:pPr eaLnBrk="1" hangingPunct="1"/>
            <a:r>
              <a:rPr lang="en-US" altLang="en-US"/>
              <a:t>Intel 8086</a:t>
            </a:r>
            <a:endParaRPr lang="en-MY" altLang="en-US"/>
          </a:p>
        </p:txBody>
      </p:sp>
      <p:sp>
        <p:nvSpPr>
          <p:cNvPr id="45060"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13FF67-98E1-4957-8B1A-CD189A222834}" type="slidenum">
              <a:rPr lang="fr-FR" altLang="en-US">
                <a:solidFill>
                  <a:srgbClr val="FFFFFF"/>
                </a:solidFill>
              </a:rPr>
              <a:pPr eaLnBrk="1" hangingPunct="1"/>
              <a:t>37</a:t>
            </a:fld>
            <a:endParaRPr lang="fr-FR" altLang="en-US">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8086</a:t>
            </a:r>
            <a:endParaRPr lang="en-MY" dirty="0"/>
          </a:p>
        </p:txBody>
      </p:sp>
      <p:sp>
        <p:nvSpPr>
          <p:cNvPr id="3" name="Content Placeholder 2"/>
          <p:cNvSpPr>
            <a:spLocks noGrp="1"/>
          </p:cNvSpPr>
          <p:nvPr>
            <p:ph sz="quarter" idx="1"/>
          </p:nvPr>
        </p:nvSpPr>
        <p:spPr>
          <a:xfrm>
            <a:off x="457200" y="1600200"/>
            <a:ext cx="4972050" cy="4873625"/>
          </a:xfrm>
        </p:spPr>
        <p:txBody>
          <a:bodyPr>
            <a:normAutofit fontScale="92500" lnSpcReduction="10000"/>
          </a:bodyPr>
          <a:lstStyle/>
          <a:p>
            <a:pPr marL="274320" indent="-274320" eaLnBrk="1" fontAlgn="auto" hangingPunct="1">
              <a:spcAft>
                <a:spcPts val="0"/>
              </a:spcAft>
              <a:buFont typeface="Wingdings"/>
              <a:buChar char=""/>
              <a:defRPr/>
            </a:pPr>
            <a:r>
              <a:rPr lang="en-MY" dirty="0"/>
              <a:t>The 8086 is a 16-bit microprocessor chip designed by Intel, which gave rise to the x86 architecture; development work on the 8086 design started in the spring of 1976 and the chip was introduced to the market in the summer of 1978. </a:t>
            </a:r>
          </a:p>
          <a:p>
            <a:pPr marL="274320" indent="-274320" eaLnBrk="1" fontAlgn="auto" hangingPunct="1">
              <a:spcAft>
                <a:spcPts val="0"/>
              </a:spcAft>
              <a:buFont typeface="Wingdings"/>
              <a:buChar char=""/>
              <a:defRPr/>
            </a:pPr>
            <a:r>
              <a:rPr lang="en-MY" dirty="0"/>
              <a:t>The Intel 8088, released in 1979, was a slightly modified chip with an external 8-bit data bus (allowing the use of cheaper and fewer supporting logic chips and is notable as the processor used in the original IBM PC.</a:t>
            </a:r>
          </a:p>
          <a:p>
            <a:pPr marL="274320" indent="-274320" eaLnBrk="1" fontAlgn="auto" hangingPunct="1">
              <a:spcAft>
                <a:spcPts val="0"/>
              </a:spcAft>
              <a:buFont typeface="Wingdings"/>
              <a:buChar char=""/>
              <a:defRPr/>
            </a:pPr>
            <a:endParaRPr lang="en-MY" dirty="0"/>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1643063"/>
            <a:ext cx="2654300" cy="423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Slide Number Placeholder 4"/>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24DA56-41F1-4F30-BEAD-6EBD971F902A}" type="slidenum">
              <a:rPr lang="fr-FR" altLang="en-US">
                <a:solidFill>
                  <a:srgbClr val="FFFFFF"/>
                </a:solidFill>
              </a:rPr>
              <a:pPr eaLnBrk="1" hangingPunct="1"/>
              <a:t>38</a:t>
            </a:fld>
            <a:endParaRPr lang="fr-FR" altLang="en-US">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8085</a:t>
            </a:r>
            <a:endParaRPr lang="en-MY" dirty="0"/>
          </a:p>
        </p:txBody>
      </p:sp>
      <p:sp>
        <p:nvSpPr>
          <p:cNvPr id="47107" name="Content Placeholder 2"/>
          <p:cNvSpPr>
            <a:spLocks noGrp="1"/>
          </p:cNvSpPr>
          <p:nvPr>
            <p:ph sz="quarter" idx="1"/>
          </p:nvPr>
        </p:nvSpPr>
        <p:spPr>
          <a:xfrm>
            <a:off x="457200" y="1600200"/>
            <a:ext cx="5051425" cy="4873625"/>
          </a:xfrm>
        </p:spPr>
        <p:txBody>
          <a:bodyPr/>
          <a:lstStyle/>
          <a:p>
            <a:pPr eaLnBrk="1" hangingPunct="1"/>
            <a:r>
              <a:rPr lang="en-MY" altLang="en-US"/>
              <a:t>The Intel 8085 is an 8-bit microprocessor introduced by Intel in 1977. </a:t>
            </a:r>
          </a:p>
          <a:p>
            <a:pPr eaLnBrk="1" hangingPunct="1"/>
            <a:r>
              <a:rPr lang="en-MY" altLang="en-US"/>
              <a:t>It was binary-compatible with the more-famous Intel 8080 but required less supporting hardware, thus allowing simpler and less expensive microcomputer systems to be built.</a:t>
            </a:r>
          </a:p>
        </p:txBody>
      </p:sp>
      <p:graphicFrame>
        <p:nvGraphicFramePr>
          <p:cNvPr id="47133" name="Group 29"/>
          <p:cNvGraphicFramePr>
            <a:graphicFrameLocks noGrp="1"/>
          </p:cNvGraphicFramePr>
          <p:nvPr/>
        </p:nvGraphicFramePr>
        <p:xfrm>
          <a:off x="5580063" y="1628775"/>
          <a:ext cx="3095625" cy="4122738"/>
        </p:xfrm>
        <a:graphic>
          <a:graphicData uri="http://schemas.openxmlformats.org/drawingml/2006/table">
            <a:tbl>
              <a:tblPr/>
              <a:tblGrid>
                <a:gridCol w="1944687">
                  <a:extLst>
                    <a:ext uri="{9D8B030D-6E8A-4147-A177-3AD203B41FA5}">
                      <a16:colId xmlns:a16="http://schemas.microsoft.com/office/drawing/2014/main" val="20000"/>
                    </a:ext>
                  </a:extLst>
                </a:gridCol>
                <a:gridCol w="1150938">
                  <a:extLst>
                    <a:ext uri="{9D8B030D-6E8A-4147-A177-3AD203B41FA5}">
                      <a16:colId xmlns:a16="http://schemas.microsoft.com/office/drawing/2014/main" val="20001"/>
                    </a:ext>
                  </a:extLst>
                </a:gridCol>
              </a:tblGrid>
              <a:tr h="65405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br>
                        <a:rPr kumimoji="0" lang="en-MY" sz="1200" b="0" i="0" u="none" strike="noStrike" cap="none" normalizeH="0" baseline="0">
                          <a:ln>
                            <a:noFill/>
                          </a:ln>
                          <a:solidFill>
                            <a:schemeClr val="tx1"/>
                          </a:solidFill>
                          <a:effectLst/>
                          <a:latin typeface="Century Schoolbook" pitchFamily="18" charset="0"/>
                        </a:rPr>
                      </a:br>
                      <a:r>
                        <a:rPr kumimoji="0" lang="en-MY" sz="1200" b="0" i="0" u="none" strike="noStrike" cap="none" normalizeH="0" baseline="0">
                          <a:ln>
                            <a:noFill/>
                          </a:ln>
                          <a:solidFill>
                            <a:schemeClr val="tx1"/>
                          </a:solidFill>
                          <a:effectLst/>
                          <a:latin typeface="Century Schoolbook" pitchFamily="18" charset="0"/>
                        </a:rPr>
                        <a:t>An Intel 8085AH processor.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655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MY" sz="1200" b="0" i="0" u="none" strike="noStrike" cap="none" normalizeH="0" baseline="0">
                          <a:ln>
                            <a:noFill/>
                          </a:ln>
                          <a:solidFill>
                            <a:schemeClr val="tx1"/>
                          </a:solidFill>
                          <a:effectLst/>
                          <a:latin typeface="Century Schoolbook" pitchFamily="18" charset="0"/>
                        </a:rPr>
                        <a:t>Produced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MY" sz="1200" b="0" i="0" u="none" strike="noStrike" cap="none" normalizeH="0" baseline="0">
                          <a:ln>
                            <a:noFill/>
                          </a:ln>
                          <a:solidFill>
                            <a:schemeClr val="tx1"/>
                          </a:solidFill>
                          <a:effectLst/>
                          <a:latin typeface="Century Schoolbook" pitchFamily="18" charset="0"/>
                        </a:rPr>
                        <a:t>From 1977 to 1990s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46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MY" sz="1200" b="0" i="0" u="none" strike="noStrike" cap="none" normalizeH="0" baseline="0">
                          <a:ln>
                            <a:noFill/>
                          </a:ln>
                          <a:solidFill>
                            <a:schemeClr val="tx1"/>
                          </a:solidFill>
                          <a:effectLst/>
                          <a:latin typeface="Century Schoolbook" pitchFamily="18" charset="0"/>
                        </a:rPr>
                        <a:t>Common manufacturer(s)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Char char="•"/>
                        <a:tabLst/>
                      </a:pPr>
                      <a:r>
                        <a:rPr kumimoji="0" lang="en-MY" sz="1200" b="0" i="0" u="none" strike="noStrike" cap="none" normalizeH="0" baseline="0">
                          <a:ln>
                            <a:noFill/>
                          </a:ln>
                          <a:solidFill>
                            <a:schemeClr val="tx1"/>
                          </a:solidFill>
                          <a:effectLst/>
                          <a:latin typeface="Century Schoolbook" pitchFamily="18" charset="0"/>
                        </a:rPr>
                        <a:t>Intel and several others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0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MY" sz="1200" b="0" i="0" u="none" strike="noStrike" cap="none" normalizeH="0" baseline="0">
                          <a:ln>
                            <a:noFill/>
                          </a:ln>
                          <a:solidFill>
                            <a:schemeClr val="tx1"/>
                          </a:solidFill>
                          <a:effectLst/>
                          <a:latin typeface="Century Schoolbook" pitchFamily="18" charset="0"/>
                        </a:rPr>
                        <a:t>Max. </a:t>
                      </a:r>
                      <a:r>
                        <a:rPr kumimoji="0" lang="en-MY" sz="1200" b="0" i="0" u="none" strike="noStrike" cap="none" normalizeH="0" baseline="0">
                          <a:ln>
                            <a:noFill/>
                          </a:ln>
                          <a:solidFill>
                            <a:schemeClr val="tx1"/>
                          </a:solidFill>
                          <a:effectLst/>
                          <a:latin typeface="Century Schoolbook" pitchFamily="18" charset="0"/>
                          <a:hlinkClick r:id="rId2" tooltip="Central processing unit"/>
                        </a:rPr>
                        <a:t>CPU</a:t>
                      </a:r>
                      <a:r>
                        <a:rPr kumimoji="0" lang="en-MY" sz="1200" b="0" i="0" u="none" strike="noStrike" cap="none" normalizeH="0" baseline="0">
                          <a:ln>
                            <a:noFill/>
                          </a:ln>
                          <a:solidFill>
                            <a:schemeClr val="tx1"/>
                          </a:solidFill>
                          <a:effectLst/>
                          <a:latin typeface="Century Schoolbook" pitchFamily="18" charset="0"/>
                        </a:rPr>
                        <a:t> </a:t>
                      </a:r>
                      <a:r>
                        <a:rPr kumimoji="0" lang="en-MY" sz="1200" b="0" i="0" u="none" strike="noStrike" cap="none" normalizeH="0" baseline="0">
                          <a:ln>
                            <a:noFill/>
                          </a:ln>
                          <a:solidFill>
                            <a:schemeClr val="tx1"/>
                          </a:solidFill>
                          <a:effectLst/>
                          <a:latin typeface="Century Schoolbook" pitchFamily="18" charset="0"/>
                          <a:hlinkClick r:id="rId3" tooltip="Clock rate"/>
                        </a:rPr>
                        <a:t>clock rate</a:t>
                      </a:r>
                      <a:endParaRPr kumimoji="0" lang="en-MY" sz="12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MY" sz="1200" b="0" i="0" u="none" strike="noStrike" cap="none" normalizeH="0" baseline="0">
                          <a:ln>
                            <a:noFill/>
                          </a:ln>
                          <a:solidFill>
                            <a:schemeClr val="tx1"/>
                          </a:solidFill>
                          <a:effectLst/>
                          <a:latin typeface="Century Schoolbook" pitchFamily="18" charset="0"/>
                        </a:rPr>
                        <a:t>3,5 and 6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MY" sz="1200" b="0" i="0" u="none" strike="noStrike" cap="none" normalizeH="0" baseline="0">
                          <a:ln>
                            <a:noFill/>
                          </a:ln>
                          <a:solidFill>
                            <a:schemeClr val="tx1"/>
                          </a:solidFill>
                          <a:effectLst/>
                          <a:latin typeface="Century Schoolbook" pitchFamily="18" charset="0"/>
                          <a:hlinkClick r:id="rId4" tooltip="Instruction set"/>
                        </a:rPr>
                        <a:t>Instruction set</a:t>
                      </a:r>
                      <a:endParaRPr kumimoji="0" lang="en-MY" sz="12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MY" sz="1200" b="0" i="0" u="none" strike="noStrike" cap="none" normalizeH="0" baseline="0">
                          <a:ln>
                            <a:noFill/>
                          </a:ln>
                          <a:solidFill>
                            <a:schemeClr val="tx1"/>
                          </a:solidFill>
                          <a:effectLst/>
                          <a:latin typeface="Century Schoolbook" pitchFamily="18" charset="0"/>
                        </a:rPr>
                        <a:t>pre </a:t>
                      </a:r>
                      <a:r>
                        <a:rPr kumimoji="0" lang="en-MY" sz="1200" b="0" i="0" u="none" strike="noStrike" cap="none" normalizeH="0" baseline="0">
                          <a:ln>
                            <a:noFill/>
                          </a:ln>
                          <a:solidFill>
                            <a:schemeClr val="tx1"/>
                          </a:solidFill>
                          <a:effectLst/>
                          <a:latin typeface="Century Schoolbook" pitchFamily="18" charset="0"/>
                          <a:hlinkClick r:id="rId5" tooltip="X86"/>
                        </a:rPr>
                        <a:t>x86</a:t>
                      </a:r>
                      <a:endParaRPr kumimoji="0" lang="en-MY" sz="12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MY" sz="1200" b="0" i="0" u="none" strike="noStrike" cap="none" normalizeH="0" baseline="0">
                          <a:ln>
                            <a:noFill/>
                          </a:ln>
                          <a:solidFill>
                            <a:schemeClr val="tx1"/>
                          </a:solidFill>
                          <a:effectLst/>
                          <a:latin typeface="Century Schoolbook" pitchFamily="18" charset="0"/>
                        </a:rPr>
                        <a:t>Package(s)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Char char="•"/>
                        <a:tabLst/>
                      </a:pPr>
                      <a:r>
                        <a:rPr kumimoji="0" lang="en-MY" sz="1200" b="0" i="0" u="none" strike="noStrike" cap="none" normalizeH="0" baseline="0">
                          <a:ln>
                            <a:noFill/>
                          </a:ln>
                          <a:solidFill>
                            <a:schemeClr val="tx1"/>
                          </a:solidFill>
                          <a:effectLst/>
                          <a:latin typeface="Century Schoolbook" pitchFamily="18" charset="0"/>
                        </a:rPr>
                        <a:t>40 pin </a:t>
                      </a:r>
                      <a:r>
                        <a:rPr kumimoji="0" lang="en-MY" sz="1200" b="0" i="0" u="none" strike="noStrike" cap="none" normalizeH="0" baseline="0">
                          <a:ln>
                            <a:noFill/>
                          </a:ln>
                          <a:solidFill>
                            <a:schemeClr val="tx1"/>
                          </a:solidFill>
                          <a:effectLst/>
                          <a:latin typeface="Century Schoolbook" pitchFamily="18" charset="0"/>
                          <a:hlinkClick r:id="rId6" tooltip="Dual in-line package"/>
                        </a:rPr>
                        <a:t>DIP</a:t>
                      </a:r>
                      <a:endParaRPr kumimoji="0" lang="en-MY" sz="1200" b="0" i="0" u="none" strike="noStrike" cap="none" normalizeH="0" baseline="0">
                        <a:ln>
                          <a:noFill/>
                        </a:ln>
                        <a:solidFill>
                          <a:schemeClr val="tx1"/>
                        </a:solidFill>
                        <a:effectLst/>
                        <a:latin typeface="Century Schoolbook"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47130" name="Picture 3" descr="KL Intel P8085AH.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888" y="692150"/>
            <a:ext cx="19050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1" name="Slide Number Placeholder 6"/>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EEDE47-45F2-4EDC-80EF-88E96DB67F5C}" type="slidenum">
              <a:rPr lang="fr-FR" altLang="en-US">
                <a:solidFill>
                  <a:srgbClr val="FFFFFF"/>
                </a:solidFill>
              </a:rPr>
              <a:pPr eaLnBrk="1" hangingPunct="1"/>
              <a:t>39</a:t>
            </a:fld>
            <a:endParaRPr lang="fr-FR" altLang="en-US">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fr-CA" altLang="en-US" cap="none"/>
              <a:t>1.1 DIAGRAM OF A COMPUTER SYSTEM</a:t>
            </a:r>
            <a:endParaRPr lang="fr-FR" altLang="en-US" cap="none"/>
          </a:p>
        </p:txBody>
      </p:sp>
      <p:sp>
        <p:nvSpPr>
          <p:cNvPr id="11267" name="Espace réservé du contenu 2"/>
          <p:cNvSpPr>
            <a:spLocks noGrp="1"/>
          </p:cNvSpPr>
          <p:nvPr>
            <p:ph sz="quarter" idx="1"/>
          </p:nvPr>
        </p:nvSpPr>
        <p:spPr>
          <a:xfrm>
            <a:off x="395288" y="1196975"/>
            <a:ext cx="8229600" cy="719138"/>
          </a:xfrm>
        </p:spPr>
        <p:txBody>
          <a:bodyPr/>
          <a:lstStyle/>
          <a:p>
            <a:pPr eaLnBrk="1" hangingPunct="1">
              <a:buFont typeface="Arial" panose="020B0604020202020204" pitchFamily="34" charset="0"/>
              <a:buNone/>
            </a:pPr>
            <a:r>
              <a:rPr lang="en-US" altLang="en-US" sz="1800"/>
              <a:t>A </a:t>
            </a:r>
            <a:r>
              <a:rPr lang="en-US" altLang="en-US" sz="1800" b="1"/>
              <a:t>computer</a:t>
            </a:r>
            <a:r>
              <a:rPr lang="en-US" altLang="en-US" sz="1800"/>
              <a:t> is a programmable </a:t>
            </a:r>
            <a:r>
              <a:rPr lang="en-US" altLang="en-US" sz="1800">
                <a:hlinkClick r:id="rId2" tooltip="Machine"/>
              </a:rPr>
              <a:t>machine</a:t>
            </a:r>
            <a:r>
              <a:rPr lang="en-US" altLang="en-US" sz="1800"/>
              <a:t> that receives input, stores and manipulates </a:t>
            </a:r>
            <a:r>
              <a:rPr lang="en-US" altLang="en-US" sz="1800">
                <a:hlinkClick r:id="rId3" tooltip="Data (computing)"/>
              </a:rPr>
              <a:t>data</a:t>
            </a:r>
            <a:r>
              <a:rPr lang="en-US" altLang="en-US" sz="1800"/>
              <a:t>//</a:t>
            </a:r>
            <a:r>
              <a:rPr lang="en-US" altLang="en-US" sz="1800">
                <a:hlinkClick r:id="rId4" tooltip="Information"/>
              </a:rPr>
              <a:t>information</a:t>
            </a:r>
            <a:r>
              <a:rPr lang="en-US" altLang="en-US" sz="1800"/>
              <a:t>, and provides output in a useful format. </a:t>
            </a:r>
          </a:p>
        </p:txBody>
      </p:sp>
      <p:pic>
        <p:nvPicPr>
          <p:cNvPr id="1126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205038"/>
            <a:ext cx="4968875"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Slide Number Placeholder 4"/>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D0FC2D-4EDB-4D94-9003-0169CC9B2A72}" type="slidenum">
              <a:rPr lang="fr-FR" altLang="en-US">
                <a:solidFill>
                  <a:srgbClr val="FFFFFF"/>
                </a:solidFill>
              </a:rPr>
              <a:pPr eaLnBrk="1" hangingPunct="1"/>
              <a:t>4</a:t>
            </a:fld>
            <a:endParaRPr lang="fr-FR" altLang="en-US">
              <a:solidFill>
                <a:srgbClr val="FFFFFF"/>
              </a:solidFill>
            </a:endParaRPr>
          </a:p>
        </p:txBody>
      </p:sp>
      <p:sp>
        <p:nvSpPr>
          <p:cNvPr id="11270" name="Text Box 7"/>
          <p:cNvSpPr txBox="1">
            <a:spLocks noChangeArrowheads="1"/>
          </p:cNvSpPr>
          <p:nvPr/>
        </p:nvSpPr>
        <p:spPr bwMode="auto">
          <a:xfrm>
            <a:off x="900113" y="6308725"/>
            <a:ext cx="6840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fr-CA" altLang="en-US" b="1">
                <a:solidFill>
                  <a:schemeClr val="tx2"/>
                </a:solidFill>
              </a:rPr>
              <a:t>Diagram Of A Computer System</a:t>
            </a:r>
            <a:endParaRPr lang="en-US" altLang="en-US" b="1">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r>
              <a:rPr lang="fr-CA" altLang="en-US" cap="none"/>
              <a:t>1.1 BLOCK DIAGRAM OF A BASIC COMPUTER SYSTEM</a:t>
            </a:r>
            <a:endParaRPr lang="fr-FR" altLang="en-US" cap="none"/>
          </a:p>
        </p:txBody>
      </p:sp>
      <p:sp>
        <p:nvSpPr>
          <p:cNvPr id="12291" name="Rectangle 163"/>
          <p:cNvSpPr>
            <a:spLocks noChangeArrowheads="1"/>
          </p:cNvSpPr>
          <p:nvPr/>
        </p:nvSpPr>
        <p:spPr bwMode="auto">
          <a:xfrm>
            <a:off x="2022475" y="3630613"/>
            <a:ext cx="1030288" cy="8255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ROM</a:t>
            </a:r>
          </a:p>
        </p:txBody>
      </p:sp>
      <p:sp>
        <p:nvSpPr>
          <p:cNvPr id="12292" name="Rectangle 164"/>
          <p:cNvSpPr>
            <a:spLocks noChangeArrowheads="1"/>
          </p:cNvSpPr>
          <p:nvPr/>
        </p:nvSpPr>
        <p:spPr bwMode="auto">
          <a:xfrm>
            <a:off x="3671888" y="3630613"/>
            <a:ext cx="1028700" cy="8255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RAM</a:t>
            </a:r>
          </a:p>
        </p:txBody>
      </p:sp>
      <p:sp>
        <p:nvSpPr>
          <p:cNvPr id="12293" name="Rectangle 165"/>
          <p:cNvSpPr>
            <a:spLocks noChangeArrowheads="1"/>
          </p:cNvSpPr>
          <p:nvPr/>
        </p:nvSpPr>
        <p:spPr bwMode="auto">
          <a:xfrm>
            <a:off x="5319713" y="3630613"/>
            <a:ext cx="1647825" cy="8255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I/O </a:t>
            </a:r>
          </a:p>
          <a:p>
            <a:pPr algn="ctr" eaLnBrk="1" hangingPunct="1"/>
            <a:r>
              <a:rPr lang="en-US" altLang="en-US" sz="2000" b="1"/>
              <a:t>interface</a:t>
            </a:r>
          </a:p>
        </p:txBody>
      </p:sp>
      <p:sp>
        <p:nvSpPr>
          <p:cNvPr id="12294" name="Rectangle 166"/>
          <p:cNvSpPr>
            <a:spLocks noChangeArrowheads="1"/>
          </p:cNvSpPr>
          <p:nvPr/>
        </p:nvSpPr>
        <p:spPr bwMode="auto">
          <a:xfrm>
            <a:off x="7588250" y="3630613"/>
            <a:ext cx="1319213" cy="8255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I/O </a:t>
            </a:r>
          </a:p>
          <a:p>
            <a:pPr algn="ctr" eaLnBrk="1" hangingPunct="1"/>
            <a:r>
              <a:rPr lang="en-US" altLang="en-US" sz="2000" b="1"/>
              <a:t>devices</a:t>
            </a:r>
          </a:p>
        </p:txBody>
      </p:sp>
      <p:sp>
        <p:nvSpPr>
          <p:cNvPr id="12295" name="Line 167"/>
          <p:cNvSpPr>
            <a:spLocks noChangeShapeType="1"/>
          </p:cNvSpPr>
          <p:nvPr/>
        </p:nvSpPr>
        <p:spPr bwMode="auto">
          <a:xfrm>
            <a:off x="2435225" y="3219450"/>
            <a:ext cx="0" cy="4111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6" name="Line 169"/>
          <p:cNvSpPr>
            <a:spLocks noChangeShapeType="1"/>
          </p:cNvSpPr>
          <p:nvPr/>
        </p:nvSpPr>
        <p:spPr bwMode="auto">
          <a:xfrm>
            <a:off x="1403350" y="3219450"/>
            <a:ext cx="49482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171"/>
          <p:cNvSpPr>
            <a:spLocks noChangeShapeType="1"/>
          </p:cNvSpPr>
          <p:nvPr/>
        </p:nvSpPr>
        <p:spPr bwMode="auto">
          <a:xfrm>
            <a:off x="4289425" y="3219450"/>
            <a:ext cx="0" cy="4111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8" name="Line 172"/>
          <p:cNvSpPr>
            <a:spLocks noChangeShapeType="1"/>
          </p:cNvSpPr>
          <p:nvPr/>
        </p:nvSpPr>
        <p:spPr bwMode="auto">
          <a:xfrm flipV="1">
            <a:off x="6351588" y="4456113"/>
            <a:ext cx="0" cy="41275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9" name="Line 173"/>
          <p:cNvSpPr>
            <a:spLocks noChangeShapeType="1"/>
          </p:cNvSpPr>
          <p:nvPr/>
        </p:nvSpPr>
        <p:spPr bwMode="auto">
          <a:xfrm>
            <a:off x="2435225" y="4456113"/>
            <a:ext cx="0" cy="4127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0" name="Line 174"/>
          <p:cNvSpPr>
            <a:spLocks noChangeShapeType="1"/>
          </p:cNvSpPr>
          <p:nvPr/>
        </p:nvSpPr>
        <p:spPr bwMode="auto">
          <a:xfrm flipV="1">
            <a:off x="4083050" y="4456113"/>
            <a:ext cx="0" cy="41275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1" name="Line 175"/>
          <p:cNvSpPr>
            <a:spLocks noChangeShapeType="1"/>
          </p:cNvSpPr>
          <p:nvPr/>
        </p:nvSpPr>
        <p:spPr bwMode="auto">
          <a:xfrm flipH="1">
            <a:off x="1403350" y="4868863"/>
            <a:ext cx="49482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2" name="AutoShape 177"/>
          <p:cNvSpPr>
            <a:spLocks noChangeArrowheads="1"/>
          </p:cNvSpPr>
          <p:nvPr/>
        </p:nvSpPr>
        <p:spPr bwMode="auto">
          <a:xfrm>
            <a:off x="373063" y="3013075"/>
            <a:ext cx="1027112" cy="2679700"/>
          </a:xfrm>
          <a:prstGeom prst="flowChartProcess">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200"/>
          </a:p>
          <a:p>
            <a:pPr eaLnBrk="1" hangingPunct="1"/>
            <a:endParaRPr lang="en-US" altLang="en-US" sz="1200"/>
          </a:p>
          <a:p>
            <a:pPr algn="ctr" eaLnBrk="1" hangingPunct="1"/>
            <a:endParaRPr lang="en-US" altLang="en-US" sz="2000" b="1"/>
          </a:p>
          <a:p>
            <a:pPr algn="ctr" eaLnBrk="1" hangingPunct="1"/>
            <a:endParaRPr lang="en-US" altLang="en-US" sz="2000" b="1"/>
          </a:p>
          <a:p>
            <a:pPr algn="ctr" eaLnBrk="1" hangingPunct="1"/>
            <a:r>
              <a:rPr lang="en-US" altLang="en-US" sz="2000" b="1"/>
              <a:t>CPU</a:t>
            </a:r>
          </a:p>
        </p:txBody>
      </p:sp>
      <p:sp>
        <p:nvSpPr>
          <p:cNvPr id="12303" name="Line 178"/>
          <p:cNvSpPr>
            <a:spLocks noChangeShapeType="1"/>
          </p:cNvSpPr>
          <p:nvPr/>
        </p:nvSpPr>
        <p:spPr bwMode="auto">
          <a:xfrm flipH="1">
            <a:off x="1403350" y="5486400"/>
            <a:ext cx="535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4" name="Line 179"/>
          <p:cNvSpPr>
            <a:spLocks noChangeShapeType="1"/>
          </p:cNvSpPr>
          <p:nvPr/>
        </p:nvSpPr>
        <p:spPr bwMode="auto">
          <a:xfrm flipV="1">
            <a:off x="6762750" y="4456113"/>
            <a:ext cx="0" cy="1030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5" name="Line 176"/>
          <p:cNvSpPr>
            <a:spLocks noChangeShapeType="1"/>
          </p:cNvSpPr>
          <p:nvPr/>
        </p:nvSpPr>
        <p:spPr bwMode="auto">
          <a:xfrm>
            <a:off x="6969125" y="4043363"/>
            <a:ext cx="61912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6" name="Line 170"/>
          <p:cNvSpPr>
            <a:spLocks noChangeShapeType="1"/>
          </p:cNvSpPr>
          <p:nvPr/>
        </p:nvSpPr>
        <p:spPr bwMode="auto">
          <a:xfrm>
            <a:off x="6351588" y="3219450"/>
            <a:ext cx="0" cy="4111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3" name="Slide Number Placeholder 18"/>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09E91D-17F4-400C-994A-085BE9C958CA}" type="slidenum">
              <a:rPr lang="fr-FR" altLang="en-US">
                <a:solidFill>
                  <a:srgbClr val="FFFFFF"/>
                </a:solidFill>
              </a:rPr>
              <a:pPr eaLnBrk="1" hangingPunct="1"/>
              <a:t>5</a:t>
            </a:fld>
            <a:endParaRPr lang="fr-FR" altLang="en-US">
              <a:solidFill>
                <a:srgbClr val="FFFFFF"/>
              </a:solidFill>
            </a:endParaRPr>
          </a:p>
        </p:txBody>
      </p:sp>
      <p:sp>
        <p:nvSpPr>
          <p:cNvPr id="12308" name="Text Box 22"/>
          <p:cNvSpPr txBox="1">
            <a:spLocks noChangeArrowheads="1"/>
          </p:cNvSpPr>
          <p:nvPr/>
        </p:nvSpPr>
        <p:spPr bwMode="auto">
          <a:xfrm>
            <a:off x="539750" y="1628775"/>
            <a:ext cx="72723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Basic computer system consist of a Central processing unit (CPU), memory (RAM and ROM), input/output (I/O) unit.</a:t>
            </a:r>
          </a:p>
        </p:txBody>
      </p:sp>
      <p:sp>
        <p:nvSpPr>
          <p:cNvPr id="12309" name="Text Box 23"/>
          <p:cNvSpPr txBox="1">
            <a:spLocks noChangeArrowheads="1"/>
          </p:cNvSpPr>
          <p:nvPr/>
        </p:nvSpPr>
        <p:spPr bwMode="auto">
          <a:xfrm>
            <a:off x="395288" y="5876925"/>
            <a:ext cx="734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t>Block diagram of a basic computer system</a:t>
            </a:r>
          </a:p>
        </p:txBody>
      </p:sp>
      <p:sp>
        <p:nvSpPr>
          <p:cNvPr id="12310" name="Text Box 24"/>
          <p:cNvSpPr txBox="1">
            <a:spLocks noChangeArrowheads="1"/>
          </p:cNvSpPr>
          <p:nvPr/>
        </p:nvSpPr>
        <p:spPr bwMode="auto">
          <a:xfrm>
            <a:off x="4643438" y="2852738"/>
            <a:ext cx="1512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Address bus</a:t>
            </a:r>
          </a:p>
        </p:txBody>
      </p:sp>
      <p:sp>
        <p:nvSpPr>
          <p:cNvPr id="12311" name="Text Box 25"/>
          <p:cNvSpPr txBox="1">
            <a:spLocks noChangeArrowheads="1"/>
          </p:cNvSpPr>
          <p:nvPr/>
        </p:nvSpPr>
        <p:spPr bwMode="auto">
          <a:xfrm>
            <a:off x="4572000" y="4868863"/>
            <a:ext cx="1512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Data bus</a:t>
            </a:r>
          </a:p>
        </p:txBody>
      </p:sp>
      <p:sp>
        <p:nvSpPr>
          <p:cNvPr id="12312" name="Text Box 26"/>
          <p:cNvSpPr txBox="1">
            <a:spLocks noChangeArrowheads="1"/>
          </p:cNvSpPr>
          <p:nvPr/>
        </p:nvSpPr>
        <p:spPr bwMode="auto">
          <a:xfrm>
            <a:off x="6804025" y="4868863"/>
            <a:ext cx="10080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Control bus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428625" y="274638"/>
            <a:ext cx="8258175" cy="1143000"/>
          </a:xfrm>
        </p:spPr>
        <p:txBody>
          <a:bodyPr/>
          <a:lstStyle/>
          <a:p>
            <a:pPr eaLnBrk="1" fontAlgn="auto" hangingPunct="1">
              <a:spcAft>
                <a:spcPts val="0"/>
              </a:spcAft>
              <a:defRPr/>
            </a:pPr>
            <a:r>
              <a:rPr lang="fr-FR" dirty="0"/>
              <a:t>Basic component of </a:t>
            </a:r>
            <a:r>
              <a:rPr lang="fr-FR" dirty="0" err="1"/>
              <a:t>microcomputer</a:t>
            </a:r>
            <a:endParaRPr lang="fr-FR" dirty="0"/>
          </a:p>
        </p:txBody>
      </p:sp>
      <p:sp>
        <p:nvSpPr>
          <p:cNvPr id="13315" name="Espace réservé du contenu 2"/>
          <p:cNvSpPr>
            <a:spLocks noGrp="1"/>
          </p:cNvSpPr>
          <p:nvPr>
            <p:ph sz="quarter" idx="1"/>
          </p:nvPr>
        </p:nvSpPr>
        <p:spPr>
          <a:xfrm>
            <a:off x="428625" y="1600200"/>
            <a:ext cx="8258175" cy="3844925"/>
          </a:xfrm>
        </p:spPr>
        <p:txBody>
          <a:bodyPr/>
          <a:lstStyle/>
          <a:p>
            <a:pPr marL="342900" indent="-342900" eaLnBrk="1" hangingPunct="1">
              <a:buFont typeface="Wingdings" panose="05000000000000000000" pitchFamily="2" charset="2"/>
              <a:buAutoNum type="arabicPeriod"/>
            </a:pPr>
            <a:r>
              <a:rPr lang="en-US" altLang="en-US"/>
              <a:t>CPU - Central Processing Unit</a:t>
            </a:r>
          </a:p>
          <a:p>
            <a:pPr marL="690563" lvl="1" indent="-323850" eaLnBrk="1" hangingPunct="1"/>
            <a:r>
              <a:rPr lang="en-MY" altLang="en-US"/>
              <a:t>the portion of a computer system that carries out the instructions of a computer program </a:t>
            </a:r>
          </a:p>
          <a:p>
            <a:pPr marL="690563" lvl="1" indent="-323850" eaLnBrk="1" hangingPunct="1"/>
            <a:r>
              <a:rPr lang="en-MY" altLang="en-US"/>
              <a:t>the primary element carrying out the computer's functions. It is the unit that reads and executes program instructions. </a:t>
            </a:r>
          </a:p>
          <a:p>
            <a:pPr marL="690563" lvl="1" indent="-323850" eaLnBrk="1" hangingPunct="1"/>
            <a:r>
              <a:rPr lang="en-MY" altLang="en-US"/>
              <a:t>The data in the instruction tells the processor what to do.</a:t>
            </a:r>
          </a:p>
          <a:p>
            <a:pPr marL="690563" lvl="1" indent="-323850" eaLnBrk="1" hangingPunct="1">
              <a:buFont typeface="Wingdings 2" panose="05020102010507070707" pitchFamily="18" charset="2"/>
              <a:buNone/>
            </a:pPr>
            <a:endParaRPr lang="en-MY" altLang="en-US"/>
          </a:p>
        </p:txBody>
      </p:sp>
      <p:sp>
        <p:nvSpPr>
          <p:cNvPr id="13316"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91D525-3148-40FC-B2A3-D84296005A92}" type="slidenum">
              <a:rPr lang="fr-FR" altLang="en-US">
                <a:solidFill>
                  <a:srgbClr val="FFFFFF"/>
                </a:solidFill>
              </a:rPr>
              <a:pPr eaLnBrk="1" hangingPunct="1"/>
              <a:t>6</a:t>
            </a:fld>
            <a:endParaRPr lang="fr-FR" altLang="en-US">
              <a:solidFill>
                <a:srgbClr val="FFFFFF"/>
              </a:solidFill>
            </a:endParaRPr>
          </a:p>
        </p:txBody>
      </p:sp>
      <p:pic>
        <p:nvPicPr>
          <p:cNvPr id="13317" name="Picture 7" descr="250px-Pentiumd">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292600"/>
            <a:ext cx="238125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8"/>
          <p:cNvSpPr txBox="1">
            <a:spLocks noChangeArrowheads="1"/>
          </p:cNvSpPr>
          <p:nvPr/>
        </p:nvSpPr>
        <p:spPr bwMode="auto">
          <a:xfrm>
            <a:off x="1547813" y="5589588"/>
            <a:ext cx="4968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Pentium D dual core processors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sz="quarter" idx="1"/>
          </p:nvPr>
        </p:nvSpPr>
        <p:spPr>
          <a:xfrm>
            <a:off x="250825" y="333375"/>
            <a:ext cx="8208963" cy="6140450"/>
          </a:xfrm>
        </p:spPr>
        <p:txBody>
          <a:bodyPr/>
          <a:lstStyle/>
          <a:p>
            <a:pPr marL="342900" indent="-342900" eaLnBrk="1" hangingPunct="1">
              <a:buFont typeface="Wingdings" panose="05000000000000000000" pitchFamily="2" charset="2"/>
              <a:buNone/>
            </a:pPr>
            <a:r>
              <a:rPr lang="en-US" altLang="en-US"/>
              <a:t>2.    Memory</a:t>
            </a:r>
          </a:p>
          <a:p>
            <a:pPr marL="690563" lvl="1" indent="-323850" eaLnBrk="1" hangingPunct="1"/>
            <a:r>
              <a:rPr lang="en-MY" altLang="en-US" sz="2000"/>
              <a:t>physical devices used to store data or programs (sequences of instructions) on a temporary or permanent basis for use in an electronic digital computer.</a:t>
            </a:r>
          </a:p>
          <a:p>
            <a:pPr marL="690563" lvl="1" indent="-323850" eaLnBrk="1" hangingPunct="1"/>
            <a:r>
              <a:rPr lang="en-US" altLang="en-US" sz="2000"/>
              <a:t>Computer main memory comes in two principal varieties: </a:t>
            </a:r>
            <a:r>
              <a:rPr lang="en-US" altLang="en-US" sz="2000">
                <a:hlinkClick r:id="rId2" tooltip="Random-access memory"/>
              </a:rPr>
              <a:t>random-access memory</a:t>
            </a:r>
            <a:r>
              <a:rPr lang="en-US" altLang="en-US" sz="2000"/>
              <a:t> (RAM) and </a:t>
            </a:r>
            <a:r>
              <a:rPr lang="en-US" altLang="en-US" sz="2000">
                <a:hlinkClick r:id="rId3" tooltip="Read-only memory"/>
              </a:rPr>
              <a:t>read-only memory</a:t>
            </a:r>
            <a:r>
              <a:rPr lang="en-US" altLang="en-US" sz="2000"/>
              <a:t> (ROM). </a:t>
            </a:r>
          </a:p>
          <a:p>
            <a:pPr marL="690563" lvl="1" indent="-323850" eaLnBrk="1" hangingPunct="1"/>
            <a:r>
              <a:rPr lang="en-US" altLang="en-US" sz="2000"/>
              <a:t>RAM can be read and written to anytime the CPU commands it, but ROM is pre-loaded with data and software that never changes, so the CPU can only read from it. </a:t>
            </a:r>
          </a:p>
          <a:p>
            <a:pPr marL="690563" lvl="1" indent="-323850" eaLnBrk="1" hangingPunct="1"/>
            <a:r>
              <a:rPr lang="en-US" altLang="en-US" sz="2000"/>
              <a:t>ROM is typically used to store the computer's initial start-up instructions. </a:t>
            </a:r>
          </a:p>
          <a:p>
            <a:pPr marL="690563" lvl="1" indent="-323850" eaLnBrk="1" hangingPunct="1"/>
            <a:r>
              <a:rPr lang="en-US" altLang="en-US" sz="2000"/>
              <a:t>In general, the contents of RAM are erased when the power to the computer is turned off, but ROM retains its data indefinitely. </a:t>
            </a:r>
          </a:p>
          <a:p>
            <a:pPr marL="690563" lvl="1" indent="-323850" eaLnBrk="1" hangingPunct="1"/>
            <a:r>
              <a:rPr lang="en-US" altLang="en-US" sz="2000"/>
              <a:t>In a PC, the ROM contains a specialized program called the </a:t>
            </a:r>
            <a:r>
              <a:rPr lang="en-US" altLang="en-US" sz="2000">
                <a:hlinkClick r:id="rId4" tooltip="BIOS"/>
              </a:rPr>
              <a:t>BIOS</a:t>
            </a:r>
            <a:r>
              <a:rPr lang="en-US" altLang="en-US" sz="2000"/>
              <a:t> that orchestrates loading the computer's </a:t>
            </a:r>
            <a:r>
              <a:rPr lang="en-US" altLang="en-US" sz="2000">
                <a:hlinkClick r:id="rId5" tooltip="Operating system"/>
              </a:rPr>
              <a:t>operating system</a:t>
            </a:r>
            <a:r>
              <a:rPr lang="en-US" altLang="en-US" sz="2000"/>
              <a:t> from the hard disk drive into RAM whenever the computer is turned on or reset. </a:t>
            </a:r>
          </a:p>
        </p:txBody>
      </p:sp>
      <p:sp>
        <p:nvSpPr>
          <p:cNvPr id="14340" name="Slide Number Placeholder 4"/>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E4A3F2-36FA-41C9-945D-C7486DC9C776}" type="slidenum">
              <a:rPr lang="fr-FR" altLang="en-US">
                <a:solidFill>
                  <a:srgbClr val="FFFFFF"/>
                </a:solidFill>
              </a:rPr>
              <a:pPr eaLnBrk="1" hangingPunct="1"/>
              <a:t>7</a:t>
            </a:fld>
            <a:endParaRPr lang="fr-FR" altLang="en-US">
              <a:solidFill>
                <a:srgbClr val="FFFFFF"/>
              </a:solidFill>
            </a:endParaRPr>
          </a:p>
        </p:txBody>
      </p:sp>
      <p:pic>
        <p:nvPicPr>
          <p:cNvPr id="2" name="Picture 8" descr="300px-Eprom">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788" y="6145213"/>
            <a:ext cx="137001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sz="quarter" idx="1"/>
          </p:nvPr>
        </p:nvSpPr>
        <p:spPr>
          <a:xfrm>
            <a:off x="395288" y="476250"/>
            <a:ext cx="8229600" cy="5400675"/>
          </a:xfrm>
        </p:spPr>
        <p:txBody>
          <a:bodyPr/>
          <a:lstStyle/>
          <a:p>
            <a:pPr marL="342900" indent="-342900" eaLnBrk="1" hangingPunct="1">
              <a:buFont typeface="Wingdings" panose="05000000000000000000" pitchFamily="2" charset="2"/>
              <a:buNone/>
            </a:pPr>
            <a:r>
              <a:rPr lang="en-US" altLang="en-US"/>
              <a:t>3. I/O Unit</a:t>
            </a:r>
          </a:p>
          <a:p>
            <a:pPr marL="342900" indent="-342900" eaLnBrk="1" hangingPunct="1">
              <a:buFont typeface="Wingdings" panose="05000000000000000000" pitchFamily="2" charset="2"/>
              <a:buNone/>
            </a:pPr>
            <a:endParaRPr lang="en-US" altLang="en-US"/>
          </a:p>
          <a:p>
            <a:pPr marL="690563" lvl="1" indent="-323850" eaLnBrk="1" hangingPunct="1"/>
            <a:r>
              <a:rPr lang="en-US" altLang="en-US" sz="2000" b="1"/>
              <a:t>Input/output (I/O)</a:t>
            </a:r>
            <a:r>
              <a:rPr lang="en-US" altLang="en-US" sz="2000"/>
              <a:t>, refers to the communication between an </a:t>
            </a:r>
            <a:r>
              <a:rPr lang="en-US" altLang="en-US" sz="2000">
                <a:hlinkClick r:id="rId2" tooltip="Information processing system"/>
              </a:rPr>
              <a:t>information processing system</a:t>
            </a:r>
            <a:r>
              <a:rPr lang="en-US" altLang="en-US" sz="2000"/>
              <a:t> (such as a </a:t>
            </a:r>
            <a:r>
              <a:rPr lang="en-US" altLang="en-US" sz="2000">
                <a:hlinkClick r:id="rId3" tooltip="Computer"/>
              </a:rPr>
              <a:t>computer</a:t>
            </a:r>
            <a:r>
              <a:rPr lang="en-US" altLang="en-US" sz="2000"/>
              <a:t>), and the outside world possibly a human, or another information processing system. </a:t>
            </a:r>
          </a:p>
          <a:p>
            <a:pPr marL="690563" lvl="1" indent="-323850" eaLnBrk="1" hangingPunct="1"/>
            <a:r>
              <a:rPr lang="en-US" altLang="en-US" sz="2000">
                <a:hlinkClick r:id="rId4" tooltip="Information"/>
              </a:rPr>
              <a:t>Inputs</a:t>
            </a:r>
            <a:r>
              <a:rPr lang="en-US" altLang="en-US" sz="2000"/>
              <a:t> are the signals or data received by the system, and </a:t>
            </a:r>
            <a:r>
              <a:rPr lang="en-US" altLang="en-US" sz="2000">
                <a:hlinkClick r:id="rId5" tooltip="Output"/>
              </a:rPr>
              <a:t>outputs</a:t>
            </a:r>
            <a:r>
              <a:rPr lang="en-US" altLang="en-US" sz="2000"/>
              <a:t> are the signals or data sent from it </a:t>
            </a:r>
          </a:p>
          <a:p>
            <a:pPr marL="690563" lvl="1" indent="-323850" eaLnBrk="1" hangingPunct="1"/>
            <a:r>
              <a:rPr lang="en-US" altLang="en-US" sz="2000"/>
              <a:t>Devices that provide input or output to the computer are called </a:t>
            </a:r>
            <a:r>
              <a:rPr lang="en-US" altLang="en-US" sz="2000">
                <a:hlinkClick r:id="rId6" tooltip="Peripheral"/>
              </a:rPr>
              <a:t>peripherals</a:t>
            </a:r>
            <a:r>
              <a:rPr lang="en-US" altLang="en-US" sz="2000"/>
              <a:t> </a:t>
            </a:r>
          </a:p>
          <a:p>
            <a:pPr marL="690563" lvl="1" indent="-323850" eaLnBrk="1" hangingPunct="1"/>
            <a:r>
              <a:rPr lang="en-US" altLang="en-US" sz="2000"/>
              <a:t>On a typical </a:t>
            </a:r>
            <a:r>
              <a:rPr lang="en-US" altLang="en-US" sz="2000">
                <a:hlinkClick r:id="rId7" tooltip="Personal computer"/>
              </a:rPr>
              <a:t>personal computer</a:t>
            </a:r>
            <a:r>
              <a:rPr lang="en-US" altLang="en-US" sz="2000"/>
              <a:t>, peripherals include input devices like the keyboard and </a:t>
            </a:r>
            <a:r>
              <a:rPr lang="en-US" altLang="en-US" sz="2000">
                <a:hlinkClick r:id="rId8" tooltip="Mouse (computing)"/>
              </a:rPr>
              <a:t>mouse</a:t>
            </a:r>
            <a:r>
              <a:rPr lang="en-US" altLang="en-US" sz="2000"/>
              <a:t>, and output devices such as the </a:t>
            </a:r>
            <a:r>
              <a:rPr lang="en-US" altLang="en-US" sz="2000">
                <a:hlinkClick r:id="rId9" tooltip="Computer monitor"/>
              </a:rPr>
              <a:t>display</a:t>
            </a:r>
            <a:r>
              <a:rPr lang="en-US" altLang="en-US" sz="2000"/>
              <a:t> and </a:t>
            </a:r>
            <a:r>
              <a:rPr lang="en-US" altLang="en-US" sz="2000">
                <a:hlinkClick r:id="rId10" tooltip="Printer (computing)"/>
              </a:rPr>
              <a:t>printer</a:t>
            </a:r>
            <a:r>
              <a:rPr lang="en-US" altLang="en-US" sz="2000"/>
              <a:t>. </a:t>
            </a:r>
            <a:r>
              <a:rPr lang="en-US" altLang="en-US" sz="2000">
                <a:hlinkClick r:id="rId11" tooltip="Hard disk drive"/>
              </a:rPr>
              <a:t>Hard disk drives</a:t>
            </a:r>
            <a:r>
              <a:rPr lang="en-US" altLang="en-US" sz="2000"/>
              <a:t>, </a:t>
            </a:r>
            <a:r>
              <a:rPr lang="en-US" altLang="en-US" sz="2000">
                <a:hlinkClick r:id="rId12" tooltip="Floppy disk"/>
              </a:rPr>
              <a:t>floppy disk drives</a:t>
            </a:r>
            <a:r>
              <a:rPr lang="en-US" altLang="en-US" sz="2000"/>
              <a:t> and </a:t>
            </a:r>
            <a:r>
              <a:rPr lang="en-US" altLang="en-US" sz="2000">
                <a:hlinkClick r:id="rId13" tooltip="Optical disc drive"/>
              </a:rPr>
              <a:t>optical disc drives</a:t>
            </a:r>
            <a:r>
              <a:rPr lang="en-US" altLang="en-US" sz="2000"/>
              <a:t> serve as both input and output devices. </a:t>
            </a:r>
            <a:r>
              <a:rPr lang="en-US" altLang="en-US" sz="2000">
                <a:hlinkClick r:id="rId14" tooltip="Computer networking"/>
              </a:rPr>
              <a:t>Computer networking</a:t>
            </a:r>
            <a:r>
              <a:rPr lang="en-US" altLang="en-US" sz="2000"/>
              <a:t> is another form of I/O. </a:t>
            </a:r>
            <a:endParaRPr lang="en-MY" altLang="en-US" sz="2000"/>
          </a:p>
        </p:txBody>
      </p:sp>
      <p:sp>
        <p:nvSpPr>
          <p:cNvPr id="15363"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D20C49-B5E0-4E92-A8A9-B0F62B5CC9AC}" type="slidenum">
              <a:rPr lang="fr-FR" altLang="en-US">
                <a:solidFill>
                  <a:srgbClr val="FFFFFF"/>
                </a:solidFill>
              </a:rPr>
              <a:pPr eaLnBrk="1" hangingPunct="1"/>
              <a:t>8</a:t>
            </a:fld>
            <a:endParaRPr lang="fr-FR" altLang="en-US">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Evolution of Microprocessor</a:t>
            </a:r>
            <a:endParaRPr lang="en-MY" dirty="0"/>
          </a:p>
        </p:txBody>
      </p:sp>
      <p:pic>
        <p:nvPicPr>
          <p:cNvPr id="1638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l="51276" t="29575" r="3761" b="10017"/>
          <a:stretch>
            <a:fillRect/>
          </a:stretch>
        </p:blipFill>
        <p:spPr>
          <a:xfrm>
            <a:off x="714375" y="1498600"/>
            <a:ext cx="6807200" cy="5359400"/>
          </a:xfrm>
        </p:spPr>
      </p:pic>
      <p:sp>
        <p:nvSpPr>
          <p:cNvPr id="16388" name="Slide Number Placeholder 3"/>
          <p:cNvSpPr>
            <a:spLocks noGrp="1"/>
          </p:cNvSpPr>
          <p:nvPr>
            <p:ph type="sldNum" sz="quarter" idx="11"/>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758044-5982-40A1-A49E-C01249965611}" type="slidenum">
              <a:rPr lang="fr-FR" altLang="en-US">
                <a:solidFill>
                  <a:srgbClr val="FFFFFF"/>
                </a:solidFill>
              </a:rPr>
              <a:pPr eaLnBrk="1" hangingPunct="1"/>
              <a:t>9</a:t>
            </a:fld>
            <a:endParaRPr lang="fr-FR" altLang="en-US">
              <a:solidFill>
                <a:srgbClr val="FFFFFF"/>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1145</TotalTime>
  <Words>2193</Words>
  <Application>Microsoft Office PowerPoint</Application>
  <PresentationFormat>On-screen Show (4:3)</PresentationFormat>
  <Paragraphs>269</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Century Schoolbook</vt:lpstr>
      <vt:lpstr>Wingdings</vt:lpstr>
      <vt:lpstr>Wingdings 2</vt:lpstr>
      <vt:lpstr>Calibri</vt:lpstr>
      <vt:lpstr>Tahoma</vt:lpstr>
      <vt:lpstr>Oriel</vt:lpstr>
      <vt:lpstr>Introduction of microprpcessor</vt:lpstr>
      <vt:lpstr>Chapter outline</vt:lpstr>
      <vt:lpstr>Introduction</vt:lpstr>
      <vt:lpstr>1.1 DIAGRAM OF A COMPUTER SYSTEM</vt:lpstr>
      <vt:lpstr>1.1 BLOCK DIAGRAM OF A BASIC COMPUTER SYSTEM</vt:lpstr>
      <vt:lpstr>Basic component of microcomputer</vt:lpstr>
      <vt:lpstr>PowerPoint Presentation</vt:lpstr>
      <vt:lpstr>PowerPoint Presentation</vt:lpstr>
      <vt:lpstr>Evolution of Microprocessor</vt:lpstr>
      <vt:lpstr>DATA SIZE</vt:lpstr>
      <vt:lpstr>Fetching &amp; Execution Cycles</vt:lpstr>
      <vt:lpstr>Fetching an instruction</vt:lpstr>
      <vt:lpstr>FETCHING AN INSTRUCTION (cont.)</vt:lpstr>
      <vt:lpstr>PowerPoint Presentation</vt:lpstr>
      <vt:lpstr>PowerPoint Presentation</vt:lpstr>
      <vt:lpstr>PowerPoint Presentation</vt:lpstr>
      <vt:lpstr>PowerPoint Presentation</vt:lpstr>
      <vt:lpstr>Internal structure and basic operation of microprocessor</vt:lpstr>
      <vt:lpstr>Arithmetic and logic unit (ALU)</vt:lpstr>
      <vt:lpstr>Internal structure of ALU</vt:lpstr>
      <vt:lpstr>Control unit</vt:lpstr>
      <vt:lpstr>Internal structure of control unit</vt:lpstr>
      <vt:lpstr>Register sets</vt:lpstr>
      <vt:lpstr>Register in motorola 68000 microprocessor</vt:lpstr>
      <vt:lpstr>accumulator</vt:lpstr>
      <vt:lpstr>Condition code register (CCR)</vt:lpstr>
      <vt:lpstr>PowerPoint Presentation</vt:lpstr>
      <vt:lpstr>Program counter (PC)</vt:lpstr>
      <vt:lpstr>Internal structure of PC</vt:lpstr>
      <vt:lpstr>Stack pointer (SP)</vt:lpstr>
      <vt:lpstr>Bus system</vt:lpstr>
      <vt:lpstr>Bus system connection</vt:lpstr>
      <vt:lpstr>Data bus</vt:lpstr>
      <vt:lpstr>Address bus</vt:lpstr>
      <vt:lpstr>Control bus</vt:lpstr>
      <vt:lpstr>Micro processor clock</vt:lpstr>
      <vt:lpstr>Examples of micro processor</vt:lpstr>
      <vt:lpstr>8086</vt:lpstr>
      <vt:lpstr>8085</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Microprocessor</dc:title>
  <dc:creator>oem</dc:creator>
  <cp:lastModifiedBy>Ruthvik Vijayakumar</cp:lastModifiedBy>
  <cp:revision>52</cp:revision>
  <dcterms:created xsi:type="dcterms:W3CDTF">2010-06-29T03:40:29Z</dcterms:created>
  <dcterms:modified xsi:type="dcterms:W3CDTF">2017-02-12T05:12:32Z</dcterms:modified>
</cp:coreProperties>
</file>