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4"/>
  </p:notesMasterIdLst>
  <p:sldIdLst>
    <p:sldId id="256" r:id="rId2"/>
    <p:sldId id="275" r:id="rId3"/>
    <p:sldId id="258" r:id="rId4"/>
    <p:sldId id="260" r:id="rId5"/>
    <p:sldId id="276" r:id="rId6"/>
    <p:sldId id="277" r:id="rId7"/>
    <p:sldId id="278" r:id="rId8"/>
    <p:sldId id="273" r:id="rId9"/>
    <p:sldId id="257" r:id="rId10"/>
    <p:sldId id="259" r:id="rId11"/>
    <p:sldId id="262" r:id="rId12"/>
    <p:sldId id="263" r:id="rId13"/>
    <p:sldId id="264" r:id="rId14"/>
    <p:sldId id="268" r:id="rId15"/>
    <p:sldId id="265" r:id="rId16"/>
    <p:sldId id="266" r:id="rId17"/>
    <p:sldId id="267" r:id="rId18"/>
    <p:sldId id="271" r:id="rId19"/>
    <p:sldId id="269" r:id="rId20"/>
    <p:sldId id="270" r:id="rId21"/>
    <p:sldId id="272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377" autoAdjust="0"/>
    <p:restoredTop sz="90929"/>
  </p:normalViewPr>
  <p:slideViewPr>
    <p:cSldViewPr>
      <p:cViewPr varScale="1">
        <p:scale>
          <a:sx n="41" d="100"/>
          <a:sy n="41" d="100"/>
        </p:scale>
        <p:origin x="53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270603-1BA5-40D2-9C3D-4E70EA2C3C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44F79-72CF-420A-9971-970962BF3A8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en-US" altLang="en-US"/>
          </a:p>
        </p:txBody>
      </p:sp>
      <p:sp>
        <p:nvSpPr>
          <p:cNvPr id="3174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BA7EA-7B73-4561-9CD1-3C544EA40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27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DE338-B085-48C1-8262-863C3436D8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75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B4169-3458-4224-B795-C9EEED694B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7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D85BC-2724-4774-96E5-91E0FD5F3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9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CA907-58B7-4474-80BB-A39F6C6334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2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49C4-A296-40D2-9B83-CA46B708F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2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1E28B-0DCA-4AC7-86AF-338829330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08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710EF-1277-4EE9-932B-065642D7A9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73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E1455-2C39-40A1-93AE-47F6B69FC0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90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7DDB5-5B04-46ED-9419-CDB081100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73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17CD0-8EE3-461A-9F73-7846D8BDF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4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1E8ADCA-EEF6-431C-8851-CFC6F98D6C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Introduction to Java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CS 331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Expressions are like 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Assignment statements mostly look like those in C; you can use  </a:t>
            </a:r>
            <a:r>
              <a:rPr lang="en-US" altLang="en-US" sz="2800">
                <a:latin typeface="Comic Sans MS" panose="030F0702030302020204" pitchFamily="66" charset="0"/>
              </a:rPr>
              <a:t>=</a:t>
            </a:r>
            <a:r>
              <a:rPr lang="en-US" altLang="en-US" sz="2800"/>
              <a:t>,  </a:t>
            </a:r>
            <a:r>
              <a:rPr lang="en-US" altLang="en-US" sz="2800">
                <a:latin typeface="Comic Sans MS" panose="030F0702030302020204" pitchFamily="66" charset="0"/>
              </a:rPr>
              <a:t>+=</a:t>
            </a:r>
            <a:r>
              <a:rPr lang="en-US" altLang="en-US" sz="2800"/>
              <a:t>,  </a:t>
            </a:r>
            <a:r>
              <a:rPr lang="en-US" altLang="en-US" sz="2800">
                <a:latin typeface="Comic Sans MS" panose="030F0702030302020204" pitchFamily="66" charset="0"/>
              </a:rPr>
              <a:t>*=</a:t>
            </a:r>
            <a:r>
              <a:rPr lang="en-US" altLang="en-US" sz="2800"/>
              <a:t>  etc.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Arithmetic uses the familiar  </a:t>
            </a:r>
            <a:r>
              <a:rPr lang="en-US" altLang="en-US" sz="2800">
                <a:latin typeface="Comic Sans MS" panose="030F0702030302020204" pitchFamily="66" charset="0"/>
              </a:rPr>
              <a:t>+  -  *  /  %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Java also has </a:t>
            </a:r>
            <a:r>
              <a:rPr lang="en-US" altLang="en-US" sz="2800">
                <a:latin typeface="Comic Sans MS" panose="030F0702030302020204" pitchFamily="66" charset="0"/>
              </a:rPr>
              <a:t>++ </a:t>
            </a:r>
            <a:r>
              <a:rPr lang="en-US" altLang="en-US" sz="2800"/>
              <a:t>and --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Java has boolean operators  </a:t>
            </a:r>
            <a:r>
              <a:rPr lang="en-US" altLang="en-US" sz="2800">
                <a:latin typeface="Comic Sans MS" panose="030F0702030302020204" pitchFamily="66" charset="0"/>
              </a:rPr>
              <a:t>&amp;&amp;  ||  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Java has comparisons  </a:t>
            </a:r>
            <a:r>
              <a:rPr lang="en-US" altLang="en-US" sz="2800">
                <a:latin typeface="Comic Sans MS" panose="030F0702030302020204" pitchFamily="66" charset="0"/>
              </a:rPr>
              <a:t>&lt;   &lt;=  ==  !=  &gt;=  &gt;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Java does </a:t>
            </a:r>
            <a:r>
              <a:rPr lang="en-US" altLang="en-US" sz="2800" i="1"/>
              <a:t>not</a:t>
            </a:r>
            <a:r>
              <a:rPr lang="en-US" altLang="en-US" sz="2800"/>
              <a:t> have pointers or pointer arithmetic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statements are like 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Courier" charset="0"/>
              </a:rPr>
              <a:t>if (x &lt; y) smaller = x;</a:t>
            </a:r>
          </a:p>
          <a:p>
            <a:r>
              <a:rPr lang="en-US" altLang="en-US" sz="2800">
                <a:latin typeface="Courier" charset="0"/>
              </a:rPr>
              <a:t>if (x &lt; y){ smaller=x;sum += x;}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else { smaller = y; sum += y; }</a:t>
            </a:r>
          </a:p>
          <a:p>
            <a:r>
              <a:rPr lang="en-US" altLang="en-US" sz="2800">
                <a:latin typeface="Courier" charset="0"/>
              </a:rPr>
              <a:t>while (x &lt; y) { y = y - x; }</a:t>
            </a:r>
          </a:p>
          <a:p>
            <a:r>
              <a:rPr lang="en-US" altLang="en-US" sz="2800">
                <a:latin typeface="Courier" charset="0"/>
              </a:rPr>
              <a:t>do { y = y - x; } while (x &lt; y)</a:t>
            </a:r>
          </a:p>
          <a:p>
            <a:r>
              <a:rPr lang="en-US" altLang="en-US" sz="2800">
                <a:latin typeface="Courier" charset="0"/>
              </a:rPr>
              <a:t>for (int i = 0; i &lt; max; i++)              	sum += i;</a:t>
            </a:r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/>
              <a:t>BUT: conditions must be</a:t>
            </a:r>
            <a:r>
              <a:rPr lang="en-US" altLang="en-US">
                <a:latin typeface="Comic Sans MS" panose="030F0702030302020204" pitchFamily="66" charset="0"/>
              </a:rPr>
              <a:t> boolean</a:t>
            </a:r>
            <a:r>
              <a:rPr lang="en-US" altLang="en-US"/>
              <a:t> 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statements II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7724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Java also introduces the </a:t>
            </a:r>
            <a:r>
              <a:rPr lang="en-US" altLang="en-US">
                <a:latin typeface="Comic Sans MS" panose="030F0702030302020204" pitchFamily="66" charset="0"/>
              </a:rPr>
              <a:t>try</a:t>
            </a:r>
            <a:r>
              <a:rPr lang="en-US" altLang="en-US"/>
              <a:t> statement, about which more later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6477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Courier" charset="0"/>
              </a:rPr>
              <a:t>switch (n + 1) {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case 0: m = n - 1; break;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case 1: m = n + 1;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case 3: m = m * n; break;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default: m = -n; break;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}</a:t>
            </a:r>
            <a:endParaRPr lang="en-US" altLang="en-US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3" autoUpdateAnimBg="0"/>
      <p:bldP spid="122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isn't C!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924800" cy="4114800"/>
          </a:xfrm>
        </p:spPr>
        <p:txBody>
          <a:bodyPr/>
          <a:lstStyle/>
          <a:p>
            <a:r>
              <a:rPr lang="en-US" altLang="en-US"/>
              <a:t>In C, almost everything is in functions</a:t>
            </a:r>
          </a:p>
          <a:p>
            <a:r>
              <a:rPr lang="en-US" altLang="en-US"/>
              <a:t>In Java, almost everything is in classes</a:t>
            </a:r>
          </a:p>
          <a:p>
            <a:r>
              <a:rPr lang="en-US" altLang="en-US"/>
              <a:t>There is often only one class per file</a:t>
            </a:r>
          </a:p>
          <a:p>
            <a:r>
              <a:rPr lang="en-US" altLang="en-US"/>
              <a:t>There </a:t>
            </a:r>
            <a:r>
              <a:rPr lang="en-US" altLang="en-US" i="1"/>
              <a:t>must</a:t>
            </a:r>
            <a:r>
              <a:rPr lang="en-US" altLang="en-US"/>
              <a:t> be only one </a:t>
            </a:r>
            <a:r>
              <a:rPr lang="en-US" altLang="en-US">
                <a:latin typeface="Comic Sans MS" panose="030F0702030302020204" pitchFamily="66" charset="0"/>
              </a:rPr>
              <a:t>public</a:t>
            </a:r>
            <a:r>
              <a:rPr lang="en-US" altLang="en-US"/>
              <a:t> class per file</a:t>
            </a:r>
          </a:p>
          <a:p>
            <a:r>
              <a:rPr lang="en-US" altLang="en-US"/>
              <a:t>The file name </a:t>
            </a:r>
            <a:r>
              <a:rPr lang="en-US" altLang="en-US" i="1"/>
              <a:t>must</a:t>
            </a:r>
            <a:r>
              <a:rPr lang="en-US" altLang="en-US"/>
              <a:t> be the same as the name of that public class, but with a </a:t>
            </a:r>
            <a:r>
              <a:rPr lang="en-US" altLang="en-US">
                <a:latin typeface="Comic Sans MS" panose="030F0702030302020204" pitchFamily="66" charset="0"/>
              </a:rPr>
              <a:t>.java</a:t>
            </a:r>
            <a:r>
              <a:rPr lang="en-US" altLang="en-US"/>
              <a:t> extension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program layout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 altLang="en-US"/>
              <a:t>A typical Java file looks like: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47800" y="2819400"/>
            <a:ext cx="65532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Courier" charset="0"/>
              </a:rPr>
              <a:t>import java.awt.*;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import java.util.*;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urier" charset="0"/>
              </a:rPr>
              <a:t>public class SomethingOrOther {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  // object definitions go here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  . . .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}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38200" y="5410200"/>
            <a:ext cx="7543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This must be in a file named </a:t>
            </a:r>
            <a:r>
              <a:rPr lang="en-US" altLang="en-US">
                <a:latin typeface="Comic Sans MS" panose="030F0702030302020204" pitchFamily="66" charset="0"/>
              </a:rPr>
              <a:t>SomethingOrOther.java</a:t>
            </a:r>
            <a:r>
              <a:rPr lang="en-US" altLang="en-US"/>
              <a:t>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2" grpId="0" autoUpdateAnimBg="0"/>
      <p:bldP spid="174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class?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Early languages had only arrays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 elements had to be of the same type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Then languages introduced structures (called </a:t>
            </a:r>
            <a:r>
              <a:rPr lang="en-US" altLang="en-US" sz="2800">
                <a:latin typeface="Comic Sans MS" panose="030F0702030302020204" pitchFamily="66" charset="0"/>
              </a:rPr>
              <a:t>records</a:t>
            </a:r>
            <a:r>
              <a:rPr lang="en-US" altLang="en-US" sz="2800"/>
              <a:t>, or </a:t>
            </a:r>
            <a:r>
              <a:rPr lang="en-US" altLang="en-US" sz="2800">
                <a:latin typeface="Comic Sans MS" panose="030F0702030302020204" pitchFamily="66" charset="0"/>
              </a:rPr>
              <a:t>structs</a:t>
            </a:r>
            <a:r>
              <a:rPr lang="en-US" alt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allowed different data types to be grouped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Then Abstract Data Types (ADTs) became popular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grouped operations along with the data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So, what is a class?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class consists of</a:t>
            </a:r>
          </a:p>
          <a:p>
            <a:pPr lvl="1"/>
            <a:r>
              <a:rPr lang="en-US" altLang="en-US"/>
              <a:t>a collection of </a:t>
            </a:r>
            <a:r>
              <a:rPr lang="en-US" altLang="en-US" i="1"/>
              <a:t>fields</a:t>
            </a:r>
            <a:r>
              <a:rPr lang="en-US" altLang="en-US"/>
              <a:t>, or </a:t>
            </a:r>
            <a:r>
              <a:rPr lang="en-US" altLang="en-US" i="1"/>
              <a:t>variables</a:t>
            </a:r>
            <a:r>
              <a:rPr lang="en-US" altLang="en-US"/>
              <a:t>, very much like the named fields of a struct </a:t>
            </a:r>
          </a:p>
          <a:p>
            <a:pPr lvl="1"/>
            <a:r>
              <a:rPr lang="en-US" altLang="en-US"/>
              <a:t>all the operations (called </a:t>
            </a:r>
            <a:r>
              <a:rPr lang="en-US" altLang="en-US" i="1"/>
              <a:t>methods</a:t>
            </a:r>
            <a:r>
              <a:rPr lang="en-US" altLang="en-US"/>
              <a:t>) that can be performed on those fields</a:t>
            </a:r>
          </a:p>
          <a:p>
            <a:pPr lvl="1"/>
            <a:r>
              <a:rPr lang="en-US" altLang="en-US"/>
              <a:t>can be </a:t>
            </a:r>
            <a:r>
              <a:rPr lang="en-US" altLang="en-US" i="1"/>
              <a:t>instantiated</a:t>
            </a:r>
            <a:endParaRPr lang="en-US" altLang="en-US"/>
          </a:p>
          <a:p>
            <a:r>
              <a:rPr lang="en-US" altLang="en-US"/>
              <a:t>A class describes objects and operations defined on those objects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 conventions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Java is case-sensitive; </a:t>
            </a:r>
            <a:r>
              <a:rPr lang="en-US" altLang="en-US">
                <a:latin typeface="Comic Sans MS" panose="030F0702030302020204" pitchFamily="66" charset="0"/>
              </a:rPr>
              <a:t>maxval</a:t>
            </a:r>
            <a:r>
              <a:rPr lang="en-US" altLang="en-US"/>
              <a:t>, </a:t>
            </a:r>
            <a:r>
              <a:rPr lang="en-US" altLang="en-US">
                <a:latin typeface="Comic Sans MS" panose="030F0702030302020204" pitchFamily="66" charset="0"/>
              </a:rPr>
              <a:t>maxVal</a:t>
            </a:r>
            <a:r>
              <a:rPr lang="en-US" altLang="en-US"/>
              <a:t>, and </a:t>
            </a:r>
            <a:r>
              <a:rPr lang="en-US" altLang="en-US">
                <a:latin typeface="Comic Sans MS" panose="030F0702030302020204" pitchFamily="66" charset="0"/>
              </a:rPr>
              <a:t>MaxVal</a:t>
            </a:r>
            <a:r>
              <a:rPr lang="en-US" altLang="en-US"/>
              <a:t> are three different names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Class names begin with a capital letter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other names begin with a lowercase letter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Subsequent words are capitalized: </a:t>
            </a:r>
            <a:r>
              <a:rPr lang="en-US" altLang="en-US">
                <a:latin typeface="Comic Sans MS" panose="030F0702030302020204" pitchFamily="66" charset="0"/>
              </a:rPr>
              <a:t>theBigOne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Underscores are not used in names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These are </a:t>
            </a:r>
            <a:r>
              <a:rPr lang="en-US" altLang="en-US" i="1"/>
              <a:t>very strong</a:t>
            </a:r>
            <a:r>
              <a:rPr lang="en-US" altLang="en-US"/>
              <a:t> conventions!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hierarchy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4114800"/>
          </a:xfrm>
        </p:spPr>
        <p:txBody>
          <a:bodyPr/>
          <a:lstStyle/>
          <a:p>
            <a:r>
              <a:rPr lang="en-US" altLang="en-US"/>
              <a:t>Classes are arranged in a hierarchy</a:t>
            </a:r>
          </a:p>
          <a:p>
            <a:r>
              <a:rPr lang="en-US" altLang="en-US"/>
              <a:t>The root, or topmost, class is </a:t>
            </a:r>
            <a:r>
              <a:rPr lang="en-US" altLang="en-US">
                <a:latin typeface="Comic Sans MS" panose="030F0702030302020204" pitchFamily="66" charset="0"/>
              </a:rPr>
              <a:t>Object</a:t>
            </a:r>
            <a:endParaRPr lang="en-US" altLang="en-US"/>
          </a:p>
          <a:p>
            <a:r>
              <a:rPr lang="en-US" altLang="en-US"/>
              <a:t>Every class but </a:t>
            </a:r>
            <a:r>
              <a:rPr lang="en-US" altLang="en-US">
                <a:latin typeface="Comic Sans MS" panose="030F0702030302020204" pitchFamily="66" charset="0"/>
              </a:rPr>
              <a:t>Object</a:t>
            </a:r>
            <a:r>
              <a:rPr lang="en-US" altLang="en-US"/>
              <a:t> has at least one superclass</a:t>
            </a:r>
          </a:p>
          <a:p>
            <a:r>
              <a:rPr lang="en-US" altLang="en-US"/>
              <a:t>A class may have subclasses</a:t>
            </a:r>
          </a:p>
          <a:p>
            <a:r>
              <a:rPr lang="en-US" altLang="en-US"/>
              <a:t>Each class </a:t>
            </a:r>
            <a:r>
              <a:rPr lang="en-US" altLang="en-US" i="1"/>
              <a:t>inherits</a:t>
            </a:r>
            <a:r>
              <a:rPr lang="en-US" altLang="en-US"/>
              <a:t> all the fields and methods of its (possibly numerous) superclasses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of a class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62000" y="1981200"/>
            <a:ext cx="8382000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Courier" charset="0"/>
              </a:rPr>
              <a:t>class Person {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 String name;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 int age;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Courier" charset="0"/>
              </a:rPr>
              <a:t>   void birthday ( ) {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    age++;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    System.out.println (name + ' is now ' + age);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   }</a:t>
            </a:r>
            <a:br>
              <a:rPr lang="en-US" altLang="en-US" sz="2800">
                <a:latin typeface="Courier" charset="0"/>
              </a:rPr>
            </a:br>
            <a:r>
              <a:rPr lang="en-US" altLang="en-US" sz="2800">
                <a:latin typeface="Courier" charset="0"/>
              </a:rPr>
              <a:t>}</a:t>
            </a:r>
            <a:endParaRPr lang="en-US" altLang="en-US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US" altLang="en-US"/>
              <a:t>Introduction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Present the syntax of Java</a:t>
            </a:r>
          </a:p>
          <a:p>
            <a:r>
              <a:rPr lang="en-US" altLang="en-US"/>
              <a:t>Introduce the Java API</a:t>
            </a:r>
          </a:p>
          <a:p>
            <a:r>
              <a:rPr lang="en-US" altLang="en-US"/>
              <a:t>Demonstrate how to build </a:t>
            </a:r>
          </a:p>
          <a:p>
            <a:pPr lvl="1"/>
            <a:r>
              <a:rPr lang="en-US" altLang="en-US"/>
              <a:t>stand-alone Java programs</a:t>
            </a:r>
          </a:p>
          <a:p>
            <a:pPr lvl="1"/>
            <a:r>
              <a:rPr lang="en-US" altLang="en-US"/>
              <a:t>Java applets, which run within browsers e.g. Netscape</a:t>
            </a:r>
          </a:p>
          <a:p>
            <a:r>
              <a:rPr lang="en-US" altLang="en-US"/>
              <a:t>Example programs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 of a class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0" y="2286000"/>
            <a:ext cx="77724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Courier" charset="0"/>
              </a:rPr>
              <a:t>class Driver extends Person {</a:t>
            </a:r>
            <a:br>
              <a:rPr lang="en-US" altLang="en-US" sz="3200">
                <a:latin typeface="Courier" charset="0"/>
              </a:rPr>
            </a:br>
            <a:r>
              <a:rPr lang="en-US" altLang="en-US" sz="3200">
                <a:latin typeface="Courier" charset="0"/>
              </a:rPr>
              <a:t>   long driversLicenseNumber;</a:t>
            </a:r>
            <a:br>
              <a:rPr lang="en-US" altLang="en-US" sz="3200">
                <a:latin typeface="Courier" charset="0"/>
              </a:rPr>
            </a:br>
            <a:r>
              <a:rPr lang="en-US" altLang="en-US" sz="3200">
                <a:latin typeface="Courier" charset="0"/>
              </a:rPr>
              <a:t>   Date expirationDate;</a:t>
            </a:r>
            <a:br>
              <a:rPr lang="en-US" altLang="en-US" sz="3200">
                <a:latin typeface="Courier" charset="0"/>
              </a:rPr>
            </a:br>
            <a:r>
              <a:rPr lang="en-US" altLang="en-US" sz="3200">
                <a:latin typeface="Courier" charset="0"/>
              </a:rPr>
              <a:t>}</a:t>
            </a:r>
            <a:endParaRPr lang="en-US" altLang="en-US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and using an object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" charset="0"/>
              </a:rPr>
              <a:t>Person john;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john = new Person ( );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john.name = "John Smith";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john.age = 37;</a:t>
            </a:r>
          </a:p>
          <a:p>
            <a:r>
              <a:rPr lang="en-US" altLang="en-US">
                <a:latin typeface="Courier" charset="0"/>
              </a:rPr>
              <a:t>Person mary = new Person ( );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mary.name = "Mary Brown";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mary.age = 33;</a:t>
            </a:r>
            <a:br>
              <a:rPr lang="en-US" altLang="en-US">
                <a:latin typeface="Courier" charset="0"/>
              </a:rPr>
            </a:br>
            <a:r>
              <a:rPr lang="en-US" altLang="en-US">
                <a:latin typeface="Courier" charset="0"/>
              </a:rPr>
              <a:t>mary.birthday ( 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array is an object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4114800"/>
          </a:xfrm>
        </p:spPr>
        <p:txBody>
          <a:bodyPr/>
          <a:lstStyle/>
          <a:p>
            <a:r>
              <a:rPr lang="en-US" altLang="en-US">
                <a:latin typeface="Courier" charset="0"/>
              </a:rPr>
              <a:t>Person mary = new Person ( );</a:t>
            </a:r>
          </a:p>
          <a:p>
            <a:r>
              <a:rPr lang="en-US" altLang="en-US">
                <a:latin typeface="Courier" charset="0"/>
              </a:rPr>
              <a:t>int myArray[ ] = new int[5];</a:t>
            </a:r>
          </a:p>
          <a:p>
            <a:pPr lvl="1"/>
            <a:r>
              <a:rPr lang="en-US" altLang="en-US"/>
              <a:t>or:</a:t>
            </a:r>
            <a:endParaRPr lang="en-US" altLang="en-US">
              <a:latin typeface="Courier" charset="0"/>
            </a:endParaRPr>
          </a:p>
          <a:p>
            <a:r>
              <a:rPr lang="en-US" altLang="en-US">
                <a:latin typeface="Courier" charset="0"/>
              </a:rPr>
              <a:t>int myArray[ ] = {1, 4, 9, 16, 25};</a:t>
            </a:r>
          </a:p>
          <a:p>
            <a:r>
              <a:rPr lang="en-US" altLang="en-US">
                <a:latin typeface="Courier" charset="0"/>
              </a:rPr>
              <a:t>String languages [ ] = {"Prolog", "Java"};</a:t>
            </a:r>
            <a:endParaRPr lang="en-US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Java?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It’s the current “hot” language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It’s almost entirely object-oriented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 has a vast library of predefined objects and operations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It’s more platform independent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makes it great for Web programming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It’s more secure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 isn’t C++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Applets, Servlets and Applications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i="1"/>
              <a:t>applet</a:t>
            </a:r>
            <a:r>
              <a:rPr lang="en-US" altLang="en-US"/>
              <a:t> is designed to be embedded in a Web page, and run by a browser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Applets run in a </a:t>
            </a:r>
            <a:r>
              <a:rPr lang="en-US" altLang="en-US" i="1"/>
              <a:t>sandbox</a:t>
            </a:r>
            <a:r>
              <a:rPr lang="en-US" altLang="en-US"/>
              <a:t> with numerous restrictions; for example, they can’t read files and then use the network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servlet</a:t>
            </a:r>
            <a:r>
              <a:rPr lang="en-US" altLang="en-US"/>
              <a:t> is designed to be run by a web server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i="1"/>
              <a:t>application</a:t>
            </a:r>
            <a:r>
              <a:rPr lang="en-US" altLang="en-US"/>
              <a:t> is a conventional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US" altLang="en-US"/>
              <a:t>Building Standalone JAVA Programs (on UNIX)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Prepare the file </a:t>
            </a:r>
            <a:r>
              <a:rPr lang="en-US" altLang="en-US">
                <a:latin typeface="Courier New" panose="02070309020205020404" pitchFamily="49" charset="0"/>
              </a:rPr>
              <a:t>foo.java</a:t>
            </a:r>
            <a:r>
              <a:rPr lang="en-US" altLang="en-US"/>
              <a:t> using an editor</a:t>
            </a:r>
          </a:p>
          <a:p>
            <a:r>
              <a:rPr lang="en-US" altLang="en-US"/>
              <a:t>Invoke the compiler: </a:t>
            </a:r>
            <a:r>
              <a:rPr lang="en-US" altLang="en-US">
                <a:latin typeface="Courier New" panose="02070309020205020404" pitchFamily="49" charset="0"/>
              </a:rPr>
              <a:t>javac foo.java</a:t>
            </a:r>
            <a:endParaRPr lang="en-US" altLang="en-US">
              <a:latin typeface="Courier" charset="0"/>
            </a:endParaRPr>
          </a:p>
          <a:p>
            <a:r>
              <a:rPr lang="en-US" altLang="en-US"/>
              <a:t>This creates </a:t>
            </a:r>
            <a:r>
              <a:rPr lang="en-US" altLang="en-US">
                <a:latin typeface="Courier New" panose="02070309020205020404" pitchFamily="49" charset="0"/>
              </a:rPr>
              <a:t>foo.class</a:t>
            </a:r>
            <a:endParaRPr lang="en-US" altLang="en-US">
              <a:latin typeface="Courier" charset="0"/>
            </a:endParaRPr>
          </a:p>
          <a:p>
            <a:r>
              <a:rPr lang="en-US" altLang="en-US"/>
              <a:t>Run the java interpreter:  </a:t>
            </a:r>
            <a:r>
              <a:rPr lang="en-US" altLang="en-US">
                <a:latin typeface="Courier New" panose="02070309020205020404" pitchFamily="49" charset="0"/>
              </a:rPr>
              <a:t>java foo</a:t>
            </a:r>
            <a:endParaRPr lang="en-US" altLang="en-US">
              <a:latin typeface="Courier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US" altLang="en-US"/>
              <a:t>Java Virtual Machine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 altLang="en-US"/>
              <a:t>The .class files generated by the compiler are not executable binaries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 Java combines compilation and interpretation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Instead, they contain “byte-codes” to be executed by the Java Virtual Machine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 languages have done this, e.g. UCSD Pascal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approach provides platform independence, and greater security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US" altLang="en-US"/>
              <a:t>HelloWorld (standalone)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33400" y="1981200"/>
            <a:ext cx="78486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public class HelloWorld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System.out.println("Hello World!");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}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r>
              <a:rPr lang="en-US" altLang="en-US"/>
              <a:t>Note that String is built in</a:t>
            </a:r>
          </a:p>
          <a:p>
            <a:r>
              <a:rPr lang="en-US" altLang="en-US"/>
              <a:t>println is a member function for the System.out class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are almost like C++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latin typeface="Courier" charset="0"/>
              </a:rPr>
              <a:t>/* This kind of comment can span multiple lines */</a:t>
            </a:r>
          </a:p>
          <a:p>
            <a:r>
              <a:rPr lang="en-US" altLang="en-US" sz="2000">
                <a:latin typeface="Courier" charset="0"/>
              </a:rPr>
              <a:t>// This kind is to the end of the line</a:t>
            </a:r>
          </a:p>
          <a:p>
            <a:r>
              <a:rPr lang="en-US" altLang="en-US" sz="2000">
                <a:latin typeface="Courier" charset="0"/>
              </a:rPr>
              <a:t>/**</a:t>
            </a:r>
            <a:br>
              <a:rPr lang="en-US" altLang="en-US" sz="2000">
                <a:latin typeface="Courier" charset="0"/>
              </a:rPr>
            </a:br>
            <a:r>
              <a:rPr lang="en-US" altLang="en-US" sz="2000">
                <a:latin typeface="Courier" charset="0"/>
              </a:rPr>
              <a:t>  * This kind of comment is a special</a:t>
            </a:r>
            <a:br>
              <a:rPr lang="en-US" altLang="en-US" sz="2000">
                <a:latin typeface="Courier" charset="0"/>
              </a:rPr>
            </a:br>
            <a:r>
              <a:rPr lang="en-US" altLang="en-US" sz="2000">
                <a:latin typeface="Courier" charset="0"/>
              </a:rPr>
              <a:t>  * ‘javadoc’ style comment</a:t>
            </a:r>
            <a:br>
              <a:rPr lang="en-US" altLang="en-US" sz="2000">
                <a:latin typeface="Courier" charset="0"/>
              </a:rPr>
            </a:br>
            <a:r>
              <a:rPr lang="en-US" altLang="en-US" sz="2000">
                <a:latin typeface="Courier" charset="0"/>
              </a:rPr>
              <a:t>  */</a:t>
            </a:r>
            <a:endParaRPr lang="en-US" altLang="en-US">
              <a:latin typeface="Courier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data types are like 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Main data types are </a:t>
            </a:r>
            <a:r>
              <a:rPr lang="en-US" altLang="en-US" sz="2800">
                <a:latin typeface="Courier" charset="0"/>
              </a:rPr>
              <a:t>int, double, boolean, char</a:t>
            </a:r>
          </a:p>
          <a:p>
            <a:r>
              <a:rPr lang="en-US" altLang="en-US" sz="2800"/>
              <a:t>Also have </a:t>
            </a:r>
            <a:r>
              <a:rPr lang="en-US" altLang="en-US" sz="2800">
                <a:latin typeface="Courier" charset="0"/>
              </a:rPr>
              <a:t>byte, short, long, float</a:t>
            </a:r>
          </a:p>
          <a:p>
            <a:r>
              <a:rPr lang="en-US" altLang="en-US" sz="2800">
                <a:latin typeface="Courier" charset="0"/>
              </a:rPr>
              <a:t>boolean</a:t>
            </a:r>
            <a:r>
              <a:rPr lang="en-US" altLang="en-US" sz="2800">
                <a:latin typeface="Comic Sans MS" panose="030F0702030302020204" pitchFamily="66" charset="0"/>
              </a:rPr>
              <a:t> </a:t>
            </a:r>
            <a:r>
              <a:rPr lang="en-US" altLang="en-US" sz="2800"/>
              <a:t>has values</a:t>
            </a:r>
            <a:r>
              <a:rPr lang="en-US" altLang="en-US" sz="2800">
                <a:latin typeface="Comic Sans MS" panose="030F0702030302020204" pitchFamily="66" charset="0"/>
              </a:rPr>
              <a:t> </a:t>
            </a:r>
            <a:r>
              <a:rPr lang="en-US" altLang="en-US" sz="2800">
                <a:latin typeface="Courier" charset="0"/>
              </a:rPr>
              <a:t>true</a:t>
            </a:r>
            <a:r>
              <a:rPr lang="en-US" altLang="en-US" sz="2800"/>
              <a:t> and</a:t>
            </a:r>
            <a:r>
              <a:rPr lang="en-US" altLang="en-US" sz="2800">
                <a:latin typeface="Comic Sans MS" panose="030F0702030302020204" pitchFamily="66" charset="0"/>
              </a:rPr>
              <a:t> </a:t>
            </a:r>
            <a:r>
              <a:rPr lang="en-US" altLang="en-US" sz="2800">
                <a:latin typeface="Courier" charset="0"/>
              </a:rPr>
              <a:t>false</a:t>
            </a:r>
            <a:endParaRPr lang="en-US" altLang="en-US" sz="2800">
              <a:latin typeface="Comic Sans MS" panose="030F0702030302020204" pitchFamily="66" charset="0"/>
            </a:endParaRPr>
          </a:p>
          <a:p>
            <a:r>
              <a:rPr lang="en-US" altLang="en-US" sz="2800"/>
              <a:t>Declarations look like C, for example,</a:t>
            </a:r>
            <a:endParaRPr lang="en-US" altLang="en-US" sz="2800">
              <a:latin typeface="Comic Sans MS" panose="030F0702030302020204" pitchFamily="66" charset="0"/>
            </a:endParaRPr>
          </a:p>
          <a:p>
            <a:pPr lvl="1"/>
            <a:r>
              <a:rPr lang="en-US" altLang="en-US" sz="2400">
                <a:latin typeface="Courier" charset="0"/>
              </a:rPr>
              <a:t>double x, y;</a:t>
            </a:r>
          </a:p>
          <a:p>
            <a:pPr lvl="1"/>
            <a:r>
              <a:rPr lang="en-US" altLang="en-US" sz="2400">
                <a:latin typeface="Courier" charset="0"/>
              </a:rPr>
              <a:t>int count = 0;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HD:InstalledApplications:Microsoft Office X:Templates:Presentations:Designs:Blank Presentation</Template>
  <TotalTime>348</TotalTime>
  <Words>833</Words>
  <Application>Microsoft Office PowerPoint</Application>
  <PresentationFormat>On-screen Show (4:3)</PresentationFormat>
  <Paragraphs>121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Times New Roman</vt:lpstr>
      <vt:lpstr>Times</vt:lpstr>
      <vt:lpstr>Courier New</vt:lpstr>
      <vt:lpstr>Courier</vt:lpstr>
      <vt:lpstr>Comic Sans MS</vt:lpstr>
      <vt:lpstr>Blank Presentation</vt:lpstr>
      <vt:lpstr>Introduction to Java</vt:lpstr>
      <vt:lpstr>Introduction </vt:lpstr>
      <vt:lpstr>Why Java?</vt:lpstr>
      <vt:lpstr>Applets, Servlets and Applications</vt:lpstr>
      <vt:lpstr>Building Standalone JAVA Programs (on UNIX)</vt:lpstr>
      <vt:lpstr>Java Virtual Machine</vt:lpstr>
      <vt:lpstr>HelloWorld (standalone)</vt:lpstr>
      <vt:lpstr>Comments are almost like C++</vt:lpstr>
      <vt:lpstr>Primitive data types are like C</vt:lpstr>
      <vt:lpstr>Expressions are like C</vt:lpstr>
      <vt:lpstr>Control statements are like C</vt:lpstr>
      <vt:lpstr>Control statements II</vt:lpstr>
      <vt:lpstr>Java isn't C!</vt:lpstr>
      <vt:lpstr>Java program layout</vt:lpstr>
      <vt:lpstr>What is a class?</vt:lpstr>
      <vt:lpstr>So, what is a class?</vt:lpstr>
      <vt:lpstr>Name conventions</vt:lpstr>
      <vt:lpstr>The class hierarchy</vt:lpstr>
      <vt:lpstr>An example of a class</vt:lpstr>
      <vt:lpstr>Another example of a class</vt:lpstr>
      <vt:lpstr>Creating and using an object</vt:lpstr>
      <vt:lpstr>An array is an object</vt:lpstr>
    </vt:vector>
  </TitlesOfParts>
  <Company>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Java</dc:title>
  <dc:creator>Villanova</dc:creator>
  <cp:keywords/>
  <cp:lastModifiedBy>Ruthvik Vijayakumar</cp:lastModifiedBy>
  <cp:revision>14</cp:revision>
  <cp:lastPrinted>2003-01-29T22:57:45Z</cp:lastPrinted>
  <dcterms:created xsi:type="dcterms:W3CDTF">2000-09-20T17:02:58Z</dcterms:created>
  <dcterms:modified xsi:type="dcterms:W3CDTF">2017-04-26T23:37:13Z</dcterms:modified>
</cp:coreProperties>
</file>