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9" r:id="rId4"/>
    <p:sldId id="348" r:id="rId5"/>
    <p:sldId id="262" r:id="rId6"/>
    <p:sldId id="263" r:id="rId7"/>
    <p:sldId id="264" r:id="rId8"/>
    <p:sldId id="280" r:id="rId9"/>
    <p:sldId id="279" r:id="rId10"/>
    <p:sldId id="266" r:id="rId11"/>
    <p:sldId id="271" r:id="rId12"/>
    <p:sldId id="270" r:id="rId13"/>
    <p:sldId id="269" r:id="rId14"/>
    <p:sldId id="268" r:id="rId15"/>
    <p:sldId id="276" r:id="rId16"/>
    <p:sldId id="275" r:id="rId17"/>
    <p:sldId id="274" r:id="rId18"/>
    <p:sldId id="277" r:id="rId19"/>
    <p:sldId id="278" r:id="rId20"/>
    <p:sldId id="261" r:id="rId21"/>
    <p:sldId id="258" r:id="rId22"/>
    <p:sldId id="259" r:id="rId23"/>
    <p:sldId id="260" r:id="rId24"/>
    <p:sldId id="265" r:id="rId25"/>
    <p:sldId id="283" r:id="rId26"/>
    <p:sldId id="295" r:id="rId27"/>
    <p:sldId id="281" r:id="rId28"/>
    <p:sldId id="282" r:id="rId29"/>
    <p:sldId id="284" r:id="rId30"/>
    <p:sldId id="285" r:id="rId31"/>
    <p:sldId id="287" r:id="rId32"/>
    <p:sldId id="288" r:id="rId33"/>
    <p:sldId id="289" r:id="rId34"/>
    <p:sldId id="286" r:id="rId35"/>
    <p:sldId id="290" r:id="rId36"/>
    <p:sldId id="291" r:id="rId37"/>
    <p:sldId id="293" r:id="rId38"/>
    <p:sldId id="292" r:id="rId39"/>
    <p:sldId id="296" r:id="rId40"/>
    <p:sldId id="294" r:id="rId41"/>
    <p:sldId id="297" r:id="rId42"/>
    <p:sldId id="303" r:id="rId43"/>
    <p:sldId id="304" r:id="rId44"/>
    <p:sldId id="305" r:id="rId45"/>
    <p:sldId id="306" r:id="rId46"/>
    <p:sldId id="307" r:id="rId47"/>
    <p:sldId id="314" r:id="rId48"/>
    <p:sldId id="300" r:id="rId49"/>
    <p:sldId id="301" r:id="rId50"/>
    <p:sldId id="302" r:id="rId51"/>
    <p:sldId id="309" r:id="rId52"/>
    <p:sldId id="299" r:id="rId53"/>
    <p:sldId id="310" r:id="rId54"/>
    <p:sldId id="308" r:id="rId55"/>
    <p:sldId id="311" r:id="rId56"/>
    <p:sldId id="312" r:id="rId57"/>
    <p:sldId id="324" r:id="rId58"/>
    <p:sldId id="315" r:id="rId59"/>
    <p:sldId id="316" r:id="rId60"/>
    <p:sldId id="317" r:id="rId61"/>
    <p:sldId id="318" r:id="rId62"/>
    <p:sldId id="319" r:id="rId63"/>
    <p:sldId id="320" r:id="rId64"/>
    <p:sldId id="321" r:id="rId65"/>
    <p:sldId id="322" r:id="rId66"/>
    <p:sldId id="323" r:id="rId67"/>
    <p:sldId id="325" r:id="rId68"/>
    <p:sldId id="326" r:id="rId69"/>
    <p:sldId id="327" r:id="rId70"/>
    <p:sldId id="328" r:id="rId71"/>
    <p:sldId id="329" r:id="rId72"/>
    <p:sldId id="330" r:id="rId73"/>
    <p:sldId id="331" r:id="rId74"/>
    <p:sldId id="335" r:id="rId75"/>
    <p:sldId id="334" r:id="rId76"/>
    <p:sldId id="333" r:id="rId77"/>
    <p:sldId id="332" r:id="rId78"/>
    <p:sldId id="336" r:id="rId79"/>
    <p:sldId id="337" r:id="rId80"/>
    <p:sldId id="338" r:id="rId81"/>
    <p:sldId id="339" r:id="rId82"/>
    <p:sldId id="343" r:id="rId83"/>
    <p:sldId id="340" r:id="rId84"/>
    <p:sldId id="341" r:id="rId85"/>
    <p:sldId id="342" r:id="rId86"/>
    <p:sldId id="344" r:id="rId87"/>
    <p:sldId id="345" r:id="rId88"/>
    <p:sldId id="346" r:id="rId89"/>
    <p:sldId id="347" r:id="rId90"/>
    <p:sldId id="350" r:id="rId91"/>
    <p:sldId id="351" r:id="rId92"/>
    <p:sldId id="352" r:id="rId93"/>
    <p:sldId id="353" r:id="rId94"/>
    <p:sldId id="357" r:id="rId95"/>
    <p:sldId id="358" r:id="rId96"/>
    <p:sldId id="354" r:id="rId97"/>
    <p:sldId id="355" r:id="rId98"/>
    <p:sldId id="356" r:id="rId99"/>
    <p:sldId id="438" r:id="rId100"/>
    <p:sldId id="439" r:id="rId101"/>
    <p:sldId id="440" r:id="rId102"/>
    <p:sldId id="441" r:id="rId103"/>
    <p:sldId id="442" r:id="rId104"/>
    <p:sldId id="471" r:id="rId105"/>
    <p:sldId id="359" r:id="rId106"/>
    <p:sldId id="360" r:id="rId107"/>
    <p:sldId id="363" r:id="rId108"/>
    <p:sldId id="364" r:id="rId109"/>
    <p:sldId id="365" r:id="rId110"/>
    <p:sldId id="361" r:id="rId111"/>
    <p:sldId id="368" r:id="rId112"/>
    <p:sldId id="367" r:id="rId113"/>
    <p:sldId id="369" r:id="rId114"/>
    <p:sldId id="362" r:id="rId115"/>
    <p:sldId id="370" r:id="rId116"/>
    <p:sldId id="371" r:id="rId117"/>
    <p:sldId id="372" r:id="rId118"/>
    <p:sldId id="373" r:id="rId119"/>
    <p:sldId id="374" r:id="rId120"/>
    <p:sldId id="375" r:id="rId121"/>
    <p:sldId id="376" r:id="rId122"/>
    <p:sldId id="377" r:id="rId123"/>
    <p:sldId id="378" r:id="rId124"/>
    <p:sldId id="379" r:id="rId125"/>
    <p:sldId id="380" r:id="rId126"/>
    <p:sldId id="433" r:id="rId127"/>
    <p:sldId id="381" r:id="rId128"/>
    <p:sldId id="382" r:id="rId129"/>
    <p:sldId id="383" r:id="rId130"/>
    <p:sldId id="384" r:id="rId131"/>
    <p:sldId id="385" r:id="rId132"/>
    <p:sldId id="435" r:id="rId133"/>
    <p:sldId id="386" r:id="rId134"/>
    <p:sldId id="387" r:id="rId135"/>
    <p:sldId id="388" r:id="rId136"/>
    <p:sldId id="390" r:id="rId137"/>
    <p:sldId id="391" r:id="rId138"/>
    <p:sldId id="389" r:id="rId139"/>
    <p:sldId id="392" r:id="rId140"/>
    <p:sldId id="393" r:id="rId141"/>
    <p:sldId id="394" r:id="rId142"/>
    <p:sldId id="395" r:id="rId143"/>
    <p:sldId id="396" r:id="rId144"/>
    <p:sldId id="397" r:id="rId145"/>
    <p:sldId id="400" r:id="rId146"/>
    <p:sldId id="398" r:id="rId147"/>
    <p:sldId id="399" r:id="rId148"/>
    <p:sldId id="401" r:id="rId149"/>
    <p:sldId id="402" r:id="rId150"/>
    <p:sldId id="403" r:id="rId151"/>
    <p:sldId id="404" r:id="rId152"/>
    <p:sldId id="405" r:id="rId153"/>
    <p:sldId id="406" r:id="rId154"/>
    <p:sldId id="407" r:id="rId155"/>
    <p:sldId id="408" r:id="rId156"/>
    <p:sldId id="409" r:id="rId157"/>
    <p:sldId id="410" r:id="rId158"/>
    <p:sldId id="412" r:id="rId159"/>
    <p:sldId id="411" r:id="rId160"/>
    <p:sldId id="413" r:id="rId161"/>
    <p:sldId id="414" r:id="rId162"/>
    <p:sldId id="417" r:id="rId163"/>
    <p:sldId id="419" r:id="rId164"/>
    <p:sldId id="418" r:id="rId165"/>
    <p:sldId id="420" r:id="rId166"/>
    <p:sldId id="421" r:id="rId167"/>
    <p:sldId id="422" r:id="rId168"/>
    <p:sldId id="425" r:id="rId169"/>
    <p:sldId id="426" r:id="rId170"/>
    <p:sldId id="427" r:id="rId171"/>
    <p:sldId id="428" r:id="rId172"/>
    <p:sldId id="429" r:id="rId173"/>
    <p:sldId id="430" r:id="rId174"/>
    <p:sldId id="431" r:id="rId175"/>
    <p:sldId id="432" r:id="rId176"/>
    <p:sldId id="423" r:id="rId177"/>
    <p:sldId id="424" r:id="rId178"/>
    <p:sldId id="434" r:id="rId179"/>
    <p:sldId id="436" r:id="rId180"/>
    <p:sldId id="437" r:id="rId181"/>
    <p:sldId id="443" r:id="rId182"/>
    <p:sldId id="444" r:id="rId183"/>
    <p:sldId id="445" r:id="rId184"/>
    <p:sldId id="449" r:id="rId185"/>
    <p:sldId id="450" r:id="rId186"/>
    <p:sldId id="451" r:id="rId187"/>
    <p:sldId id="452" r:id="rId188"/>
    <p:sldId id="453" r:id="rId189"/>
    <p:sldId id="454" r:id="rId190"/>
    <p:sldId id="448" r:id="rId191"/>
    <p:sldId id="446" r:id="rId192"/>
    <p:sldId id="447" r:id="rId193"/>
    <p:sldId id="455" r:id="rId194"/>
    <p:sldId id="456" r:id="rId195"/>
    <p:sldId id="459" r:id="rId196"/>
    <p:sldId id="457" r:id="rId197"/>
    <p:sldId id="458" r:id="rId198"/>
    <p:sldId id="460" r:id="rId199"/>
    <p:sldId id="461" r:id="rId200"/>
    <p:sldId id="462" r:id="rId201"/>
    <p:sldId id="463" r:id="rId202"/>
    <p:sldId id="464" r:id="rId203"/>
    <p:sldId id="465" r:id="rId204"/>
    <p:sldId id="466" r:id="rId205"/>
    <p:sldId id="467" r:id="rId206"/>
    <p:sldId id="468" r:id="rId207"/>
    <p:sldId id="469" r:id="rId208"/>
    <p:sldId id="470" r:id="rId2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6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C920A9-E202-492D-937D-FF6C3835845F}"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5E88A-0D2F-4974-A866-96CB66CC9FBD}" type="slidenum">
              <a:rPr lang="en-US" smtClean="0"/>
              <a:t>‹#›</a:t>
            </a:fld>
            <a:endParaRPr lang="en-US"/>
          </a:p>
        </p:txBody>
      </p:sp>
    </p:spTree>
    <p:extLst>
      <p:ext uri="{BB962C8B-B14F-4D97-AF65-F5344CB8AC3E}">
        <p14:creationId xmlns:p14="http://schemas.microsoft.com/office/powerpoint/2010/main" val="227271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C920A9-E202-492D-937D-FF6C3835845F}"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5E88A-0D2F-4974-A866-96CB66CC9FBD}" type="slidenum">
              <a:rPr lang="en-US" smtClean="0"/>
              <a:t>‹#›</a:t>
            </a:fld>
            <a:endParaRPr lang="en-US"/>
          </a:p>
        </p:txBody>
      </p:sp>
    </p:spTree>
    <p:extLst>
      <p:ext uri="{BB962C8B-B14F-4D97-AF65-F5344CB8AC3E}">
        <p14:creationId xmlns:p14="http://schemas.microsoft.com/office/powerpoint/2010/main" val="91573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C920A9-E202-492D-937D-FF6C3835845F}"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5E88A-0D2F-4974-A866-96CB66CC9FBD}" type="slidenum">
              <a:rPr lang="en-US" smtClean="0"/>
              <a:t>‹#›</a:t>
            </a:fld>
            <a:endParaRPr lang="en-US"/>
          </a:p>
        </p:txBody>
      </p:sp>
    </p:spTree>
    <p:extLst>
      <p:ext uri="{BB962C8B-B14F-4D97-AF65-F5344CB8AC3E}">
        <p14:creationId xmlns:p14="http://schemas.microsoft.com/office/powerpoint/2010/main" val="361876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C920A9-E202-492D-937D-FF6C3835845F}"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5E88A-0D2F-4974-A866-96CB66CC9FBD}" type="slidenum">
              <a:rPr lang="en-US" smtClean="0"/>
              <a:t>‹#›</a:t>
            </a:fld>
            <a:endParaRPr lang="en-US"/>
          </a:p>
        </p:txBody>
      </p:sp>
    </p:spTree>
    <p:extLst>
      <p:ext uri="{BB962C8B-B14F-4D97-AF65-F5344CB8AC3E}">
        <p14:creationId xmlns:p14="http://schemas.microsoft.com/office/powerpoint/2010/main" val="422779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C920A9-E202-492D-937D-FF6C3835845F}"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5E88A-0D2F-4974-A866-96CB66CC9FBD}" type="slidenum">
              <a:rPr lang="en-US" smtClean="0"/>
              <a:t>‹#›</a:t>
            </a:fld>
            <a:endParaRPr lang="en-US"/>
          </a:p>
        </p:txBody>
      </p:sp>
    </p:spTree>
    <p:extLst>
      <p:ext uri="{BB962C8B-B14F-4D97-AF65-F5344CB8AC3E}">
        <p14:creationId xmlns:p14="http://schemas.microsoft.com/office/powerpoint/2010/main" val="420709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C920A9-E202-492D-937D-FF6C3835845F}"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5E88A-0D2F-4974-A866-96CB66CC9FBD}" type="slidenum">
              <a:rPr lang="en-US" smtClean="0"/>
              <a:t>‹#›</a:t>
            </a:fld>
            <a:endParaRPr lang="en-US"/>
          </a:p>
        </p:txBody>
      </p:sp>
    </p:spTree>
    <p:extLst>
      <p:ext uri="{BB962C8B-B14F-4D97-AF65-F5344CB8AC3E}">
        <p14:creationId xmlns:p14="http://schemas.microsoft.com/office/powerpoint/2010/main" val="27872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C920A9-E202-492D-937D-FF6C3835845F}" type="datetimeFigureOut">
              <a:rPr lang="en-US" smtClean="0"/>
              <a:t>8/15/2016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5E88A-0D2F-4974-A866-96CB66CC9FBD}" type="slidenum">
              <a:rPr lang="en-US" smtClean="0"/>
              <a:t>‹#›</a:t>
            </a:fld>
            <a:endParaRPr lang="en-US"/>
          </a:p>
        </p:txBody>
      </p:sp>
    </p:spTree>
    <p:extLst>
      <p:ext uri="{BB962C8B-B14F-4D97-AF65-F5344CB8AC3E}">
        <p14:creationId xmlns:p14="http://schemas.microsoft.com/office/powerpoint/2010/main" val="9885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C920A9-E202-492D-937D-FF6C3835845F}" type="datetimeFigureOut">
              <a:rPr lang="en-US" smtClean="0"/>
              <a:t>8/15/2016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5E88A-0D2F-4974-A866-96CB66CC9FBD}" type="slidenum">
              <a:rPr lang="en-US" smtClean="0"/>
              <a:t>‹#›</a:t>
            </a:fld>
            <a:endParaRPr lang="en-US"/>
          </a:p>
        </p:txBody>
      </p:sp>
    </p:spTree>
    <p:extLst>
      <p:ext uri="{BB962C8B-B14F-4D97-AF65-F5344CB8AC3E}">
        <p14:creationId xmlns:p14="http://schemas.microsoft.com/office/powerpoint/2010/main" val="224843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C920A9-E202-492D-937D-FF6C3835845F}" type="datetimeFigureOut">
              <a:rPr lang="en-US" smtClean="0"/>
              <a:t>8/15/2016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5E88A-0D2F-4974-A866-96CB66CC9FBD}" type="slidenum">
              <a:rPr lang="en-US" smtClean="0"/>
              <a:t>‹#›</a:t>
            </a:fld>
            <a:endParaRPr lang="en-US"/>
          </a:p>
        </p:txBody>
      </p:sp>
    </p:spTree>
    <p:extLst>
      <p:ext uri="{BB962C8B-B14F-4D97-AF65-F5344CB8AC3E}">
        <p14:creationId xmlns:p14="http://schemas.microsoft.com/office/powerpoint/2010/main" val="83073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C920A9-E202-492D-937D-FF6C3835845F}"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5E88A-0D2F-4974-A866-96CB66CC9FBD}" type="slidenum">
              <a:rPr lang="en-US" smtClean="0"/>
              <a:t>‹#›</a:t>
            </a:fld>
            <a:endParaRPr lang="en-US"/>
          </a:p>
        </p:txBody>
      </p:sp>
    </p:spTree>
    <p:extLst>
      <p:ext uri="{BB962C8B-B14F-4D97-AF65-F5344CB8AC3E}">
        <p14:creationId xmlns:p14="http://schemas.microsoft.com/office/powerpoint/2010/main" val="228317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C920A9-E202-492D-937D-FF6C3835845F}"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5E88A-0D2F-4974-A866-96CB66CC9FBD}" type="slidenum">
              <a:rPr lang="en-US" smtClean="0"/>
              <a:t>‹#›</a:t>
            </a:fld>
            <a:endParaRPr lang="en-US"/>
          </a:p>
        </p:txBody>
      </p:sp>
    </p:spTree>
    <p:extLst>
      <p:ext uri="{BB962C8B-B14F-4D97-AF65-F5344CB8AC3E}">
        <p14:creationId xmlns:p14="http://schemas.microsoft.com/office/powerpoint/2010/main" val="116350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920A9-E202-492D-937D-FF6C3835845F}" type="datetimeFigureOut">
              <a:rPr lang="en-US" smtClean="0"/>
              <a:t>8/15/2016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5E88A-0D2F-4974-A866-96CB66CC9FBD}" type="slidenum">
              <a:rPr lang="en-US" smtClean="0"/>
              <a:t>‹#›</a:t>
            </a:fld>
            <a:endParaRPr lang="en-US"/>
          </a:p>
        </p:txBody>
      </p:sp>
    </p:spTree>
    <p:extLst>
      <p:ext uri="{BB962C8B-B14F-4D97-AF65-F5344CB8AC3E}">
        <p14:creationId xmlns:p14="http://schemas.microsoft.com/office/powerpoint/2010/main" val="2982758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21972"/>
            <a:ext cx="9144000" cy="1513738"/>
          </a:xfrm>
        </p:spPr>
        <p:txBody>
          <a:bodyPr>
            <a:normAutofit/>
          </a:bodyPr>
          <a:lstStyle/>
          <a:p>
            <a:r>
              <a:rPr lang="en-US" sz="7200" dirty="0" smtClean="0"/>
              <a:t>C, C++, C#, and Java</a:t>
            </a:r>
            <a:endParaRPr lang="en-US" sz="7200" dirty="0"/>
          </a:p>
        </p:txBody>
      </p:sp>
      <p:sp>
        <p:nvSpPr>
          <p:cNvPr id="3" name="Subtitle 2"/>
          <p:cNvSpPr>
            <a:spLocks noGrp="1"/>
          </p:cNvSpPr>
          <p:nvPr>
            <p:ph type="subTitle" idx="1"/>
          </p:nvPr>
        </p:nvSpPr>
        <p:spPr>
          <a:xfrm>
            <a:off x="1588394" y="2095210"/>
            <a:ext cx="9144000" cy="1655762"/>
          </a:xfrm>
        </p:spPr>
        <p:txBody>
          <a:bodyPr>
            <a:normAutofit/>
          </a:bodyPr>
          <a:lstStyle/>
          <a:p>
            <a:r>
              <a:rPr lang="en-US" sz="4000" dirty="0" smtClean="0"/>
              <a:t>Overview, Differences and Similarities</a:t>
            </a:r>
            <a:endParaRPr lang="en-US" sz="4000" dirty="0"/>
          </a:p>
        </p:txBody>
      </p:sp>
      <p:pic>
        <p:nvPicPr>
          <p:cNvPr id="1026" name="Picture 2" descr="https://c2.staticflickr.com/4/3912/15090961835_c4f26e4890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438" y="3077637"/>
            <a:ext cx="4789912" cy="3290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12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Integer Data Types</a:t>
            </a:r>
            <a:endParaRPr lang="en-US" sz="7200" dirty="0"/>
          </a:p>
        </p:txBody>
      </p:sp>
      <p:sp>
        <p:nvSpPr>
          <p:cNvPr id="3" name="Subtitle 2"/>
          <p:cNvSpPr>
            <a:spLocks noGrp="1"/>
          </p:cNvSpPr>
          <p:nvPr>
            <p:ph type="subTitle" idx="1"/>
          </p:nvPr>
        </p:nvSpPr>
        <p:spPr>
          <a:xfrm>
            <a:off x="1588394" y="1771316"/>
            <a:ext cx="9144000" cy="4833625"/>
          </a:xfrm>
        </p:spPr>
        <p:txBody>
          <a:bodyPr>
            <a:normAutofit/>
          </a:bodyPr>
          <a:lstStyle/>
          <a:p>
            <a:r>
              <a:rPr lang="en-US" sz="4000" dirty="0" smtClean="0"/>
              <a:t>What are the integer data types in C?</a:t>
            </a:r>
          </a:p>
          <a:p>
            <a:endParaRPr lang="en-US" sz="1100" dirty="0" smtClean="0"/>
          </a:p>
        </p:txBody>
      </p:sp>
    </p:spTree>
    <p:extLst>
      <p:ext uri="{BB962C8B-B14F-4D97-AF65-F5344CB8AC3E}">
        <p14:creationId xmlns:p14="http://schemas.microsoft.com/office/powerpoint/2010/main" val="85412642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792" y="223736"/>
            <a:ext cx="10818253" cy="1844205"/>
          </a:xfrm>
        </p:spPr>
        <p:txBody>
          <a:bodyPr>
            <a:normAutofit fontScale="90000"/>
          </a:bodyPr>
          <a:lstStyle/>
          <a:p>
            <a:r>
              <a:rPr lang="en-US" sz="7200" dirty="0" smtClean="0"/>
              <a:t>Objects and </a:t>
            </a:r>
            <a:br>
              <a:rPr lang="en-US" sz="7200" dirty="0" smtClean="0"/>
            </a:br>
            <a:r>
              <a:rPr lang="en-US" sz="7200" dirty="0" smtClean="0"/>
              <a:t>Relational Operators</a:t>
            </a:r>
            <a:endParaRPr lang="en-US" sz="7200" dirty="0"/>
          </a:p>
        </p:txBody>
      </p:sp>
      <p:sp>
        <p:nvSpPr>
          <p:cNvPr id="3" name="Subtitle 2"/>
          <p:cNvSpPr>
            <a:spLocks noGrp="1"/>
          </p:cNvSpPr>
          <p:nvPr>
            <p:ph type="subTitle" idx="1"/>
          </p:nvPr>
        </p:nvSpPr>
        <p:spPr>
          <a:xfrm>
            <a:off x="472271" y="2500009"/>
            <a:ext cx="10947042" cy="3978611"/>
          </a:xfrm>
        </p:spPr>
        <p:txBody>
          <a:bodyPr>
            <a:noAutofit/>
          </a:bodyPr>
          <a:lstStyle/>
          <a:p>
            <a:pPr algn="l"/>
            <a:r>
              <a:rPr lang="en-US" sz="4000" dirty="0" smtClean="0"/>
              <a:t>For primitives, the == operator always compares…</a:t>
            </a:r>
          </a:p>
        </p:txBody>
      </p:sp>
    </p:spTree>
    <p:extLst>
      <p:ext uri="{BB962C8B-B14F-4D97-AF65-F5344CB8AC3E}">
        <p14:creationId xmlns:p14="http://schemas.microsoft.com/office/powerpoint/2010/main" val="10110674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792" y="223736"/>
            <a:ext cx="10818253" cy="1844205"/>
          </a:xfrm>
        </p:spPr>
        <p:txBody>
          <a:bodyPr>
            <a:normAutofit fontScale="90000"/>
          </a:bodyPr>
          <a:lstStyle/>
          <a:p>
            <a:r>
              <a:rPr lang="en-US" sz="7200" dirty="0" smtClean="0"/>
              <a:t>Objects and </a:t>
            </a:r>
            <a:br>
              <a:rPr lang="en-US" sz="7200" dirty="0" smtClean="0"/>
            </a:br>
            <a:r>
              <a:rPr lang="en-US" sz="7200" dirty="0" smtClean="0"/>
              <a:t>Relational Operators</a:t>
            </a:r>
            <a:endParaRPr lang="en-US" sz="7200" dirty="0"/>
          </a:p>
        </p:txBody>
      </p:sp>
      <p:sp>
        <p:nvSpPr>
          <p:cNvPr id="3" name="Subtitle 2"/>
          <p:cNvSpPr>
            <a:spLocks noGrp="1"/>
          </p:cNvSpPr>
          <p:nvPr>
            <p:ph type="subTitle" idx="1"/>
          </p:nvPr>
        </p:nvSpPr>
        <p:spPr>
          <a:xfrm>
            <a:off x="472270" y="2500009"/>
            <a:ext cx="11531661" cy="3978611"/>
          </a:xfrm>
        </p:spPr>
        <p:txBody>
          <a:bodyPr>
            <a:noAutofit/>
          </a:bodyPr>
          <a:lstStyle/>
          <a:p>
            <a:pPr algn="l"/>
            <a:r>
              <a:rPr lang="en-US" sz="4000" dirty="0" smtClean="0"/>
              <a:t>For primitives, the == operator always compares </a:t>
            </a:r>
            <a:r>
              <a:rPr lang="en-US" sz="4000" dirty="0" smtClean="0">
                <a:solidFill>
                  <a:srgbClr val="FF0000"/>
                </a:solidFill>
              </a:rPr>
              <a:t>state</a:t>
            </a:r>
            <a:r>
              <a:rPr lang="en-US" sz="4000" dirty="0" smtClean="0"/>
              <a:t>.</a:t>
            </a:r>
          </a:p>
        </p:txBody>
      </p:sp>
    </p:spTree>
    <p:extLst>
      <p:ext uri="{BB962C8B-B14F-4D97-AF65-F5344CB8AC3E}">
        <p14:creationId xmlns:p14="http://schemas.microsoft.com/office/powerpoint/2010/main" val="346995835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792" y="223736"/>
            <a:ext cx="10818253" cy="1844205"/>
          </a:xfrm>
        </p:spPr>
        <p:txBody>
          <a:bodyPr>
            <a:normAutofit fontScale="90000"/>
          </a:bodyPr>
          <a:lstStyle/>
          <a:p>
            <a:r>
              <a:rPr lang="en-US" sz="7200" dirty="0" smtClean="0"/>
              <a:t>Objects and </a:t>
            </a:r>
            <a:br>
              <a:rPr lang="en-US" sz="7200" dirty="0" smtClean="0"/>
            </a:br>
            <a:r>
              <a:rPr lang="en-US" sz="7200" dirty="0" smtClean="0"/>
              <a:t>Relational Operators</a:t>
            </a:r>
            <a:endParaRPr lang="en-US" sz="7200" dirty="0"/>
          </a:p>
        </p:txBody>
      </p:sp>
      <p:sp>
        <p:nvSpPr>
          <p:cNvPr id="3" name="Subtitle 2"/>
          <p:cNvSpPr>
            <a:spLocks noGrp="1"/>
          </p:cNvSpPr>
          <p:nvPr>
            <p:ph type="subTitle" idx="1"/>
          </p:nvPr>
        </p:nvSpPr>
        <p:spPr>
          <a:xfrm>
            <a:off x="472270" y="2500009"/>
            <a:ext cx="11531661" cy="3978611"/>
          </a:xfrm>
        </p:spPr>
        <p:txBody>
          <a:bodyPr>
            <a:noAutofit/>
          </a:bodyPr>
          <a:lstStyle/>
          <a:p>
            <a:pPr algn="l"/>
            <a:r>
              <a:rPr lang="en-US" sz="4000" dirty="0" smtClean="0"/>
              <a:t>For primitives, the == operator always compares state.</a:t>
            </a:r>
          </a:p>
          <a:p>
            <a:pPr algn="l"/>
            <a:r>
              <a:rPr lang="en-US" sz="4000" dirty="0" smtClean="0"/>
              <a:t>For objects, the == operator compares…</a:t>
            </a:r>
          </a:p>
        </p:txBody>
      </p:sp>
    </p:spTree>
    <p:extLst>
      <p:ext uri="{BB962C8B-B14F-4D97-AF65-F5344CB8AC3E}">
        <p14:creationId xmlns:p14="http://schemas.microsoft.com/office/powerpoint/2010/main" val="89292065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792" y="223736"/>
            <a:ext cx="10818253" cy="1844205"/>
          </a:xfrm>
        </p:spPr>
        <p:txBody>
          <a:bodyPr>
            <a:normAutofit fontScale="90000"/>
          </a:bodyPr>
          <a:lstStyle/>
          <a:p>
            <a:r>
              <a:rPr lang="en-US" sz="7200" dirty="0" smtClean="0"/>
              <a:t>Objects and </a:t>
            </a:r>
            <a:br>
              <a:rPr lang="en-US" sz="7200" dirty="0" smtClean="0"/>
            </a:br>
            <a:r>
              <a:rPr lang="en-US" sz="7200" dirty="0" smtClean="0"/>
              <a:t>Relational Operators</a:t>
            </a:r>
            <a:endParaRPr lang="en-US" sz="7200" dirty="0"/>
          </a:p>
        </p:txBody>
      </p:sp>
      <p:sp>
        <p:nvSpPr>
          <p:cNvPr id="3" name="Subtitle 2"/>
          <p:cNvSpPr>
            <a:spLocks noGrp="1"/>
          </p:cNvSpPr>
          <p:nvPr>
            <p:ph type="subTitle" idx="1"/>
          </p:nvPr>
        </p:nvSpPr>
        <p:spPr>
          <a:xfrm>
            <a:off x="472270" y="2500009"/>
            <a:ext cx="11531661" cy="3978611"/>
          </a:xfrm>
        </p:spPr>
        <p:txBody>
          <a:bodyPr>
            <a:noAutofit/>
          </a:bodyPr>
          <a:lstStyle/>
          <a:p>
            <a:pPr algn="l"/>
            <a:r>
              <a:rPr lang="en-US" sz="4000" dirty="0" smtClean="0"/>
              <a:t>For primitives, the == operator always compares state.</a:t>
            </a:r>
          </a:p>
          <a:p>
            <a:pPr algn="l"/>
            <a:r>
              <a:rPr lang="en-US" sz="4000" dirty="0" smtClean="0"/>
              <a:t>For objects, the == operator compares </a:t>
            </a:r>
            <a:r>
              <a:rPr lang="en-US" sz="4000" dirty="0" smtClean="0">
                <a:solidFill>
                  <a:srgbClr val="FF0000"/>
                </a:solidFill>
              </a:rPr>
              <a:t>identity</a:t>
            </a:r>
            <a:r>
              <a:rPr lang="en-US" sz="4000" dirty="0" smtClean="0"/>
              <a:t>.</a:t>
            </a:r>
          </a:p>
        </p:txBody>
      </p:sp>
    </p:spTree>
    <p:extLst>
      <p:ext uri="{BB962C8B-B14F-4D97-AF65-F5344CB8AC3E}">
        <p14:creationId xmlns:p14="http://schemas.microsoft.com/office/powerpoint/2010/main" val="246123667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792" y="223736"/>
            <a:ext cx="10818253" cy="1844205"/>
          </a:xfrm>
        </p:spPr>
        <p:txBody>
          <a:bodyPr>
            <a:normAutofit fontScale="90000"/>
          </a:bodyPr>
          <a:lstStyle/>
          <a:p>
            <a:r>
              <a:rPr lang="en-US" sz="7200" dirty="0" smtClean="0"/>
              <a:t>Objects and </a:t>
            </a:r>
            <a:br>
              <a:rPr lang="en-US" sz="7200" dirty="0" smtClean="0"/>
            </a:br>
            <a:r>
              <a:rPr lang="en-US" sz="7200" dirty="0" smtClean="0"/>
              <a:t>Relational Operators</a:t>
            </a:r>
            <a:endParaRPr lang="en-US" sz="7200" dirty="0"/>
          </a:p>
        </p:txBody>
      </p:sp>
      <p:sp>
        <p:nvSpPr>
          <p:cNvPr id="3" name="Subtitle 2"/>
          <p:cNvSpPr>
            <a:spLocks noGrp="1"/>
          </p:cNvSpPr>
          <p:nvPr>
            <p:ph type="subTitle" idx="1"/>
          </p:nvPr>
        </p:nvSpPr>
        <p:spPr>
          <a:xfrm>
            <a:off x="472270" y="2500009"/>
            <a:ext cx="11531661" cy="3978611"/>
          </a:xfrm>
        </p:spPr>
        <p:txBody>
          <a:bodyPr>
            <a:noAutofit/>
          </a:bodyPr>
          <a:lstStyle/>
          <a:p>
            <a:pPr algn="l"/>
            <a:r>
              <a:rPr lang="en-US" sz="4000" dirty="0" smtClean="0"/>
              <a:t>For primitives, the == operator always compares state.</a:t>
            </a:r>
          </a:p>
          <a:p>
            <a:pPr algn="l"/>
            <a:r>
              <a:rPr lang="en-US" sz="4000" dirty="0" smtClean="0"/>
              <a:t>For objects, the == operator compares identity.</a:t>
            </a:r>
          </a:p>
          <a:p>
            <a:pPr algn="l"/>
            <a:r>
              <a:rPr lang="en-US" sz="4000" dirty="0" smtClean="0"/>
              <a:t>To compare the state of two objects, we invoke a method (generally called </a:t>
            </a:r>
            <a:r>
              <a:rPr lang="en-US" sz="4000" dirty="0" smtClean="0">
                <a:solidFill>
                  <a:srgbClr val="FF0000"/>
                </a:solidFill>
              </a:rPr>
              <a:t>equals() </a:t>
            </a:r>
            <a:r>
              <a:rPr lang="en-US" sz="4000" dirty="0" smtClean="0"/>
              <a:t>) and the object returns true (I have the same state as the parameter) or false.</a:t>
            </a:r>
          </a:p>
        </p:txBody>
      </p:sp>
    </p:spTree>
    <p:extLst>
      <p:ext uri="{BB962C8B-B14F-4D97-AF65-F5344CB8AC3E}">
        <p14:creationId xmlns:p14="http://schemas.microsoft.com/office/powerpoint/2010/main" val="28190873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782" y="309093"/>
            <a:ext cx="11443853" cy="1243282"/>
          </a:xfrm>
        </p:spPr>
        <p:txBody>
          <a:bodyPr>
            <a:normAutofit/>
          </a:bodyPr>
          <a:lstStyle/>
          <a:p>
            <a:r>
              <a:rPr lang="en-US" sz="7200" dirty="0" smtClean="0"/>
              <a:t>Identifier Names - Rules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Identifier names can incorporate upper- and lower-case letters, numbers, and the underscore character, but can </a:t>
            </a:r>
            <a:r>
              <a:rPr lang="en-US" sz="4000" i="1" dirty="0" smtClean="0"/>
              <a:t>not</a:t>
            </a:r>
            <a:r>
              <a:rPr lang="en-US" sz="4000" dirty="0" smtClean="0"/>
              <a:t> begin with a number as it confuses the compiler.</a:t>
            </a:r>
          </a:p>
          <a:p>
            <a:pPr algn="l"/>
            <a:endParaRPr lang="en-US" sz="4000" dirty="0"/>
          </a:p>
          <a:p>
            <a:pPr algn="l"/>
            <a:r>
              <a:rPr lang="en-US" sz="4000" dirty="0" smtClean="0"/>
              <a:t>In Java identifier names can also include </a:t>
            </a:r>
            <a:r>
              <a:rPr lang="en-US" sz="4000" dirty="0" smtClean="0">
                <a:solidFill>
                  <a:srgbClr val="FF0000"/>
                </a:solidFill>
              </a:rPr>
              <a:t>$</a:t>
            </a:r>
            <a:r>
              <a:rPr lang="en-US" sz="4000" dirty="0" smtClean="0"/>
              <a:t> but leave that to the </a:t>
            </a:r>
            <a:r>
              <a:rPr lang="en-US" sz="4000" dirty="0" err="1" smtClean="0"/>
              <a:t>javac</a:t>
            </a:r>
            <a:r>
              <a:rPr lang="en-US" sz="4000" dirty="0" smtClean="0"/>
              <a:t> compiler.</a:t>
            </a:r>
          </a:p>
          <a:p>
            <a:pPr algn="l"/>
            <a:r>
              <a:rPr lang="en-US" sz="4000" dirty="0" smtClean="0">
                <a:solidFill>
                  <a:srgbClr val="FF0000"/>
                </a:solidFill>
              </a:rPr>
              <a:t>	</a:t>
            </a:r>
          </a:p>
        </p:txBody>
      </p:sp>
    </p:spTree>
    <p:extLst>
      <p:ext uri="{BB962C8B-B14F-4D97-AF65-F5344CB8AC3E}">
        <p14:creationId xmlns:p14="http://schemas.microsoft.com/office/powerpoint/2010/main" val="7426888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ordinary variables begin with a lower-case letter.</a:t>
            </a:r>
          </a:p>
          <a:p>
            <a:pPr algn="l"/>
            <a:endParaRPr lang="en-US" sz="1000" dirty="0"/>
          </a:p>
          <a:p>
            <a:pPr algn="l"/>
            <a:r>
              <a:rPr lang="en-US" sz="4000" dirty="0" smtClean="0">
                <a:solidFill>
                  <a:srgbClr val="FF0000"/>
                </a:solidFill>
              </a:rPr>
              <a:t>	</a:t>
            </a:r>
          </a:p>
        </p:txBody>
      </p:sp>
    </p:spTree>
    <p:extLst>
      <p:ext uri="{BB962C8B-B14F-4D97-AF65-F5344CB8AC3E}">
        <p14:creationId xmlns:p14="http://schemas.microsoft.com/office/powerpoint/2010/main" val="332615231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ordinary variables begin with a lower-case letter.</a:t>
            </a:r>
          </a:p>
          <a:p>
            <a:pPr algn="l"/>
            <a:endParaRPr lang="en-US" sz="1000" dirty="0"/>
          </a:p>
          <a:p>
            <a:pPr algn="l"/>
            <a:r>
              <a:rPr lang="en-US" sz="4000" dirty="0" smtClean="0"/>
              <a:t>	</a:t>
            </a:r>
            <a:r>
              <a:rPr lang="en-US" sz="4000" dirty="0" err="1" smtClean="0">
                <a:solidFill>
                  <a:srgbClr val="FF0000"/>
                </a:solidFill>
              </a:rPr>
              <a:t>firstName</a:t>
            </a:r>
            <a:r>
              <a:rPr lang="en-US" sz="4000" dirty="0" smtClean="0"/>
              <a:t>		// modern style</a:t>
            </a:r>
          </a:p>
          <a:p>
            <a:pPr algn="l"/>
            <a:r>
              <a:rPr lang="en-US" sz="4000" dirty="0" smtClean="0"/>
              <a:t>	</a:t>
            </a:r>
            <a:endParaRPr lang="en-US" sz="1000" dirty="0"/>
          </a:p>
          <a:p>
            <a:pPr algn="l"/>
            <a:endParaRPr lang="en-US" sz="4000" dirty="0" smtClean="0">
              <a:solidFill>
                <a:srgbClr val="FF0000"/>
              </a:solidFill>
            </a:endParaRPr>
          </a:p>
        </p:txBody>
      </p:sp>
    </p:spTree>
    <p:extLst>
      <p:ext uri="{BB962C8B-B14F-4D97-AF65-F5344CB8AC3E}">
        <p14:creationId xmlns:p14="http://schemas.microsoft.com/office/powerpoint/2010/main" val="192100610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ordinary variables begin with a lower-case letter.</a:t>
            </a:r>
          </a:p>
          <a:p>
            <a:pPr algn="l"/>
            <a:endParaRPr lang="en-US" sz="1050" dirty="0"/>
          </a:p>
          <a:p>
            <a:pPr algn="l"/>
            <a:r>
              <a:rPr lang="en-US" sz="4000" dirty="0" smtClean="0"/>
              <a:t>	</a:t>
            </a:r>
            <a:r>
              <a:rPr lang="en-US" sz="4000" dirty="0" err="1" smtClean="0"/>
              <a:t>firstName</a:t>
            </a:r>
            <a:r>
              <a:rPr lang="en-US" sz="4000" dirty="0" smtClean="0"/>
              <a:t>		// modern style</a:t>
            </a:r>
          </a:p>
          <a:p>
            <a:pPr algn="l"/>
            <a:r>
              <a:rPr lang="en-US" sz="4000" dirty="0" smtClean="0"/>
              <a:t>	</a:t>
            </a:r>
            <a:r>
              <a:rPr lang="en-US" sz="4000" dirty="0" err="1" smtClean="0">
                <a:solidFill>
                  <a:srgbClr val="FF0000"/>
                </a:solidFill>
              </a:rPr>
              <a:t>first_name</a:t>
            </a:r>
            <a:r>
              <a:rPr lang="en-US" sz="4000" dirty="0" smtClean="0"/>
              <a:t>		// UNIX style</a:t>
            </a:r>
          </a:p>
          <a:p>
            <a:pPr algn="l"/>
            <a:endParaRPr lang="en-US" sz="1000" dirty="0"/>
          </a:p>
          <a:p>
            <a:pPr algn="l"/>
            <a:endParaRPr lang="en-US" sz="4000" dirty="0" smtClean="0">
              <a:solidFill>
                <a:srgbClr val="FF0000"/>
              </a:solidFill>
            </a:endParaRPr>
          </a:p>
        </p:txBody>
      </p:sp>
    </p:spTree>
    <p:extLst>
      <p:ext uri="{BB962C8B-B14F-4D97-AF65-F5344CB8AC3E}">
        <p14:creationId xmlns:p14="http://schemas.microsoft.com/office/powerpoint/2010/main" val="676249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ordinary variables begin with a lower-case letter.</a:t>
            </a:r>
          </a:p>
          <a:p>
            <a:pPr algn="l"/>
            <a:endParaRPr lang="en-US" sz="1000" dirty="0"/>
          </a:p>
          <a:p>
            <a:pPr algn="l"/>
            <a:r>
              <a:rPr lang="en-US" sz="4000" dirty="0" smtClean="0"/>
              <a:t>	</a:t>
            </a:r>
            <a:r>
              <a:rPr lang="en-US" sz="4000" dirty="0" err="1" smtClean="0"/>
              <a:t>firstName</a:t>
            </a:r>
            <a:r>
              <a:rPr lang="en-US" sz="4000" dirty="0" smtClean="0"/>
              <a:t>		// modern style</a:t>
            </a:r>
          </a:p>
          <a:p>
            <a:pPr algn="l"/>
            <a:r>
              <a:rPr lang="en-US" sz="4000" dirty="0" smtClean="0"/>
              <a:t>	</a:t>
            </a:r>
            <a:r>
              <a:rPr lang="en-US" sz="4000" dirty="0" err="1" smtClean="0"/>
              <a:t>first_name</a:t>
            </a:r>
            <a:r>
              <a:rPr lang="en-US" sz="4000" dirty="0" smtClean="0"/>
              <a:t>		// UNIX style</a:t>
            </a:r>
          </a:p>
          <a:p>
            <a:pPr algn="l"/>
            <a:endParaRPr lang="en-US" sz="1000" dirty="0"/>
          </a:p>
          <a:p>
            <a:pPr algn="l"/>
            <a:r>
              <a:rPr lang="en-US" sz="4000" dirty="0" smtClean="0"/>
              <a:t>Both are in common use, as are other naming conventions such as Hungarian notation.</a:t>
            </a:r>
          </a:p>
          <a:p>
            <a:pPr algn="l"/>
            <a:endParaRPr lang="en-US" sz="1000" dirty="0"/>
          </a:p>
          <a:p>
            <a:pPr algn="l"/>
            <a:endParaRPr lang="en-US" sz="4000" dirty="0" smtClean="0">
              <a:solidFill>
                <a:srgbClr val="FF0000"/>
              </a:solidFill>
            </a:endParaRPr>
          </a:p>
          <a:p>
            <a:pPr algn="l"/>
            <a:endParaRPr lang="en-US" sz="4000" dirty="0" smtClean="0"/>
          </a:p>
        </p:txBody>
      </p:sp>
    </p:spTree>
    <p:extLst>
      <p:ext uri="{BB962C8B-B14F-4D97-AF65-F5344CB8AC3E}">
        <p14:creationId xmlns:p14="http://schemas.microsoft.com/office/powerpoint/2010/main" val="770140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Integer Data Types</a:t>
            </a:r>
            <a:endParaRPr lang="en-US" sz="7200" dirty="0"/>
          </a:p>
        </p:txBody>
      </p:sp>
      <p:sp>
        <p:nvSpPr>
          <p:cNvPr id="3" name="Subtitle 2"/>
          <p:cNvSpPr>
            <a:spLocks noGrp="1"/>
          </p:cNvSpPr>
          <p:nvPr>
            <p:ph type="subTitle" idx="1"/>
          </p:nvPr>
        </p:nvSpPr>
        <p:spPr>
          <a:xfrm>
            <a:off x="1588394" y="1771316"/>
            <a:ext cx="9144000" cy="4833625"/>
          </a:xfrm>
        </p:spPr>
        <p:txBody>
          <a:bodyPr>
            <a:normAutofit/>
          </a:bodyPr>
          <a:lstStyle/>
          <a:p>
            <a:r>
              <a:rPr lang="en-US" sz="4000" dirty="0" smtClean="0"/>
              <a:t>What are the integer data types in C?</a:t>
            </a:r>
          </a:p>
          <a:p>
            <a:endParaRPr lang="en-US" sz="1100" dirty="0" smtClean="0"/>
          </a:p>
          <a:p>
            <a:pPr marL="571500" indent="-571500" algn="l">
              <a:buFont typeface="Arial" panose="020B0604020202020204" pitchFamily="34" charset="0"/>
              <a:buChar char="•"/>
            </a:pPr>
            <a:r>
              <a:rPr lang="en-US" sz="4000" dirty="0" smtClean="0">
                <a:solidFill>
                  <a:srgbClr val="FF0000"/>
                </a:solidFill>
              </a:rPr>
              <a:t>byte</a:t>
            </a:r>
          </a:p>
        </p:txBody>
      </p:sp>
    </p:spTree>
    <p:extLst>
      <p:ext uri="{BB962C8B-B14F-4D97-AF65-F5344CB8AC3E}">
        <p14:creationId xmlns:p14="http://schemas.microsoft.com/office/powerpoint/2010/main" val="370810440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object types begin with an upper-case letter.</a:t>
            </a:r>
          </a:p>
          <a:p>
            <a:pPr algn="l"/>
            <a:endParaRPr lang="en-US" sz="4000" dirty="0"/>
          </a:p>
          <a:p>
            <a:pPr algn="l"/>
            <a:endParaRPr lang="en-US" sz="1000" dirty="0"/>
          </a:p>
          <a:p>
            <a:pPr algn="l"/>
            <a:endParaRPr lang="en-US" sz="4000" dirty="0" smtClean="0">
              <a:solidFill>
                <a:srgbClr val="FF0000"/>
              </a:solidFill>
            </a:endParaRPr>
          </a:p>
          <a:p>
            <a:pPr algn="l"/>
            <a:r>
              <a:rPr lang="en-US" sz="4000" dirty="0" smtClean="0">
                <a:solidFill>
                  <a:srgbClr val="FF0000"/>
                </a:solidFill>
              </a:rPr>
              <a:t>		</a:t>
            </a:r>
          </a:p>
        </p:txBody>
      </p:sp>
    </p:spTree>
    <p:extLst>
      <p:ext uri="{BB962C8B-B14F-4D97-AF65-F5344CB8AC3E}">
        <p14:creationId xmlns:p14="http://schemas.microsoft.com/office/powerpoint/2010/main" val="25736735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object types begin with an upper-case letter.</a:t>
            </a:r>
          </a:p>
          <a:p>
            <a:pPr algn="l"/>
            <a:endParaRPr lang="en-US" sz="1000" dirty="0"/>
          </a:p>
          <a:p>
            <a:pPr algn="l"/>
            <a:r>
              <a:rPr lang="en-US" sz="4000" dirty="0" smtClean="0"/>
              <a:t>	</a:t>
            </a:r>
            <a:r>
              <a:rPr lang="en-US" sz="4000" dirty="0" smtClean="0">
                <a:solidFill>
                  <a:srgbClr val="FF0000"/>
                </a:solidFill>
              </a:rPr>
              <a:t>public class </a:t>
            </a:r>
            <a:r>
              <a:rPr lang="en-US" sz="4000" dirty="0" err="1" smtClean="0">
                <a:solidFill>
                  <a:srgbClr val="FF0000"/>
                </a:solidFill>
              </a:rPr>
              <a:t>MyObject</a:t>
            </a:r>
            <a:r>
              <a:rPr lang="en-US" sz="4000" dirty="0" smtClean="0">
                <a:solidFill>
                  <a:srgbClr val="FF0000"/>
                </a:solidFill>
              </a:rPr>
              <a:t>{       </a:t>
            </a:r>
            <a:r>
              <a:rPr lang="en-US" sz="4000" dirty="0" smtClean="0"/>
              <a:t>// </a:t>
            </a:r>
            <a:r>
              <a:rPr lang="en-US" sz="4000" dirty="0"/>
              <a:t>J</a:t>
            </a:r>
            <a:r>
              <a:rPr lang="en-US" sz="4000" dirty="0" smtClean="0"/>
              <a:t>ava</a:t>
            </a:r>
          </a:p>
          <a:p>
            <a:pPr algn="l"/>
            <a:r>
              <a:rPr lang="en-US" sz="4000" dirty="0"/>
              <a:t>	</a:t>
            </a:r>
            <a:endParaRPr lang="en-US" sz="1000" dirty="0"/>
          </a:p>
          <a:p>
            <a:pPr algn="l"/>
            <a:endParaRPr lang="en-US" sz="4000" dirty="0" smtClean="0">
              <a:solidFill>
                <a:srgbClr val="FF0000"/>
              </a:solidFill>
            </a:endParaRPr>
          </a:p>
          <a:p>
            <a:pPr algn="l"/>
            <a:r>
              <a:rPr lang="en-US" sz="4000" dirty="0" smtClean="0">
                <a:solidFill>
                  <a:srgbClr val="FF0000"/>
                </a:solidFill>
              </a:rPr>
              <a:t>		</a:t>
            </a:r>
          </a:p>
        </p:txBody>
      </p:sp>
    </p:spTree>
    <p:extLst>
      <p:ext uri="{BB962C8B-B14F-4D97-AF65-F5344CB8AC3E}">
        <p14:creationId xmlns:p14="http://schemas.microsoft.com/office/powerpoint/2010/main" val="364554824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object types begin with an upper-case letter.</a:t>
            </a:r>
          </a:p>
          <a:p>
            <a:pPr algn="l"/>
            <a:endParaRPr lang="en-US" sz="1000" dirty="0"/>
          </a:p>
          <a:p>
            <a:pPr algn="l"/>
            <a:r>
              <a:rPr lang="en-US" sz="4000" dirty="0" smtClean="0"/>
              <a:t>	public class </a:t>
            </a:r>
            <a:r>
              <a:rPr lang="en-US" sz="4000" dirty="0" err="1" smtClean="0"/>
              <a:t>MyObject</a:t>
            </a:r>
            <a:r>
              <a:rPr lang="en-US" sz="4000" dirty="0" smtClean="0"/>
              <a:t>{       // </a:t>
            </a:r>
            <a:r>
              <a:rPr lang="en-US" sz="4000" dirty="0"/>
              <a:t>J</a:t>
            </a:r>
            <a:r>
              <a:rPr lang="en-US" sz="4000" dirty="0" smtClean="0"/>
              <a:t>ava</a:t>
            </a:r>
          </a:p>
          <a:p>
            <a:pPr algn="l"/>
            <a:r>
              <a:rPr lang="en-US" sz="4000" dirty="0"/>
              <a:t>	</a:t>
            </a:r>
            <a:r>
              <a:rPr lang="en-US" sz="4000" dirty="0" smtClean="0">
                <a:solidFill>
                  <a:srgbClr val="FF0000"/>
                </a:solidFill>
              </a:rPr>
              <a:t>class </a:t>
            </a:r>
            <a:r>
              <a:rPr lang="en-US" sz="4000" dirty="0" err="1" smtClean="0">
                <a:solidFill>
                  <a:srgbClr val="FF0000"/>
                </a:solidFill>
              </a:rPr>
              <a:t>MyObject</a:t>
            </a:r>
            <a:r>
              <a:rPr lang="en-US" sz="4000" dirty="0" smtClean="0">
                <a:solidFill>
                  <a:srgbClr val="FF0000"/>
                </a:solidFill>
              </a:rPr>
              <a:t>{</a:t>
            </a:r>
            <a:r>
              <a:rPr lang="en-US" sz="4000" dirty="0" smtClean="0"/>
              <a:t>			// C++</a:t>
            </a:r>
          </a:p>
          <a:p>
            <a:pPr algn="l"/>
            <a:endParaRPr lang="en-US" sz="1000" dirty="0"/>
          </a:p>
          <a:p>
            <a:pPr algn="l"/>
            <a:endParaRPr lang="en-US" sz="4000" dirty="0" smtClean="0">
              <a:solidFill>
                <a:srgbClr val="FF0000"/>
              </a:solidFill>
            </a:endParaRPr>
          </a:p>
          <a:p>
            <a:pPr algn="l"/>
            <a:r>
              <a:rPr lang="en-US" sz="4000" dirty="0" smtClean="0">
                <a:solidFill>
                  <a:srgbClr val="FF0000"/>
                </a:solidFill>
              </a:rPr>
              <a:t>		</a:t>
            </a:r>
          </a:p>
        </p:txBody>
      </p:sp>
    </p:spTree>
    <p:extLst>
      <p:ext uri="{BB962C8B-B14F-4D97-AF65-F5344CB8AC3E}">
        <p14:creationId xmlns:p14="http://schemas.microsoft.com/office/powerpoint/2010/main" val="14948569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object types begin with an upper-case letter.</a:t>
            </a:r>
          </a:p>
          <a:p>
            <a:pPr algn="l"/>
            <a:endParaRPr lang="en-US" sz="1000" dirty="0"/>
          </a:p>
          <a:p>
            <a:pPr algn="l"/>
            <a:r>
              <a:rPr lang="en-US" sz="4000" dirty="0" smtClean="0"/>
              <a:t>	public class </a:t>
            </a:r>
            <a:r>
              <a:rPr lang="en-US" sz="4000" dirty="0" err="1" smtClean="0"/>
              <a:t>MyObject</a:t>
            </a:r>
            <a:r>
              <a:rPr lang="en-US" sz="4000" dirty="0" smtClean="0"/>
              <a:t>{       // </a:t>
            </a:r>
            <a:r>
              <a:rPr lang="en-US" sz="4000" dirty="0"/>
              <a:t>J</a:t>
            </a:r>
            <a:r>
              <a:rPr lang="en-US" sz="4000" dirty="0" smtClean="0"/>
              <a:t>ava</a:t>
            </a:r>
          </a:p>
          <a:p>
            <a:pPr algn="l"/>
            <a:r>
              <a:rPr lang="en-US" sz="4000" dirty="0"/>
              <a:t>	</a:t>
            </a:r>
            <a:r>
              <a:rPr lang="en-US" sz="4000" dirty="0" smtClean="0"/>
              <a:t>class </a:t>
            </a:r>
            <a:r>
              <a:rPr lang="en-US" sz="4000" dirty="0" err="1" smtClean="0"/>
              <a:t>MyObject</a:t>
            </a:r>
            <a:r>
              <a:rPr lang="en-US" sz="4000" dirty="0" smtClean="0"/>
              <a:t>{			// C++</a:t>
            </a:r>
          </a:p>
          <a:p>
            <a:pPr algn="l"/>
            <a:endParaRPr lang="en-US" sz="1000" dirty="0" smtClean="0"/>
          </a:p>
          <a:p>
            <a:pPr algn="l"/>
            <a:r>
              <a:rPr lang="en-US" sz="4000" dirty="0" smtClean="0"/>
              <a:t>Java is consistent about this rule; C++, not so much</a:t>
            </a:r>
          </a:p>
          <a:p>
            <a:pPr algn="l"/>
            <a:r>
              <a:rPr lang="en-US" sz="4000" dirty="0" smtClean="0"/>
              <a:t>(for example, </a:t>
            </a:r>
            <a:r>
              <a:rPr lang="en-US" sz="4000" dirty="0" smtClean="0">
                <a:solidFill>
                  <a:srgbClr val="FF0000"/>
                </a:solidFill>
              </a:rPr>
              <a:t>string</a:t>
            </a:r>
            <a:r>
              <a:rPr lang="en-US" sz="4000" dirty="0" smtClean="0"/>
              <a:t> in C++ but </a:t>
            </a:r>
            <a:r>
              <a:rPr lang="en-US" sz="4000" dirty="0" smtClean="0">
                <a:solidFill>
                  <a:srgbClr val="FF0000"/>
                </a:solidFill>
              </a:rPr>
              <a:t>String</a:t>
            </a:r>
            <a:r>
              <a:rPr lang="en-US" sz="4000" dirty="0" smtClean="0"/>
              <a:t> in Java).</a:t>
            </a:r>
          </a:p>
          <a:p>
            <a:pPr algn="l"/>
            <a:endParaRPr lang="en-US" sz="1000" dirty="0"/>
          </a:p>
          <a:p>
            <a:pPr algn="l"/>
            <a:endParaRPr lang="en-US" sz="4000" dirty="0" smtClean="0">
              <a:solidFill>
                <a:srgbClr val="FF0000"/>
              </a:solidFill>
            </a:endParaRPr>
          </a:p>
          <a:p>
            <a:pPr algn="l"/>
            <a:r>
              <a:rPr lang="en-US" sz="4000" dirty="0" smtClean="0">
                <a:solidFill>
                  <a:srgbClr val="FF0000"/>
                </a:solidFill>
              </a:rPr>
              <a:t>		</a:t>
            </a:r>
          </a:p>
        </p:txBody>
      </p:sp>
    </p:spTree>
    <p:extLst>
      <p:ext uri="{BB962C8B-B14F-4D97-AF65-F5344CB8AC3E}">
        <p14:creationId xmlns:p14="http://schemas.microsoft.com/office/powerpoint/2010/main" val="12375267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constants are in ALL CAPS.</a:t>
            </a:r>
          </a:p>
          <a:p>
            <a:pPr algn="l"/>
            <a:r>
              <a:rPr lang="en-US" sz="4000" dirty="0" smtClean="0">
                <a:solidFill>
                  <a:srgbClr val="FF0000"/>
                </a:solidFill>
              </a:rPr>
              <a:t>	</a:t>
            </a:r>
          </a:p>
        </p:txBody>
      </p:sp>
    </p:spTree>
    <p:extLst>
      <p:ext uri="{BB962C8B-B14F-4D97-AF65-F5344CB8AC3E}">
        <p14:creationId xmlns:p14="http://schemas.microsoft.com/office/powerpoint/2010/main" val="14631936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constants are in ALL CAPS.</a:t>
            </a:r>
          </a:p>
          <a:p>
            <a:pPr algn="l"/>
            <a:endParaRPr lang="en-US" sz="1000" dirty="0"/>
          </a:p>
          <a:p>
            <a:pPr algn="l"/>
            <a:r>
              <a:rPr lang="en-US" sz="4000" dirty="0" smtClean="0"/>
              <a:t>	</a:t>
            </a:r>
            <a:r>
              <a:rPr lang="en-US" sz="4000" dirty="0" err="1" smtClean="0">
                <a:solidFill>
                  <a:srgbClr val="FF0000"/>
                </a:solidFill>
              </a:rPr>
              <a:t>const</a:t>
            </a:r>
            <a:r>
              <a:rPr lang="en-US" sz="4000" dirty="0" smtClean="0">
                <a:solidFill>
                  <a:srgbClr val="FF0000"/>
                </a:solidFill>
              </a:rPr>
              <a:t> </a:t>
            </a:r>
            <a:r>
              <a:rPr lang="en-US" sz="4000" dirty="0" err="1" smtClean="0">
                <a:solidFill>
                  <a:srgbClr val="FF0000"/>
                </a:solidFill>
              </a:rPr>
              <a:t>int</a:t>
            </a:r>
            <a:r>
              <a:rPr lang="en-US" sz="4000" dirty="0" smtClean="0">
                <a:solidFill>
                  <a:srgbClr val="FF0000"/>
                </a:solidFill>
              </a:rPr>
              <a:t> TAX_RATE;</a:t>
            </a:r>
            <a:r>
              <a:rPr lang="en-US" sz="4000" dirty="0" smtClean="0"/>
              <a:t>		// C++</a:t>
            </a:r>
          </a:p>
          <a:p>
            <a:pPr algn="l"/>
            <a:r>
              <a:rPr lang="en-US" sz="4000" dirty="0" smtClean="0">
                <a:solidFill>
                  <a:srgbClr val="FF0000"/>
                </a:solidFill>
              </a:rPr>
              <a:t>	</a:t>
            </a:r>
          </a:p>
        </p:txBody>
      </p:sp>
    </p:spTree>
    <p:extLst>
      <p:ext uri="{BB962C8B-B14F-4D97-AF65-F5344CB8AC3E}">
        <p14:creationId xmlns:p14="http://schemas.microsoft.com/office/powerpoint/2010/main" val="28688987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constants are in ALL CAPS.</a:t>
            </a:r>
          </a:p>
          <a:p>
            <a:pPr algn="l"/>
            <a:endParaRPr lang="en-US" sz="1000" dirty="0"/>
          </a:p>
          <a:p>
            <a:pPr algn="l"/>
            <a:r>
              <a:rPr lang="en-US" sz="4000" dirty="0" smtClean="0"/>
              <a:t>	</a:t>
            </a:r>
            <a:r>
              <a:rPr lang="en-US" sz="4000" dirty="0" err="1" smtClean="0"/>
              <a:t>const</a:t>
            </a:r>
            <a:r>
              <a:rPr lang="en-US" sz="4000" dirty="0" smtClean="0"/>
              <a:t> </a:t>
            </a:r>
            <a:r>
              <a:rPr lang="en-US" sz="4000" dirty="0" err="1" smtClean="0"/>
              <a:t>int</a:t>
            </a:r>
            <a:r>
              <a:rPr lang="en-US" sz="4000" dirty="0" smtClean="0"/>
              <a:t> TAX_RATE;		// C++</a:t>
            </a:r>
          </a:p>
          <a:p>
            <a:pPr algn="l"/>
            <a:r>
              <a:rPr lang="en-US" sz="4000" dirty="0" smtClean="0">
                <a:solidFill>
                  <a:srgbClr val="FF0000"/>
                </a:solidFill>
              </a:rPr>
              <a:t>	final </a:t>
            </a:r>
            <a:r>
              <a:rPr lang="en-US" sz="4000" dirty="0" err="1" smtClean="0">
                <a:solidFill>
                  <a:srgbClr val="FF0000"/>
                </a:solidFill>
              </a:rPr>
              <a:t>int</a:t>
            </a:r>
            <a:r>
              <a:rPr lang="en-US" sz="4000" dirty="0" smtClean="0">
                <a:solidFill>
                  <a:srgbClr val="FF0000"/>
                </a:solidFill>
              </a:rPr>
              <a:t> TAX_RATE;		</a:t>
            </a:r>
            <a:r>
              <a:rPr lang="en-US" sz="4000" dirty="0" smtClean="0"/>
              <a:t>// Java</a:t>
            </a:r>
            <a:endParaRPr lang="en-US" sz="4000" dirty="0" smtClean="0">
              <a:solidFill>
                <a:srgbClr val="FF0000"/>
              </a:solidFill>
            </a:endParaRPr>
          </a:p>
        </p:txBody>
      </p:sp>
    </p:spTree>
    <p:extLst>
      <p:ext uri="{BB962C8B-B14F-4D97-AF65-F5344CB8AC3E}">
        <p14:creationId xmlns:p14="http://schemas.microsoft.com/office/powerpoint/2010/main" val="86150733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Identifier Names - Guidelines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names of constants are in ALL CAPS.</a:t>
            </a:r>
          </a:p>
          <a:p>
            <a:pPr algn="l"/>
            <a:endParaRPr lang="en-US" sz="1000" dirty="0"/>
          </a:p>
          <a:p>
            <a:pPr algn="l"/>
            <a:r>
              <a:rPr lang="en-US" sz="4000" dirty="0" smtClean="0"/>
              <a:t>	</a:t>
            </a:r>
            <a:r>
              <a:rPr lang="en-US" sz="4000" dirty="0" err="1" smtClean="0"/>
              <a:t>const</a:t>
            </a:r>
            <a:r>
              <a:rPr lang="en-US" sz="4000" dirty="0" smtClean="0"/>
              <a:t> </a:t>
            </a:r>
            <a:r>
              <a:rPr lang="en-US" sz="4000" dirty="0" err="1" smtClean="0"/>
              <a:t>int</a:t>
            </a:r>
            <a:r>
              <a:rPr lang="en-US" sz="4000" dirty="0" smtClean="0"/>
              <a:t> TAX_RATE;		// C++</a:t>
            </a:r>
          </a:p>
          <a:p>
            <a:pPr algn="l"/>
            <a:r>
              <a:rPr lang="en-US" sz="4000" dirty="0" smtClean="0">
                <a:solidFill>
                  <a:srgbClr val="FF0000"/>
                </a:solidFill>
              </a:rPr>
              <a:t>	</a:t>
            </a:r>
            <a:r>
              <a:rPr lang="en-US" sz="4000" dirty="0" smtClean="0"/>
              <a:t>final </a:t>
            </a:r>
            <a:r>
              <a:rPr lang="en-US" sz="4000" dirty="0" err="1" smtClean="0"/>
              <a:t>int</a:t>
            </a:r>
            <a:r>
              <a:rPr lang="en-US" sz="4000" dirty="0" smtClean="0"/>
              <a:t> TAX_RATE;</a:t>
            </a:r>
            <a:r>
              <a:rPr lang="en-US" sz="4000" dirty="0" smtClean="0">
                <a:solidFill>
                  <a:srgbClr val="FF0000"/>
                </a:solidFill>
              </a:rPr>
              <a:t>		</a:t>
            </a:r>
            <a:r>
              <a:rPr lang="en-US" sz="4000" dirty="0" smtClean="0"/>
              <a:t>// Java</a:t>
            </a:r>
          </a:p>
          <a:p>
            <a:pPr algn="l"/>
            <a:endParaRPr lang="en-US" sz="1000" dirty="0"/>
          </a:p>
          <a:p>
            <a:pPr algn="l"/>
            <a:r>
              <a:rPr lang="en-US" sz="4000" dirty="0" smtClean="0"/>
              <a:t>In both languages this simply lets the compiler know that these values shouldn’t be altered, and if you attempt to do so an error is generated.</a:t>
            </a:r>
          </a:p>
        </p:txBody>
      </p:sp>
    </p:spTree>
    <p:extLst>
      <p:ext uri="{BB962C8B-B14F-4D97-AF65-F5344CB8AC3E}">
        <p14:creationId xmlns:p14="http://schemas.microsoft.com/office/powerpoint/2010/main" val="356095078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Control Structures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three essential control structures are…</a:t>
            </a:r>
          </a:p>
        </p:txBody>
      </p:sp>
    </p:spTree>
    <p:extLst>
      <p:ext uri="{BB962C8B-B14F-4D97-AF65-F5344CB8AC3E}">
        <p14:creationId xmlns:p14="http://schemas.microsoft.com/office/powerpoint/2010/main" val="38981821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Control Structures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three essential control structures are…</a:t>
            </a:r>
          </a:p>
          <a:p>
            <a:pPr algn="l"/>
            <a:endParaRPr lang="en-US" sz="1000" dirty="0"/>
          </a:p>
          <a:p>
            <a:pPr algn="l"/>
            <a:r>
              <a:rPr lang="en-US" sz="4000" dirty="0" smtClean="0"/>
              <a:t>	</a:t>
            </a:r>
            <a:r>
              <a:rPr lang="en-US" sz="4000" dirty="0" smtClean="0">
                <a:solidFill>
                  <a:srgbClr val="FF0000"/>
                </a:solidFill>
              </a:rPr>
              <a:t>sequence</a:t>
            </a:r>
          </a:p>
        </p:txBody>
      </p:sp>
    </p:spTree>
    <p:extLst>
      <p:ext uri="{BB962C8B-B14F-4D97-AF65-F5344CB8AC3E}">
        <p14:creationId xmlns:p14="http://schemas.microsoft.com/office/powerpoint/2010/main" val="659585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Integer Data Types</a:t>
            </a:r>
            <a:endParaRPr lang="en-US" sz="7200" dirty="0"/>
          </a:p>
        </p:txBody>
      </p:sp>
      <p:sp>
        <p:nvSpPr>
          <p:cNvPr id="3" name="Subtitle 2"/>
          <p:cNvSpPr>
            <a:spLocks noGrp="1"/>
          </p:cNvSpPr>
          <p:nvPr>
            <p:ph type="subTitle" idx="1"/>
          </p:nvPr>
        </p:nvSpPr>
        <p:spPr>
          <a:xfrm>
            <a:off x="1588394" y="1771316"/>
            <a:ext cx="9144000" cy="4833625"/>
          </a:xfrm>
        </p:spPr>
        <p:txBody>
          <a:bodyPr>
            <a:normAutofit/>
          </a:bodyPr>
          <a:lstStyle/>
          <a:p>
            <a:r>
              <a:rPr lang="en-US" sz="4000" dirty="0" smtClean="0"/>
              <a:t>What are the integer data types in C?</a:t>
            </a:r>
          </a:p>
          <a:p>
            <a:endParaRPr lang="en-US" sz="1100" dirty="0" smtClean="0"/>
          </a:p>
          <a:p>
            <a:pPr marL="571500" indent="-571500" algn="l">
              <a:buFont typeface="Arial" panose="020B0604020202020204" pitchFamily="34" charset="0"/>
              <a:buChar char="•"/>
            </a:pPr>
            <a:r>
              <a:rPr lang="en-US" sz="4000" dirty="0" smtClean="0"/>
              <a:t>byte</a:t>
            </a:r>
          </a:p>
          <a:p>
            <a:pPr marL="571500" indent="-571500" algn="l">
              <a:buFont typeface="Arial" panose="020B0604020202020204" pitchFamily="34" charset="0"/>
              <a:buChar char="•"/>
            </a:pPr>
            <a:r>
              <a:rPr lang="en-US" sz="4000" dirty="0" smtClean="0">
                <a:solidFill>
                  <a:srgbClr val="FF0000"/>
                </a:solidFill>
              </a:rPr>
              <a:t>char</a:t>
            </a:r>
          </a:p>
        </p:txBody>
      </p:sp>
    </p:spTree>
    <p:extLst>
      <p:ext uri="{BB962C8B-B14F-4D97-AF65-F5344CB8AC3E}">
        <p14:creationId xmlns:p14="http://schemas.microsoft.com/office/powerpoint/2010/main" val="229082159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Control Structures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three essential control structures are…</a:t>
            </a:r>
          </a:p>
          <a:p>
            <a:pPr algn="l"/>
            <a:endParaRPr lang="en-US" sz="1000" dirty="0"/>
          </a:p>
          <a:p>
            <a:pPr algn="l"/>
            <a:r>
              <a:rPr lang="en-US" sz="4000" dirty="0" smtClean="0"/>
              <a:t>	sequence</a:t>
            </a:r>
          </a:p>
          <a:p>
            <a:pPr algn="l"/>
            <a:r>
              <a:rPr lang="en-US" sz="4000" dirty="0"/>
              <a:t>	</a:t>
            </a:r>
            <a:r>
              <a:rPr lang="en-US" sz="4000" dirty="0" smtClean="0">
                <a:solidFill>
                  <a:srgbClr val="FF0000"/>
                </a:solidFill>
              </a:rPr>
              <a:t>loop</a:t>
            </a:r>
          </a:p>
          <a:p>
            <a:pPr algn="l"/>
            <a:r>
              <a:rPr lang="en-US" sz="4000" dirty="0"/>
              <a:t>	</a:t>
            </a:r>
            <a:endParaRPr lang="en-US" sz="4000" dirty="0" smtClean="0"/>
          </a:p>
        </p:txBody>
      </p:sp>
    </p:spTree>
    <p:extLst>
      <p:ext uri="{BB962C8B-B14F-4D97-AF65-F5344CB8AC3E}">
        <p14:creationId xmlns:p14="http://schemas.microsoft.com/office/powerpoint/2010/main" val="80665531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Control Structures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three essential control structures are…</a:t>
            </a:r>
          </a:p>
          <a:p>
            <a:pPr algn="l"/>
            <a:endParaRPr lang="en-US" sz="1000" dirty="0"/>
          </a:p>
          <a:p>
            <a:pPr algn="l"/>
            <a:r>
              <a:rPr lang="en-US" sz="4000" dirty="0" smtClean="0"/>
              <a:t>	sequence</a:t>
            </a:r>
          </a:p>
          <a:p>
            <a:pPr algn="l"/>
            <a:r>
              <a:rPr lang="en-US" sz="4000" dirty="0"/>
              <a:t>	</a:t>
            </a:r>
            <a:r>
              <a:rPr lang="en-US" sz="4000" dirty="0" smtClean="0"/>
              <a:t>loop</a:t>
            </a:r>
          </a:p>
          <a:p>
            <a:pPr algn="l"/>
            <a:r>
              <a:rPr lang="en-US" sz="4000" dirty="0"/>
              <a:t>	</a:t>
            </a:r>
            <a:r>
              <a:rPr lang="en-US" sz="4000" dirty="0" smtClean="0">
                <a:solidFill>
                  <a:srgbClr val="FF0000"/>
                </a:solidFill>
              </a:rPr>
              <a:t>branch</a:t>
            </a:r>
          </a:p>
        </p:txBody>
      </p:sp>
    </p:spTree>
    <p:extLst>
      <p:ext uri="{BB962C8B-B14F-4D97-AF65-F5344CB8AC3E}">
        <p14:creationId xmlns:p14="http://schemas.microsoft.com/office/powerpoint/2010/main" val="25235674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Control Structures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three essential control structures are…</a:t>
            </a:r>
          </a:p>
          <a:p>
            <a:pPr algn="l"/>
            <a:endParaRPr lang="en-US" sz="1000" dirty="0"/>
          </a:p>
          <a:p>
            <a:pPr algn="l"/>
            <a:r>
              <a:rPr lang="en-US" sz="4000" dirty="0" smtClean="0"/>
              <a:t>	sequence</a:t>
            </a:r>
          </a:p>
          <a:p>
            <a:pPr algn="l"/>
            <a:r>
              <a:rPr lang="en-US" sz="4000" dirty="0"/>
              <a:t>	</a:t>
            </a:r>
            <a:r>
              <a:rPr lang="en-US" sz="4000" dirty="0" smtClean="0"/>
              <a:t>loop</a:t>
            </a:r>
          </a:p>
          <a:p>
            <a:pPr algn="l"/>
            <a:r>
              <a:rPr lang="en-US" sz="4000" dirty="0"/>
              <a:t>	</a:t>
            </a:r>
            <a:r>
              <a:rPr lang="en-US" sz="4000" dirty="0" smtClean="0"/>
              <a:t>branch</a:t>
            </a:r>
          </a:p>
          <a:p>
            <a:pPr algn="l"/>
            <a:endParaRPr lang="en-US" sz="1000" dirty="0"/>
          </a:p>
          <a:p>
            <a:pPr algn="l"/>
            <a:r>
              <a:rPr lang="en-US" sz="4000" dirty="0" smtClean="0"/>
              <a:t>	</a:t>
            </a:r>
            <a:r>
              <a:rPr lang="en-US" sz="4000" dirty="0" smtClean="0">
                <a:solidFill>
                  <a:srgbClr val="FF0000"/>
                </a:solidFill>
              </a:rPr>
              <a:t>recursion</a:t>
            </a:r>
          </a:p>
          <a:p>
            <a:pPr algn="l"/>
            <a:endParaRPr lang="en-US" sz="4000" dirty="0"/>
          </a:p>
          <a:p>
            <a:pPr algn="l"/>
            <a:endParaRPr lang="en-US" sz="1000" dirty="0" smtClean="0"/>
          </a:p>
        </p:txBody>
      </p:sp>
    </p:spTree>
    <p:extLst>
      <p:ext uri="{BB962C8B-B14F-4D97-AF65-F5344CB8AC3E}">
        <p14:creationId xmlns:p14="http://schemas.microsoft.com/office/powerpoint/2010/main" val="426788814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Control Structures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three essential control structures are…</a:t>
            </a:r>
          </a:p>
          <a:p>
            <a:pPr algn="l"/>
            <a:endParaRPr lang="en-US" sz="1000" dirty="0"/>
          </a:p>
          <a:p>
            <a:pPr algn="l"/>
            <a:r>
              <a:rPr lang="en-US" sz="4000" dirty="0" smtClean="0"/>
              <a:t>	sequence</a:t>
            </a:r>
          </a:p>
          <a:p>
            <a:pPr algn="l"/>
            <a:r>
              <a:rPr lang="en-US" sz="4000" dirty="0"/>
              <a:t>	</a:t>
            </a:r>
            <a:r>
              <a:rPr lang="en-US" sz="4000" dirty="0" smtClean="0"/>
              <a:t>loop</a:t>
            </a:r>
          </a:p>
          <a:p>
            <a:pPr algn="l"/>
            <a:r>
              <a:rPr lang="en-US" sz="4000" dirty="0"/>
              <a:t>	</a:t>
            </a:r>
            <a:r>
              <a:rPr lang="en-US" sz="4000" dirty="0" smtClean="0"/>
              <a:t>branch</a:t>
            </a:r>
          </a:p>
          <a:p>
            <a:pPr algn="l"/>
            <a:endParaRPr lang="en-US" sz="1000" dirty="0"/>
          </a:p>
          <a:p>
            <a:pPr algn="l"/>
            <a:r>
              <a:rPr lang="en-US" sz="4000" dirty="0" smtClean="0"/>
              <a:t>	recursion</a:t>
            </a:r>
          </a:p>
          <a:p>
            <a:pPr algn="l"/>
            <a:endParaRPr lang="en-US" sz="1000" dirty="0" smtClean="0"/>
          </a:p>
          <a:p>
            <a:pPr algn="l"/>
            <a:r>
              <a:rPr lang="en-US" sz="4000" dirty="0" smtClean="0"/>
              <a:t>	</a:t>
            </a:r>
            <a:r>
              <a:rPr lang="en-US" sz="4000" dirty="0" smtClean="0">
                <a:solidFill>
                  <a:srgbClr val="FF0000"/>
                </a:solidFill>
              </a:rPr>
              <a:t>TURING COMPLETE</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407190971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Control Structures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These control structures have (essentially) the same syntax in C, C++, Objective C, Java, and C#.</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199649187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Control Structures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These control structures have (essentially) the same syntax in C, C++, Objective C, Java, and C#.</a:t>
            </a:r>
          </a:p>
          <a:p>
            <a:pPr algn="l"/>
            <a:endParaRPr lang="en-US" sz="4000" dirty="0">
              <a:solidFill>
                <a:srgbClr val="FF0000"/>
              </a:solidFill>
            </a:endParaRPr>
          </a:p>
          <a:p>
            <a:pPr algn="l"/>
            <a:r>
              <a:rPr lang="en-US" sz="4000" dirty="0" smtClean="0">
                <a:solidFill>
                  <a:srgbClr val="FF0000"/>
                </a:solidFill>
              </a:rPr>
              <a:t>Including the parts that are broken!</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1888951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Control Structures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C / C++ / Objective C still give us the </a:t>
            </a:r>
            <a:r>
              <a:rPr lang="en-US" sz="4000" dirty="0" err="1" smtClean="0">
                <a:solidFill>
                  <a:srgbClr val="FF0000"/>
                </a:solidFill>
              </a:rPr>
              <a:t>goto</a:t>
            </a:r>
            <a:r>
              <a:rPr lang="en-US" sz="4000" dirty="0" smtClean="0"/>
              <a:t> statement. The only remaining pragmatic use for this statement is to break out of deeply nested loops. </a:t>
            </a:r>
          </a:p>
          <a:p>
            <a:pPr algn="l"/>
            <a:r>
              <a:rPr lang="en-US" sz="4000" dirty="0" smtClean="0"/>
              <a:t>Java gives us the ability to </a:t>
            </a:r>
            <a:r>
              <a:rPr lang="en-US" sz="4000" dirty="0" smtClean="0">
                <a:solidFill>
                  <a:srgbClr val="FF0000"/>
                </a:solidFill>
              </a:rPr>
              <a:t>break</a:t>
            </a:r>
            <a:r>
              <a:rPr lang="en-US" sz="4000" dirty="0" smtClean="0"/>
              <a:t> to a label, and removed </a:t>
            </a:r>
            <a:r>
              <a:rPr lang="en-US" sz="4000" dirty="0" err="1" smtClean="0"/>
              <a:t>goto</a:t>
            </a:r>
            <a:r>
              <a:rPr lang="en-US" sz="4000" dirty="0" smtClean="0"/>
              <a:t> from the language some time ago (but it’s still a reserved word). </a:t>
            </a:r>
          </a:p>
          <a:p>
            <a:pPr algn="l"/>
            <a:r>
              <a:rPr lang="en-US" sz="4000" dirty="0" smtClean="0"/>
              <a:t>C# has both </a:t>
            </a:r>
            <a:r>
              <a:rPr lang="en-US" sz="4000" dirty="0" err="1" smtClean="0"/>
              <a:t>goto</a:t>
            </a:r>
            <a:r>
              <a:rPr lang="en-US" sz="4000" dirty="0" smtClean="0"/>
              <a:t> and break to a label.</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177560375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Arrays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Beginning Programming (C / C++) we used only </a:t>
            </a:r>
            <a:r>
              <a:rPr lang="en-US" sz="4000" i="1" dirty="0" smtClean="0"/>
              <a:t>static</a:t>
            </a:r>
            <a:r>
              <a:rPr lang="en-US" sz="4000" dirty="0" smtClean="0"/>
              <a:t> arrays, as in</a:t>
            </a:r>
          </a:p>
          <a:p>
            <a:pPr algn="l"/>
            <a:endParaRPr lang="en-US" sz="1000" dirty="0">
              <a:solidFill>
                <a:srgbClr val="FF0000"/>
              </a:solidFill>
            </a:endParaRPr>
          </a:p>
          <a:p>
            <a:pPr algn="l"/>
            <a:r>
              <a:rPr lang="en-US" sz="4000" dirty="0" smtClean="0">
                <a:solidFill>
                  <a:srgbClr val="FF0000"/>
                </a:solidFill>
              </a:rPr>
              <a:t>	</a:t>
            </a:r>
            <a:r>
              <a:rPr lang="en-US" sz="4000" dirty="0" err="1" smtClean="0">
                <a:solidFill>
                  <a:srgbClr val="FF0000"/>
                </a:solidFill>
              </a:rPr>
              <a:t>int</a:t>
            </a:r>
            <a:r>
              <a:rPr lang="en-US" sz="4000" dirty="0" smtClean="0">
                <a:solidFill>
                  <a:srgbClr val="FF0000"/>
                </a:solidFill>
              </a:rPr>
              <a:t> </a:t>
            </a:r>
            <a:r>
              <a:rPr lang="en-US" sz="4000" dirty="0" err="1" smtClean="0">
                <a:solidFill>
                  <a:srgbClr val="FF0000"/>
                </a:solidFill>
              </a:rPr>
              <a:t>myArray</a:t>
            </a:r>
            <a:r>
              <a:rPr lang="en-US" sz="4000" dirty="0" smtClean="0">
                <a:solidFill>
                  <a:srgbClr val="FF0000"/>
                </a:solidFill>
              </a:rPr>
              <a:t>[100];</a:t>
            </a:r>
            <a:r>
              <a:rPr lang="en-US" sz="4000" dirty="0"/>
              <a:t> 	</a:t>
            </a:r>
            <a:endParaRPr lang="en-US" sz="4000" dirty="0" smtClean="0"/>
          </a:p>
          <a:p>
            <a:pPr algn="l"/>
            <a:r>
              <a:rPr lang="en-US" sz="4000" dirty="0"/>
              <a:t>	</a:t>
            </a:r>
            <a:r>
              <a:rPr lang="en-US" sz="4000" dirty="0" err="1" smtClean="0">
                <a:solidFill>
                  <a:srgbClr val="FF0000"/>
                </a:solidFill>
              </a:rPr>
              <a:t>int</a:t>
            </a:r>
            <a:r>
              <a:rPr lang="en-US" sz="4000" dirty="0" smtClean="0">
                <a:solidFill>
                  <a:srgbClr val="FF0000"/>
                </a:solidFill>
              </a:rPr>
              <a:t> </a:t>
            </a:r>
            <a:r>
              <a:rPr lang="en-US" sz="4000" dirty="0" err="1">
                <a:solidFill>
                  <a:srgbClr val="FF0000"/>
                </a:solidFill>
              </a:rPr>
              <a:t>myOtherArray</a:t>
            </a:r>
            <a:r>
              <a:rPr lang="en-US" sz="4000" dirty="0">
                <a:solidFill>
                  <a:srgbClr val="FF0000"/>
                </a:solidFill>
              </a:rPr>
              <a:t>[ ] = { 1, 2, 3, 4, 5 };</a:t>
            </a:r>
          </a:p>
          <a:p>
            <a:pPr algn="l"/>
            <a:endParaRPr lang="en-US" sz="1000" dirty="0">
              <a:solidFill>
                <a:srgbClr val="FF0000"/>
              </a:solidFill>
            </a:endParaRPr>
          </a:p>
          <a:p>
            <a:pPr algn="l"/>
            <a:r>
              <a:rPr lang="en-US" sz="4000" dirty="0" smtClean="0"/>
              <a:t>What do we mean by static?</a:t>
            </a:r>
            <a:endParaRPr lang="en-US" sz="4000" dirty="0"/>
          </a:p>
          <a:p>
            <a:pPr algn="l"/>
            <a:endParaRPr lang="en-US" sz="1000" dirty="0" smtClean="0"/>
          </a:p>
        </p:txBody>
      </p:sp>
    </p:spTree>
    <p:extLst>
      <p:ext uri="{BB962C8B-B14F-4D97-AF65-F5344CB8AC3E}">
        <p14:creationId xmlns:p14="http://schemas.microsoft.com/office/powerpoint/2010/main" val="294497828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Arrays</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In Beginning Programming (C / C++) we used only </a:t>
            </a:r>
            <a:r>
              <a:rPr lang="en-US" sz="4000" i="1" dirty="0" smtClean="0"/>
              <a:t>static</a:t>
            </a:r>
            <a:r>
              <a:rPr lang="en-US" sz="4000" dirty="0" smtClean="0"/>
              <a:t> arrays, as in</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[100];</a:t>
            </a:r>
          </a:p>
          <a:p>
            <a:pPr algn="l"/>
            <a:r>
              <a:rPr lang="en-US" sz="4000" dirty="0"/>
              <a:t>	</a:t>
            </a:r>
            <a:r>
              <a:rPr lang="en-US" sz="4000" dirty="0" err="1" smtClean="0"/>
              <a:t>int</a:t>
            </a:r>
            <a:r>
              <a:rPr lang="en-US" sz="4000" dirty="0" smtClean="0"/>
              <a:t> </a:t>
            </a:r>
            <a:r>
              <a:rPr lang="en-US" sz="4000" dirty="0" err="1" smtClean="0"/>
              <a:t>myOtherArray</a:t>
            </a:r>
            <a:r>
              <a:rPr lang="en-US" sz="4000" dirty="0" smtClean="0"/>
              <a:t>[ ] = { 1, 2, 3, 4, 5 };</a:t>
            </a:r>
          </a:p>
          <a:p>
            <a:pPr algn="l"/>
            <a:endParaRPr lang="en-US" sz="1000" dirty="0">
              <a:solidFill>
                <a:srgbClr val="FF0000"/>
              </a:solidFill>
            </a:endParaRPr>
          </a:p>
          <a:p>
            <a:pPr algn="l"/>
            <a:r>
              <a:rPr lang="en-US" sz="4000" dirty="0" smtClean="0"/>
              <a:t>What do we mean by static?</a:t>
            </a:r>
          </a:p>
          <a:p>
            <a:pPr algn="l"/>
            <a:endParaRPr lang="en-US" sz="1000" dirty="0"/>
          </a:p>
          <a:p>
            <a:pPr algn="l"/>
            <a:r>
              <a:rPr lang="en-US" sz="4000" dirty="0" smtClean="0">
                <a:solidFill>
                  <a:srgbClr val="FF0000"/>
                </a:solidFill>
              </a:rPr>
              <a:t>Static arrays are allocated at compile time and are taken from “stack” memory.</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42803498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Stack and Heap Memory</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a:t>
            </a:r>
            <a:r>
              <a:rPr lang="en-US" sz="4000" dirty="0" smtClean="0">
                <a:solidFill>
                  <a:srgbClr val="FF0000"/>
                </a:solidFill>
              </a:rPr>
              <a:t>stack</a:t>
            </a:r>
            <a:r>
              <a:rPr lang="en-US" sz="4000" dirty="0" smtClean="0"/>
              <a:t> is a portion of memory allocated to each program and with a size of usually a few megabytes. </a:t>
            </a:r>
          </a:p>
          <a:p>
            <a:pPr algn="l"/>
            <a:endParaRPr lang="en-US" sz="1000" dirty="0"/>
          </a:p>
          <a:p>
            <a:pPr algn="l"/>
            <a:r>
              <a:rPr lang="en-US" sz="4000" dirty="0" smtClean="0"/>
              <a:t>The stack is where all of your static variables are located, and memory allocation for those variables is performed by the compiler.</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1073784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Integer Data Types</a:t>
            </a:r>
            <a:endParaRPr lang="en-US" sz="7200" dirty="0"/>
          </a:p>
        </p:txBody>
      </p:sp>
      <p:sp>
        <p:nvSpPr>
          <p:cNvPr id="3" name="Subtitle 2"/>
          <p:cNvSpPr>
            <a:spLocks noGrp="1"/>
          </p:cNvSpPr>
          <p:nvPr>
            <p:ph type="subTitle" idx="1"/>
          </p:nvPr>
        </p:nvSpPr>
        <p:spPr>
          <a:xfrm>
            <a:off x="1588394" y="1771316"/>
            <a:ext cx="9144000" cy="4833625"/>
          </a:xfrm>
        </p:spPr>
        <p:txBody>
          <a:bodyPr>
            <a:normAutofit/>
          </a:bodyPr>
          <a:lstStyle/>
          <a:p>
            <a:r>
              <a:rPr lang="en-US" sz="4000" dirty="0" smtClean="0"/>
              <a:t>What are the integer data types in C?</a:t>
            </a:r>
          </a:p>
          <a:p>
            <a:endParaRPr lang="en-US" sz="1100" dirty="0" smtClean="0"/>
          </a:p>
          <a:p>
            <a:pPr marL="571500" indent="-571500" algn="l">
              <a:buFont typeface="Arial" panose="020B0604020202020204" pitchFamily="34" charset="0"/>
              <a:buChar char="•"/>
            </a:pPr>
            <a:r>
              <a:rPr lang="en-US" sz="4000" dirty="0" smtClean="0"/>
              <a:t>byte</a:t>
            </a:r>
          </a:p>
          <a:p>
            <a:pPr marL="571500" indent="-571500" algn="l">
              <a:buFont typeface="Arial" panose="020B0604020202020204" pitchFamily="34" charset="0"/>
              <a:buChar char="•"/>
            </a:pPr>
            <a:r>
              <a:rPr lang="en-US" sz="4000" dirty="0" smtClean="0"/>
              <a:t>char</a:t>
            </a:r>
          </a:p>
          <a:p>
            <a:pPr marL="571500" indent="-571500" algn="l">
              <a:buFont typeface="Arial" panose="020B0604020202020204" pitchFamily="34" charset="0"/>
              <a:buChar char="•"/>
            </a:pPr>
            <a:r>
              <a:rPr lang="en-US" sz="4000" dirty="0" smtClean="0">
                <a:solidFill>
                  <a:srgbClr val="FF0000"/>
                </a:solidFill>
              </a:rPr>
              <a:t>short</a:t>
            </a:r>
          </a:p>
        </p:txBody>
      </p:sp>
    </p:spTree>
    <p:extLst>
      <p:ext uri="{BB962C8B-B14F-4D97-AF65-F5344CB8AC3E}">
        <p14:creationId xmlns:p14="http://schemas.microsoft.com/office/powerpoint/2010/main" val="220169845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Stack and Heap Memory</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a:t>
            </a:r>
            <a:r>
              <a:rPr lang="en-US" sz="4000" dirty="0" smtClean="0">
                <a:solidFill>
                  <a:srgbClr val="FF0000"/>
                </a:solidFill>
              </a:rPr>
              <a:t>heap</a:t>
            </a:r>
            <a:r>
              <a:rPr lang="en-US" sz="4000" dirty="0" smtClean="0"/>
              <a:t> is the entire addressable memory space – 4 GB with 32-bit addressing. </a:t>
            </a:r>
          </a:p>
          <a:p>
            <a:pPr algn="l"/>
            <a:endParaRPr lang="en-US" sz="1000" dirty="0"/>
          </a:p>
          <a:p>
            <a:pPr algn="l"/>
            <a:r>
              <a:rPr lang="en-US" sz="4000" dirty="0" smtClean="0"/>
              <a:t>The heap is where all of your dynamically-allocated variables are located, and memory allocation for those variables is performed during run time.</a:t>
            </a:r>
          </a:p>
          <a:p>
            <a:pPr algn="l"/>
            <a:endParaRPr lang="en-US" sz="1000" dirty="0"/>
          </a:p>
          <a:p>
            <a:pPr algn="l"/>
            <a:r>
              <a:rPr lang="en-US" sz="4000" dirty="0" smtClean="0"/>
              <a:t>Dynamic allocation is performed by...</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271092181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Stack and Heap Memory</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heap is the entire addressable memory space – 4 GB with 32-bit addressing. </a:t>
            </a:r>
          </a:p>
          <a:p>
            <a:pPr algn="l"/>
            <a:endParaRPr lang="en-US" sz="1000" dirty="0"/>
          </a:p>
          <a:p>
            <a:pPr algn="l"/>
            <a:r>
              <a:rPr lang="en-US" sz="4000" dirty="0" smtClean="0"/>
              <a:t>The heap is where all of your dynamically-allocated variables are located, and memory allocation for those variables is performed during run time.</a:t>
            </a:r>
          </a:p>
          <a:p>
            <a:pPr algn="l"/>
            <a:endParaRPr lang="en-US" sz="1000" dirty="0"/>
          </a:p>
          <a:p>
            <a:pPr algn="l"/>
            <a:r>
              <a:rPr lang="en-US" sz="4000" dirty="0" smtClean="0"/>
              <a:t>Dynamic allocation is performed by… </a:t>
            </a:r>
            <a:r>
              <a:rPr lang="en-US" sz="4000" dirty="0" smtClean="0">
                <a:solidFill>
                  <a:srgbClr val="FF0000"/>
                </a:solidFill>
              </a:rPr>
              <a:t>new</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353408679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Stack and Heap Memory</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Java all static primitives are allocated on the stack. All objects are dynamically allocated and therefore are stored in the heap. </a:t>
            </a:r>
            <a:endParaRPr lang="en-US" sz="800" dirty="0" smtClean="0"/>
          </a:p>
          <a:p>
            <a:pPr algn="l"/>
            <a:r>
              <a:rPr lang="en-US" sz="4000" dirty="0" smtClean="0"/>
              <a:t>In C++ we have a choice; objects can be stored on the heap (when using new) </a:t>
            </a:r>
            <a:r>
              <a:rPr lang="en-US" sz="4000" i="1" dirty="0" smtClean="0"/>
              <a:t>or</a:t>
            </a:r>
            <a:r>
              <a:rPr lang="en-US" sz="4000" dirty="0" smtClean="0"/>
              <a:t> on the stack. This was done for performance reasons; stack memory is more local and (in older architectures) usually faster to access. </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393811478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Static Arrays in C</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So what happens if we write</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[1000000];    // a million </a:t>
            </a:r>
            <a:r>
              <a:rPr lang="en-US" sz="4000" dirty="0" err="1" smtClean="0"/>
              <a:t>ints</a:t>
            </a:r>
            <a:endParaRPr lang="en-US" sz="4000" dirty="0" smtClean="0"/>
          </a:p>
          <a:p>
            <a:pPr algn="l"/>
            <a:endParaRPr lang="en-US" sz="1000" dirty="0">
              <a:solidFill>
                <a:srgbClr val="FF0000"/>
              </a:solidFill>
            </a:endParaRPr>
          </a:p>
          <a:p>
            <a:pPr algn="l"/>
            <a:r>
              <a:rPr lang="en-US" sz="4000" dirty="0" smtClean="0"/>
              <a:t>using the default stack allocation?</a:t>
            </a:r>
          </a:p>
          <a:p>
            <a:pPr algn="l"/>
            <a:endParaRPr lang="en-US" sz="1000" dirty="0"/>
          </a:p>
          <a:p>
            <a:pPr algn="l"/>
            <a:endParaRPr lang="en-US" sz="1000" dirty="0" smtClean="0"/>
          </a:p>
        </p:txBody>
      </p:sp>
    </p:spTree>
    <p:extLst>
      <p:ext uri="{BB962C8B-B14F-4D97-AF65-F5344CB8AC3E}">
        <p14:creationId xmlns:p14="http://schemas.microsoft.com/office/powerpoint/2010/main" val="275377945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Static Arrays in C</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So what happens if we write</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[1000000];</a:t>
            </a:r>
          </a:p>
          <a:p>
            <a:pPr algn="l"/>
            <a:endParaRPr lang="en-US" sz="1000" dirty="0">
              <a:solidFill>
                <a:srgbClr val="FF0000"/>
              </a:solidFill>
            </a:endParaRPr>
          </a:p>
          <a:p>
            <a:pPr algn="l"/>
            <a:r>
              <a:rPr lang="en-US" sz="4000" dirty="0" smtClean="0"/>
              <a:t>using the default stack allocation?</a:t>
            </a:r>
          </a:p>
          <a:p>
            <a:pPr algn="l"/>
            <a:endParaRPr lang="en-US" sz="4000" dirty="0"/>
          </a:p>
          <a:p>
            <a:pPr algn="l"/>
            <a:r>
              <a:rPr lang="en-US" sz="4000" dirty="0" smtClean="0">
                <a:solidFill>
                  <a:srgbClr val="FF0000"/>
                </a:solidFill>
              </a:rPr>
              <a:t>STACK OVERFLOW ERROR</a:t>
            </a:r>
          </a:p>
          <a:p>
            <a:pPr algn="l"/>
            <a:endParaRPr lang="en-US" sz="1000" dirty="0"/>
          </a:p>
          <a:p>
            <a:pPr algn="l"/>
            <a:endParaRPr lang="en-US" sz="1000" dirty="0" smtClean="0"/>
          </a:p>
        </p:txBody>
      </p:sp>
    </p:spTree>
    <p:extLst>
      <p:ext uri="{BB962C8B-B14F-4D97-AF65-F5344CB8AC3E}">
        <p14:creationId xmlns:p14="http://schemas.microsoft.com/office/powerpoint/2010/main" val="131957120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Static Arrays in Java</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To avoid this issue, Java allows only limited use of static arrays.</a:t>
            </a:r>
          </a:p>
          <a:p>
            <a:pPr algn="l"/>
            <a:endParaRPr lang="en-US" sz="1000" dirty="0">
              <a:solidFill>
                <a:srgbClr val="FF0000"/>
              </a:solidFill>
            </a:endParaRPr>
          </a:p>
          <a:p>
            <a:pPr algn="l"/>
            <a:r>
              <a:rPr lang="en-US" sz="4000" dirty="0" smtClean="0">
                <a:solidFill>
                  <a:srgbClr val="FF0000"/>
                </a:solidFill>
              </a:rPr>
              <a:t>	</a:t>
            </a:r>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364606282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Static Arrays in Java</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To avoid this issue, Java allows only limited use of static arrays.</a:t>
            </a:r>
          </a:p>
          <a:p>
            <a:pPr algn="l"/>
            <a:endParaRPr lang="en-US" sz="1000" dirty="0">
              <a:solidFill>
                <a:srgbClr val="FF0000"/>
              </a:solidFill>
            </a:endParaRPr>
          </a:p>
          <a:p>
            <a:pPr algn="l"/>
            <a:r>
              <a:rPr lang="en-US" sz="4000" dirty="0" smtClean="0">
                <a:solidFill>
                  <a:srgbClr val="FF0000"/>
                </a:solidFill>
              </a:rPr>
              <a:t>	</a:t>
            </a:r>
            <a:r>
              <a:rPr lang="en-US" sz="4000" dirty="0" err="1" smtClean="0">
                <a:solidFill>
                  <a:srgbClr val="FF0000"/>
                </a:solidFill>
              </a:rPr>
              <a:t>int</a:t>
            </a:r>
            <a:r>
              <a:rPr lang="en-US" sz="4000" dirty="0" smtClean="0">
                <a:solidFill>
                  <a:srgbClr val="FF0000"/>
                </a:solidFill>
              </a:rPr>
              <a:t> </a:t>
            </a:r>
            <a:r>
              <a:rPr lang="en-US" sz="4000" dirty="0" err="1" smtClean="0">
                <a:solidFill>
                  <a:srgbClr val="FF0000"/>
                </a:solidFill>
              </a:rPr>
              <a:t>myArray</a:t>
            </a:r>
            <a:r>
              <a:rPr lang="en-US" sz="4000" dirty="0" smtClean="0">
                <a:solidFill>
                  <a:srgbClr val="FF0000"/>
                </a:solidFill>
              </a:rPr>
              <a:t>[100];</a:t>
            </a:r>
            <a:r>
              <a:rPr lang="en-US" sz="4000" dirty="0" smtClean="0"/>
              <a:t>						</a:t>
            </a:r>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314408907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Static Arrays in Java</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To avoid this issue, Java allows only limited use of static arrays.</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[100];						</a:t>
            </a:r>
            <a:r>
              <a:rPr lang="en-US" sz="4000" dirty="0" smtClean="0">
                <a:solidFill>
                  <a:srgbClr val="FF0000"/>
                </a:solidFill>
              </a:rPr>
              <a:t>// no</a:t>
            </a:r>
          </a:p>
          <a:p>
            <a:pPr algn="l"/>
            <a:r>
              <a:rPr lang="en-US" sz="4000" dirty="0"/>
              <a:t>	</a:t>
            </a:r>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234152903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Static Arrays in Java</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To avoid this issue, Java allows only limited use of static arrays.</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[100];						// no</a:t>
            </a:r>
          </a:p>
          <a:p>
            <a:pPr algn="l"/>
            <a:r>
              <a:rPr lang="en-US" sz="4000" dirty="0"/>
              <a:t>	</a:t>
            </a:r>
            <a:r>
              <a:rPr lang="en-US" sz="4000" dirty="0" err="1" smtClean="0">
                <a:solidFill>
                  <a:srgbClr val="FF0000"/>
                </a:solidFill>
              </a:rPr>
              <a:t>int</a:t>
            </a:r>
            <a:r>
              <a:rPr lang="en-US" sz="4000" dirty="0" smtClean="0">
                <a:solidFill>
                  <a:srgbClr val="FF0000"/>
                </a:solidFill>
              </a:rPr>
              <a:t> </a:t>
            </a:r>
            <a:r>
              <a:rPr lang="en-US" sz="4000" dirty="0" err="1" smtClean="0">
                <a:solidFill>
                  <a:srgbClr val="FF0000"/>
                </a:solidFill>
              </a:rPr>
              <a:t>myOtherArray</a:t>
            </a:r>
            <a:r>
              <a:rPr lang="en-US" sz="4000" dirty="0" smtClean="0">
                <a:solidFill>
                  <a:srgbClr val="FF0000"/>
                </a:solidFill>
              </a:rPr>
              <a:t>[ ] = { 1, 2, 3, 4, 5 };</a:t>
            </a:r>
            <a:r>
              <a:rPr lang="en-US" sz="4000" dirty="0" smtClean="0"/>
              <a:t>	</a:t>
            </a:r>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102172474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Static Arrays in Java</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To avoid this issue, Java allows only limited use of static arrays.</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[100];						// no</a:t>
            </a:r>
          </a:p>
          <a:p>
            <a:pPr algn="l"/>
            <a:r>
              <a:rPr lang="en-US" sz="4000" dirty="0"/>
              <a:t>	</a:t>
            </a:r>
            <a:r>
              <a:rPr lang="en-US" sz="4000" dirty="0" err="1" smtClean="0"/>
              <a:t>int</a:t>
            </a:r>
            <a:r>
              <a:rPr lang="en-US" sz="4000" dirty="0" smtClean="0"/>
              <a:t> </a:t>
            </a:r>
            <a:r>
              <a:rPr lang="en-US" sz="4000" dirty="0" err="1" smtClean="0"/>
              <a:t>myOtherArray</a:t>
            </a:r>
            <a:r>
              <a:rPr lang="en-US" sz="4000" dirty="0" smtClean="0"/>
              <a:t>[ ] = { 1, 2, 3, 4, 5 };	</a:t>
            </a:r>
            <a:r>
              <a:rPr lang="en-US" sz="4000" dirty="0" smtClean="0">
                <a:solidFill>
                  <a:srgbClr val="FF0000"/>
                </a:solidFill>
              </a:rPr>
              <a:t>// OK</a:t>
            </a:r>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541927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Integer Data Types</a:t>
            </a:r>
            <a:endParaRPr lang="en-US" sz="7200" dirty="0"/>
          </a:p>
        </p:txBody>
      </p:sp>
      <p:sp>
        <p:nvSpPr>
          <p:cNvPr id="3" name="Subtitle 2"/>
          <p:cNvSpPr>
            <a:spLocks noGrp="1"/>
          </p:cNvSpPr>
          <p:nvPr>
            <p:ph type="subTitle" idx="1"/>
          </p:nvPr>
        </p:nvSpPr>
        <p:spPr>
          <a:xfrm>
            <a:off x="1588394" y="1771316"/>
            <a:ext cx="9144000" cy="4833625"/>
          </a:xfrm>
        </p:spPr>
        <p:txBody>
          <a:bodyPr>
            <a:normAutofit/>
          </a:bodyPr>
          <a:lstStyle/>
          <a:p>
            <a:r>
              <a:rPr lang="en-US" sz="4000" dirty="0" smtClean="0"/>
              <a:t>What are the integer data types in C?</a:t>
            </a:r>
          </a:p>
          <a:p>
            <a:endParaRPr lang="en-US" sz="1100" dirty="0" smtClean="0"/>
          </a:p>
          <a:p>
            <a:pPr marL="571500" indent="-571500" algn="l">
              <a:buFont typeface="Arial" panose="020B0604020202020204" pitchFamily="34" charset="0"/>
              <a:buChar char="•"/>
            </a:pPr>
            <a:r>
              <a:rPr lang="en-US" sz="4000" dirty="0" smtClean="0"/>
              <a:t>byte</a:t>
            </a:r>
          </a:p>
          <a:p>
            <a:pPr marL="571500" indent="-571500" algn="l">
              <a:buFont typeface="Arial" panose="020B0604020202020204" pitchFamily="34" charset="0"/>
              <a:buChar char="•"/>
            </a:pPr>
            <a:r>
              <a:rPr lang="en-US" sz="4000" dirty="0" smtClean="0"/>
              <a:t>char</a:t>
            </a:r>
          </a:p>
          <a:p>
            <a:pPr marL="571500" indent="-571500" algn="l">
              <a:buFont typeface="Arial" panose="020B0604020202020204" pitchFamily="34" charset="0"/>
              <a:buChar char="•"/>
            </a:pPr>
            <a:r>
              <a:rPr lang="en-US" sz="4000" dirty="0" smtClean="0"/>
              <a:t>short</a:t>
            </a:r>
          </a:p>
          <a:p>
            <a:pPr marL="571500" indent="-571500" algn="l">
              <a:buFont typeface="Arial" panose="020B0604020202020204" pitchFamily="34" charset="0"/>
              <a:buChar char="•"/>
            </a:pPr>
            <a:r>
              <a:rPr lang="en-US" sz="4000" dirty="0" smtClean="0">
                <a:solidFill>
                  <a:srgbClr val="FF0000"/>
                </a:solidFill>
              </a:rPr>
              <a:t>int</a:t>
            </a:r>
          </a:p>
        </p:txBody>
      </p:sp>
    </p:spTree>
    <p:extLst>
      <p:ext uri="{BB962C8B-B14F-4D97-AF65-F5344CB8AC3E}">
        <p14:creationId xmlns:p14="http://schemas.microsoft.com/office/powerpoint/2010/main" val="349619999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Static Arrays in Java</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To avoid this issue, Java allows only limited use of static arrays.</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[100];						// no</a:t>
            </a:r>
          </a:p>
          <a:p>
            <a:pPr algn="l"/>
            <a:r>
              <a:rPr lang="en-US" sz="4000" dirty="0"/>
              <a:t>	</a:t>
            </a:r>
            <a:r>
              <a:rPr lang="en-US" sz="4000" dirty="0" err="1" smtClean="0"/>
              <a:t>int</a:t>
            </a:r>
            <a:r>
              <a:rPr lang="en-US" sz="4000" dirty="0" smtClean="0"/>
              <a:t> </a:t>
            </a:r>
            <a:r>
              <a:rPr lang="en-US" sz="4000" dirty="0" err="1" smtClean="0"/>
              <a:t>myOtherArray</a:t>
            </a:r>
            <a:r>
              <a:rPr lang="en-US" sz="4000" dirty="0" smtClean="0"/>
              <a:t>[ ] = { 1, 2, 3, 4, 5 };	// OK</a:t>
            </a:r>
          </a:p>
          <a:p>
            <a:pPr algn="l"/>
            <a:endParaRPr lang="en-US" sz="1000" dirty="0"/>
          </a:p>
          <a:p>
            <a:pPr algn="l"/>
            <a:r>
              <a:rPr lang="en-US" sz="4000" dirty="0" smtClean="0"/>
              <a:t>The most you can place in a static array is a few thousand elements before running into the maximum line length in Java.</a:t>
            </a:r>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212724925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Dynamic Arrays in Java</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In the second programming course (Java) other than the simple static arrays given, all arrays were allocated dynamically.</a:t>
            </a:r>
          </a:p>
          <a:p>
            <a:pPr algn="l"/>
            <a:endParaRPr lang="en-US" sz="1000" dirty="0">
              <a:solidFill>
                <a:srgbClr val="FF0000"/>
              </a:solidFill>
            </a:endParaRPr>
          </a:p>
          <a:p>
            <a:pPr algn="l"/>
            <a:endParaRPr lang="en-US" sz="1000" dirty="0"/>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9275941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Dynamic Arrays in Java</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In the second programming course (Java) other than the simple static arrays given, all arrays were allocated dynamically.</a:t>
            </a:r>
          </a:p>
          <a:p>
            <a:pPr algn="l"/>
            <a:endParaRPr lang="en-US" sz="1000" dirty="0">
              <a:solidFill>
                <a:srgbClr val="FF0000"/>
              </a:solidFill>
            </a:endParaRPr>
          </a:p>
          <a:p>
            <a:pPr algn="l"/>
            <a:r>
              <a:rPr lang="en-US" sz="4000" dirty="0" smtClean="0">
                <a:solidFill>
                  <a:srgbClr val="FF0000"/>
                </a:solidFill>
              </a:rPr>
              <a:t>	</a:t>
            </a:r>
            <a:r>
              <a:rPr lang="en-US" sz="4000" dirty="0" err="1" smtClean="0">
                <a:solidFill>
                  <a:srgbClr val="FF0000"/>
                </a:solidFill>
              </a:rPr>
              <a:t>int</a:t>
            </a:r>
            <a:r>
              <a:rPr lang="en-US" sz="4000" dirty="0" smtClean="0">
                <a:solidFill>
                  <a:srgbClr val="FF0000"/>
                </a:solidFill>
              </a:rPr>
              <a:t> </a:t>
            </a:r>
            <a:r>
              <a:rPr lang="en-US" sz="4000" dirty="0" err="1" smtClean="0">
                <a:solidFill>
                  <a:srgbClr val="FF0000"/>
                </a:solidFill>
              </a:rPr>
              <a:t>myArray</a:t>
            </a:r>
            <a:r>
              <a:rPr lang="en-US" sz="4000" dirty="0" smtClean="0">
                <a:solidFill>
                  <a:srgbClr val="FF0000"/>
                </a:solidFill>
              </a:rPr>
              <a:t>[ ] = new </a:t>
            </a:r>
            <a:r>
              <a:rPr lang="en-US" sz="4000" dirty="0" err="1" smtClean="0">
                <a:solidFill>
                  <a:srgbClr val="FF0000"/>
                </a:solidFill>
              </a:rPr>
              <a:t>int</a:t>
            </a:r>
            <a:r>
              <a:rPr lang="en-US" sz="4000" dirty="0" smtClean="0">
                <a:solidFill>
                  <a:srgbClr val="FF0000"/>
                </a:solidFill>
              </a:rPr>
              <a:t> [ size ];</a:t>
            </a:r>
          </a:p>
          <a:p>
            <a:pPr algn="l"/>
            <a:endParaRPr lang="en-US" sz="1000" dirty="0"/>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69232703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Dynamic Arrays in Java</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In the second programming course (Java) other than the simple static arrays given, all arrays were allocated dynamically.</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 ] = new </a:t>
            </a:r>
            <a:r>
              <a:rPr lang="en-US" sz="4000" dirty="0" err="1" smtClean="0"/>
              <a:t>int</a:t>
            </a:r>
            <a:r>
              <a:rPr lang="en-US" sz="4000" dirty="0" smtClean="0"/>
              <a:t> [ size ];</a:t>
            </a:r>
          </a:p>
          <a:p>
            <a:pPr algn="l"/>
            <a:endParaRPr lang="en-US" sz="1000" dirty="0"/>
          </a:p>
          <a:p>
            <a:pPr algn="l"/>
            <a:r>
              <a:rPr lang="en-US" sz="4000" dirty="0" smtClean="0"/>
              <a:t>size can be a constant or a variable.</a:t>
            </a:r>
          </a:p>
          <a:p>
            <a:pPr algn="l"/>
            <a:endParaRPr lang="en-US" sz="1000" dirty="0"/>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368436494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Dynamic Arrays in C++</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The syntax is </a:t>
            </a:r>
            <a:r>
              <a:rPr lang="en-US" sz="4000" i="1" dirty="0" smtClean="0"/>
              <a:t>almost</a:t>
            </a:r>
            <a:r>
              <a:rPr lang="en-US" sz="4000" dirty="0" smtClean="0"/>
              <a:t> the same in C++</a:t>
            </a:r>
          </a:p>
          <a:p>
            <a:pPr algn="l"/>
            <a:endParaRPr lang="en-US" sz="1000" dirty="0">
              <a:solidFill>
                <a:srgbClr val="FF0000"/>
              </a:solidFill>
            </a:endParaRPr>
          </a:p>
          <a:p>
            <a:pPr algn="l"/>
            <a:endParaRPr lang="en-US" sz="1000" dirty="0"/>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314879251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Dynamic Arrays in C++</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The syntax is </a:t>
            </a:r>
            <a:r>
              <a:rPr lang="en-US" sz="4000" i="1" dirty="0" smtClean="0"/>
              <a:t>almost</a:t>
            </a:r>
            <a:r>
              <a:rPr lang="en-US" sz="4000" dirty="0" smtClean="0"/>
              <a:t> the same in C++</a:t>
            </a:r>
          </a:p>
          <a:p>
            <a:pPr algn="l"/>
            <a:endParaRPr lang="en-US" sz="1000" dirty="0">
              <a:solidFill>
                <a:srgbClr val="FF0000"/>
              </a:solidFill>
            </a:endParaRPr>
          </a:p>
          <a:p>
            <a:pPr algn="l"/>
            <a:r>
              <a:rPr lang="en-US" sz="4000" dirty="0" smtClean="0">
                <a:solidFill>
                  <a:srgbClr val="FF0000"/>
                </a:solidFill>
              </a:rPr>
              <a:t>	</a:t>
            </a:r>
            <a:r>
              <a:rPr lang="en-US" sz="4000" dirty="0" err="1" smtClean="0">
                <a:solidFill>
                  <a:srgbClr val="FF0000"/>
                </a:solidFill>
              </a:rPr>
              <a:t>int</a:t>
            </a:r>
            <a:r>
              <a:rPr lang="en-US" sz="4000" dirty="0" smtClean="0">
                <a:solidFill>
                  <a:srgbClr val="FF0000"/>
                </a:solidFill>
              </a:rPr>
              <a:t> </a:t>
            </a:r>
            <a:r>
              <a:rPr lang="en-US" sz="4000" dirty="0" err="1" smtClean="0">
                <a:solidFill>
                  <a:srgbClr val="FF0000"/>
                </a:solidFill>
              </a:rPr>
              <a:t>myArray</a:t>
            </a:r>
            <a:r>
              <a:rPr lang="en-US" sz="4000" dirty="0" smtClean="0">
                <a:solidFill>
                  <a:srgbClr val="FF0000"/>
                </a:solidFill>
              </a:rPr>
              <a:t>[ ] = new </a:t>
            </a:r>
            <a:r>
              <a:rPr lang="en-US" sz="4000" dirty="0" err="1" smtClean="0">
                <a:solidFill>
                  <a:srgbClr val="FF0000"/>
                </a:solidFill>
              </a:rPr>
              <a:t>int</a:t>
            </a:r>
            <a:r>
              <a:rPr lang="en-US" sz="4000" dirty="0" smtClean="0">
                <a:solidFill>
                  <a:srgbClr val="FF0000"/>
                </a:solidFill>
              </a:rPr>
              <a:t> [ size ];   </a:t>
            </a:r>
            <a:endParaRPr lang="en-US" sz="1000" dirty="0">
              <a:solidFill>
                <a:srgbClr val="FF0000"/>
              </a:solidFill>
            </a:endParaRPr>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7163464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Dynamic Arrays in C++</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The syntax is </a:t>
            </a:r>
            <a:r>
              <a:rPr lang="en-US" sz="4000" i="1" dirty="0" smtClean="0"/>
              <a:t>almost</a:t>
            </a:r>
            <a:r>
              <a:rPr lang="en-US" sz="4000" dirty="0" smtClean="0"/>
              <a:t> the same in C++</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 ] = new </a:t>
            </a:r>
            <a:r>
              <a:rPr lang="en-US" sz="4000" dirty="0" err="1" smtClean="0"/>
              <a:t>int</a:t>
            </a:r>
            <a:r>
              <a:rPr lang="en-US" sz="4000" dirty="0" smtClean="0"/>
              <a:t> [ size ];   </a:t>
            </a:r>
            <a:r>
              <a:rPr lang="en-US" sz="4000" dirty="0" smtClean="0">
                <a:solidFill>
                  <a:srgbClr val="FF0000"/>
                </a:solidFill>
              </a:rPr>
              <a:t>// sometimes</a:t>
            </a:r>
          </a:p>
          <a:p>
            <a:pPr algn="l"/>
            <a:endParaRPr lang="en-US" sz="1000" dirty="0"/>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23210390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Dynamic Arrays in C++</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The syntax is </a:t>
            </a:r>
            <a:r>
              <a:rPr lang="en-US" sz="4000" i="1" dirty="0" smtClean="0"/>
              <a:t>almost</a:t>
            </a:r>
            <a:r>
              <a:rPr lang="en-US" sz="4000" dirty="0" smtClean="0"/>
              <a:t> the same in C++</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 ] = new </a:t>
            </a:r>
            <a:r>
              <a:rPr lang="en-US" sz="4000" dirty="0" err="1" smtClean="0"/>
              <a:t>int</a:t>
            </a:r>
            <a:r>
              <a:rPr lang="en-US" sz="4000" dirty="0" smtClean="0"/>
              <a:t> [ size ];   // sometimes</a:t>
            </a:r>
          </a:p>
          <a:p>
            <a:pPr algn="l"/>
            <a:r>
              <a:rPr lang="en-US" sz="4000" dirty="0"/>
              <a:t>	</a:t>
            </a:r>
            <a:r>
              <a:rPr lang="en-US" sz="4000" dirty="0" err="1" smtClean="0"/>
              <a:t>int</a:t>
            </a:r>
            <a:r>
              <a:rPr lang="en-US" sz="4000" dirty="0" smtClean="0"/>
              <a:t> * </a:t>
            </a:r>
            <a:r>
              <a:rPr lang="en-US" sz="4000" dirty="0" err="1" smtClean="0"/>
              <a:t>myArray</a:t>
            </a:r>
            <a:r>
              <a:rPr lang="en-US" sz="4000" dirty="0" smtClean="0"/>
              <a:t> = new </a:t>
            </a:r>
            <a:r>
              <a:rPr lang="en-US" sz="4000" dirty="0" err="1" smtClean="0"/>
              <a:t>int</a:t>
            </a:r>
            <a:r>
              <a:rPr lang="en-US" sz="4000" dirty="0" smtClean="0"/>
              <a:t> [ size ];  </a:t>
            </a:r>
            <a:endParaRPr lang="en-US" sz="1000" dirty="0"/>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335575840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Dynamic Arrays in C++</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The syntax is </a:t>
            </a:r>
            <a:r>
              <a:rPr lang="en-US" sz="4000" i="1" dirty="0" smtClean="0"/>
              <a:t>almost</a:t>
            </a:r>
            <a:r>
              <a:rPr lang="en-US" sz="4000" dirty="0" smtClean="0"/>
              <a:t> the same in C++</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 ] = new </a:t>
            </a:r>
            <a:r>
              <a:rPr lang="en-US" sz="4000" dirty="0" err="1" smtClean="0"/>
              <a:t>int</a:t>
            </a:r>
            <a:r>
              <a:rPr lang="en-US" sz="4000" dirty="0" smtClean="0"/>
              <a:t> [ size ];   // sometimes</a:t>
            </a:r>
          </a:p>
          <a:p>
            <a:pPr algn="l"/>
            <a:r>
              <a:rPr lang="en-US" sz="4000" dirty="0"/>
              <a:t>	</a:t>
            </a:r>
            <a:r>
              <a:rPr lang="en-US" sz="4000" dirty="0" err="1" smtClean="0"/>
              <a:t>int</a:t>
            </a:r>
            <a:r>
              <a:rPr lang="en-US" sz="4000" dirty="0" smtClean="0"/>
              <a:t> * </a:t>
            </a:r>
            <a:r>
              <a:rPr lang="en-US" sz="4000" dirty="0" err="1" smtClean="0"/>
              <a:t>myArray</a:t>
            </a:r>
            <a:r>
              <a:rPr lang="en-US" sz="4000" dirty="0" smtClean="0"/>
              <a:t> = new </a:t>
            </a:r>
            <a:r>
              <a:rPr lang="en-US" sz="4000" dirty="0" err="1" smtClean="0"/>
              <a:t>int</a:t>
            </a:r>
            <a:r>
              <a:rPr lang="en-US" sz="4000" dirty="0" smtClean="0"/>
              <a:t> [ size ];    </a:t>
            </a:r>
            <a:r>
              <a:rPr lang="en-US" sz="4000" dirty="0" smtClean="0">
                <a:solidFill>
                  <a:srgbClr val="FF0000"/>
                </a:solidFill>
              </a:rPr>
              <a:t>// always</a:t>
            </a:r>
          </a:p>
          <a:p>
            <a:pPr algn="l"/>
            <a:endParaRPr lang="en-US" sz="4000" dirty="0"/>
          </a:p>
          <a:p>
            <a:pPr algn="l"/>
            <a:endParaRPr lang="en-US" sz="1000" dirty="0"/>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358115776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Dynamic Arrays in C++</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The syntax is </a:t>
            </a:r>
            <a:r>
              <a:rPr lang="en-US" sz="4000" i="1" dirty="0" smtClean="0"/>
              <a:t>almost</a:t>
            </a:r>
            <a:r>
              <a:rPr lang="en-US" sz="4000" dirty="0" smtClean="0"/>
              <a:t> the same in C++</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 ] = new </a:t>
            </a:r>
            <a:r>
              <a:rPr lang="en-US" sz="4000" dirty="0" err="1" smtClean="0"/>
              <a:t>int</a:t>
            </a:r>
            <a:r>
              <a:rPr lang="en-US" sz="4000" dirty="0" smtClean="0"/>
              <a:t> [ size ];   // sometimes</a:t>
            </a:r>
          </a:p>
          <a:p>
            <a:pPr algn="l"/>
            <a:r>
              <a:rPr lang="en-US" sz="4000" dirty="0"/>
              <a:t>	</a:t>
            </a:r>
            <a:r>
              <a:rPr lang="en-US" sz="4000" dirty="0" err="1" smtClean="0"/>
              <a:t>int</a:t>
            </a:r>
            <a:r>
              <a:rPr lang="en-US" sz="4000" dirty="0" smtClean="0"/>
              <a:t> * </a:t>
            </a:r>
            <a:r>
              <a:rPr lang="en-US" sz="4000" dirty="0" err="1" smtClean="0"/>
              <a:t>myArray</a:t>
            </a:r>
            <a:r>
              <a:rPr lang="en-US" sz="4000" dirty="0" smtClean="0"/>
              <a:t> = new </a:t>
            </a:r>
            <a:r>
              <a:rPr lang="en-US" sz="4000" dirty="0" err="1" smtClean="0"/>
              <a:t>int</a:t>
            </a:r>
            <a:r>
              <a:rPr lang="en-US" sz="4000" dirty="0" smtClean="0"/>
              <a:t> [ size ];    // always</a:t>
            </a:r>
          </a:p>
          <a:p>
            <a:pPr algn="l"/>
            <a:endParaRPr lang="en-US" sz="1000" dirty="0"/>
          </a:p>
          <a:p>
            <a:pPr algn="l"/>
            <a:r>
              <a:rPr lang="en-US" sz="4000" dirty="0" smtClean="0"/>
              <a:t>size can be a constant or a variable.</a:t>
            </a:r>
          </a:p>
          <a:p>
            <a:pPr algn="l"/>
            <a:endParaRPr lang="en-US" sz="1000" dirty="0"/>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4016959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Integer Data Types</a:t>
            </a:r>
            <a:endParaRPr lang="en-US" sz="7200" dirty="0"/>
          </a:p>
        </p:txBody>
      </p:sp>
      <p:sp>
        <p:nvSpPr>
          <p:cNvPr id="3" name="Subtitle 2"/>
          <p:cNvSpPr>
            <a:spLocks noGrp="1"/>
          </p:cNvSpPr>
          <p:nvPr>
            <p:ph type="subTitle" idx="1"/>
          </p:nvPr>
        </p:nvSpPr>
        <p:spPr>
          <a:xfrm>
            <a:off x="1588394" y="1771316"/>
            <a:ext cx="9144000" cy="4833625"/>
          </a:xfrm>
        </p:spPr>
        <p:txBody>
          <a:bodyPr>
            <a:normAutofit/>
          </a:bodyPr>
          <a:lstStyle/>
          <a:p>
            <a:r>
              <a:rPr lang="en-US" sz="4000" dirty="0" smtClean="0"/>
              <a:t>What are the integer data types in C?</a:t>
            </a:r>
          </a:p>
          <a:p>
            <a:endParaRPr lang="en-US" sz="1100" dirty="0" smtClean="0"/>
          </a:p>
          <a:p>
            <a:pPr marL="571500" indent="-571500" algn="l">
              <a:buFont typeface="Arial" panose="020B0604020202020204" pitchFamily="34" charset="0"/>
              <a:buChar char="•"/>
            </a:pPr>
            <a:r>
              <a:rPr lang="en-US" sz="4000" dirty="0" smtClean="0"/>
              <a:t>byte</a:t>
            </a:r>
          </a:p>
          <a:p>
            <a:pPr marL="571500" indent="-571500" algn="l">
              <a:buFont typeface="Arial" panose="020B0604020202020204" pitchFamily="34" charset="0"/>
              <a:buChar char="•"/>
            </a:pPr>
            <a:r>
              <a:rPr lang="en-US" sz="4000" dirty="0" smtClean="0"/>
              <a:t>char</a:t>
            </a:r>
          </a:p>
          <a:p>
            <a:pPr marL="571500" indent="-571500" algn="l">
              <a:buFont typeface="Arial" panose="020B0604020202020204" pitchFamily="34" charset="0"/>
              <a:buChar char="•"/>
            </a:pPr>
            <a:r>
              <a:rPr lang="en-US" sz="4000" dirty="0" smtClean="0"/>
              <a:t>short</a:t>
            </a:r>
          </a:p>
          <a:p>
            <a:pPr marL="571500" indent="-571500" algn="l">
              <a:buFont typeface="Arial" panose="020B0604020202020204" pitchFamily="34" charset="0"/>
              <a:buChar char="•"/>
            </a:pPr>
            <a:r>
              <a:rPr lang="en-US" sz="4000" dirty="0" smtClean="0"/>
              <a:t>int</a:t>
            </a:r>
          </a:p>
        </p:txBody>
      </p:sp>
      <p:sp>
        <p:nvSpPr>
          <p:cNvPr id="4" name="Subtitle 2"/>
          <p:cNvSpPr txBox="1">
            <a:spLocks/>
          </p:cNvSpPr>
          <p:nvPr/>
        </p:nvSpPr>
        <p:spPr>
          <a:xfrm>
            <a:off x="5424151" y="2425992"/>
            <a:ext cx="4595612" cy="4833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100" dirty="0" smtClean="0"/>
          </a:p>
          <a:p>
            <a:pPr marL="571500" indent="-571500" algn="l">
              <a:buFont typeface="Arial" panose="020B0604020202020204" pitchFamily="34" charset="0"/>
              <a:buChar char="•"/>
            </a:pPr>
            <a:r>
              <a:rPr lang="en-US" sz="4000" dirty="0" smtClean="0">
                <a:solidFill>
                  <a:srgbClr val="FF0000"/>
                </a:solidFill>
              </a:rPr>
              <a:t>long</a:t>
            </a:r>
            <a:r>
              <a:rPr lang="en-US" sz="4000" dirty="0" smtClean="0"/>
              <a:t>				</a:t>
            </a:r>
          </a:p>
        </p:txBody>
      </p:sp>
    </p:spTree>
    <p:extLst>
      <p:ext uri="{BB962C8B-B14F-4D97-AF65-F5344CB8AC3E}">
        <p14:creationId xmlns:p14="http://schemas.microsoft.com/office/powerpoint/2010/main" val="425760842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Dynamic Arrays in C++</a:t>
            </a:r>
            <a:endParaRPr lang="en-US" sz="7200" dirty="0"/>
          </a:p>
        </p:txBody>
      </p:sp>
      <p:sp>
        <p:nvSpPr>
          <p:cNvPr id="3" name="Subtitle 2"/>
          <p:cNvSpPr>
            <a:spLocks noGrp="1"/>
          </p:cNvSpPr>
          <p:nvPr>
            <p:ph type="subTitle" idx="1"/>
          </p:nvPr>
        </p:nvSpPr>
        <p:spPr>
          <a:xfrm>
            <a:off x="615552" y="1677066"/>
            <a:ext cx="10947042" cy="5305625"/>
          </a:xfrm>
        </p:spPr>
        <p:txBody>
          <a:bodyPr>
            <a:noAutofit/>
          </a:bodyPr>
          <a:lstStyle/>
          <a:p>
            <a:pPr algn="l"/>
            <a:r>
              <a:rPr lang="en-US" sz="4000" dirty="0" smtClean="0"/>
              <a:t>The syntax is </a:t>
            </a:r>
            <a:r>
              <a:rPr lang="en-US" sz="4000" i="1" dirty="0" smtClean="0"/>
              <a:t>almost</a:t>
            </a:r>
            <a:r>
              <a:rPr lang="en-US" sz="4000" dirty="0" smtClean="0"/>
              <a:t> the same in C++</a:t>
            </a:r>
          </a:p>
          <a:p>
            <a:pPr algn="l"/>
            <a:endParaRPr lang="en-US" sz="1000" dirty="0">
              <a:solidFill>
                <a:srgbClr val="FF0000"/>
              </a:solidFill>
            </a:endParaRPr>
          </a:p>
          <a:p>
            <a:pPr algn="l"/>
            <a:r>
              <a:rPr lang="en-US" sz="4000" dirty="0" smtClean="0">
                <a:solidFill>
                  <a:srgbClr val="FF0000"/>
                </a:solidFill>
              </a:rPr>
              <a:t>	</a:t>
            </a:r>
            <a:r>
              <a:rPr lang="en-US" sz="4000" dirty="0" err="1" smtClean="0"/>
              <a:t>int</a:t>
            </a:r>
            <a:r>
              <a:rPr lang="en-US" sz="4000" dirty="0" smtClean="0"/>
              <a:t> </a:t>
            </a:r>
            <a:r>
              <a:rPr lang="en-US" sz="4000" dirty="0" err="1" smtClean="0"/>
              <a:t>myArray</a:t>
            </a:r>
            <a:r>
              <a:rPr lang="en-US" sz="4000" dirty="0" smtClean="0"/>
              <a:t>[ ] = new </a:t>
            </a:r>
            <a:r>
              <a:rPr lang="en-US" sz="4000" dirty="0" err="1" smtClean="0"/>
              <a:t>int</a:t>
            </a:r>
            <a:r>
              <a:rPr lang="en-US" sz="4000" dirty="0" smtClean="0"/>
              <a:t> [ size ];   // sometimes</a:t>
            </a:r>
          </a:p>
          <a:p>
            <a:pPr algn="l"/>
            <a:r>
              <a:rPr lang="en-US" sz="4000" dirty="0"/>
              <a:t>	</a:t>
            </a:r>
            <a:r>
              <a:rPr lang="en-US" sz="4000" dirty="0" err="1" smtClean="0"/>
              <a:t>int</a:t>
            </a:r>
            <a:r>
              <a:rPr lang="en-US" sz="4000" dirty="0" smtClean="0"/>
              <a:t> * </a:t>
            </a:r>
            <a:r>
              <a:rPr lang="en-US" sz="4000" dirty="0" err="1" smtClean="0"/>
              <a:t>myArray</a:t>
            </a:r>
            <a:r>
              <a:rPr lang="en-US" sz="4000" dirty="0" smtClean="0"/>
              <a:t> = new </a:t>
            </a:r>
            <a:r>
              <a:rPr lang="en-US" sz="4000" dirty="0" err="1" smtClean="0"/>
              <a:t>int</a:t>
            </a:r>
            <a:r>
              <a:rPr lang="en-US" sz="4000" dirty="0" smtClean="0"/>
              <a:t> [ size ];    // always</a:t>
            </a:r>
          </a:p>
          <a:p>
            <a:pPr algn="l"/>
            <a:endParaRPr lang="en-US" sz="1000" dirty="0"/>
          </a:p>
          <a:p>
            <a:pPr algn="l"/>
            <a:r>
              <a:rPr lang="en-US" sz="4000" dirty="0" smtClean="0"/>
              <a:t>size can be a constant or a variable.</a:t>
            </a:r>
          </a:p>
          <a:p>
            <a:pPr algn="l"/>
            <a:endParaRPr lang="en-US" sz="1000" dirty="0"/>
          </a:p>
          <a:p>
            <a:pPr algn="l"/>
            <a:r>
              <a:rPr lang="en-US" sz="4000" dirty="0" smtClean="0"/>
              <a:t>In the Advanced C++ course we will usually use dynamically-allocated arrays.</a:t>
            </a:r>
          </a:p>
          <a:p>
            <a:pPr algn="l"/>
            <a:endParaRPr lang="en-US" sz="1000" dirty="0"/>
          </a:p>
          <a:p>
            <a:pPr algn="l"/>
            <a:endParaRPr lang="en-US" sz="1000" dirty="0">
              <a:solidFill>
                <a:srgbClr val="FF0000"/>
              </a:solidFill>
            </a:endParaRPr>
          </a:p>
          <a:p>
            <a:pPr algn="l"/>
            <a:endParaRPr lang="en-US" sz="1000" dirty="0" smtClean="0"/>
          </a:p>
        </p:txBody>
      </p:sp>
    </p:spTree>
    <p:extLst>
      <p:ext uri="{BB962C8B-B14F-4D97-AF65-F5344CB8AC3E}">
        <p14:creationId xmlns:p14="http://schemas.microsoft.com/office/powerpoint/2010/main" val="216799283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Functions and Methods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A function (or method, or subprogram, or routine, or one of many other terms) is a…</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181300813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Functions and Methods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A function (or method, or subprogram, or routine, or one of many other terms) is a </a:t>
            </a:r>
            <a:r>
              <a:rPr lang="en-US" sz="4000" dirty="0" smtClean="0">
                <a:solidFill>
                  <a:srgbClr val="FF0000"/>
                </a:solidFill>
              </a:rPr>
              <a:t>named block of code that performs some task.</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380684674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Functions and Methods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A function (or method, or subprogram, or routine, or one of many other terms) is a named block of code that performs some task.</a:t>
            </a:r>
          </a:p>
          <a:p>
            <a:pPr algn="l"/>
            <a:endParaRPr lang="en-US" sz="1100" dirty="0"/>
          </a:p>
          <a:p>
            <a:pPr algn="l"/>
            <a:r>
              <a:rPr lang="en-US" sz="4000" dirty="0" smtClean="0"/>
              <a:t>In the C family functions typically have three parts…</a:t>
            </a:r>
            <a:endParaRPr lang="en-US" sz="4000" dirty="0"/>
          </a:p>
          <a:p>
            <a:pPr algn="l"/>
            <a:endParaRPr lang="en-US" sz="1000" dirty="0" smtClean="0"/>
          </a:p>
        </p:txBody>
      </p:sp>
    </p:spTree>
    <p:extLst>
      <p:ext uri="{BB962C8B-B14F-4D97-AF65-F5344CB8AC3E}">
        <p14:creationId xmlns:p14="http://schemas.microsoft.com/office/powerpoint/2010/main" val="11898345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Functions and Methods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A function (or method, or subprogram, or routine, or one of many other terms) is a named block of code that performs some task.</a:t>
            </a:r>
          </a:p>
          <a:p>
            <a:pPr algn="l"/>
            <a:endParaRPr lang="en-US" sz="1100" dirty="0"/>
          </a:p>
          <a:p>
            <a:pPr algn="l"/>
            <a:r>
              <a:rPr lang="en-US" sz="4000" dirty="0" smtClean="0"/>
              <a:t>In the C family functions typically have three parts…</a:t>
            </a:r>
          </a:p>
          <a:p>
            <a:pPr algn="l"/>
            <a:endParaRPr lang="en-US" sz="1000" dirty="0"/>
          </a:p>
          <a:p>
            <a:pPr algn="l"/>
            <a:r>
              <a:rPr lang="en-US" sz="4000" dirty="0"/>
              <a:t>	</a:t>
            </a:r>
            <a:r>
              <a:rPr lang="en-US" sz="4000" dirty="0" smtClean="0"/>
              <a:t>			</a:t>
            </a:r>
            <a:r>
              <a:rPr lang="en-US" sz="4000" dirty="0" smtClean="0">
                <a:solidFill>
                  <a:srgbClr val="FF0000"/>
                </a:solidFill>
              </a:rPr>
              <a:t>function name</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289327884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Functions and Methods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A function (or method, or subprogram, or routine, or one of many other terms) is a named block of code that performs some task.</a:t>
            </a:r>
          </a:p>
          <a:p>
            <a:pPr algn="l"/>
            <a:endParaRPr lang="en-US" sz="1100" dirty="0"/>
          </a:p>
          <a:p>
            <a:pPr algn="l"/>
            <a:r>
              <a:rPr lang="en-US" sz="4000" dirty="0" smtClean="0"/>
              <a:t>In the C family functions typically have three parts…</a:t>
            </a:r>
          </a:p>
          <a:p>
            <a:pPr algn="l"/>
            <a:endParaRPr lang="en-US" sz="1000" dirty="0"/>
          </a:p>
          <a:p>
            <a:pPr algn="l"/>
            <a:r>
              <a:rPr lang="en-US" sz="4000" dirty="0"/>
              <a:t>	</a:t>
            </a:r>
            <a:r>
              <a:rPr lang="en-US" sz="4000" dirty="0" smtClean="0">
                <a:solidFill>
                  <a:srgbClr val="FF0000"/>
                </a:solidFill>
              </a:rPr>
              <a:t>return type</a:t>
            </a:r>
            <a:r>
              <a:rPr lang="en-US" sz="4000" dirty="0" smtClean="0"/>
              <a:t>	function name</a:t>
            </a:r>
            <a:endParaRPr lang="en-US" sz="4000" dirty="0"/>
          </a:p>
          <a:p>
            <a:pPr algn="l"/>
            <a:endParaRPr lang="en-US" sz="1000" dirty="0" smtClean="0"/>
          </a:p>
        </p:txBody>
      </p:sp>
    </p:spTree>
    <p:extLst>
      <p:ext uri="{BB962C8B-B14F-4D97-AF65-F5344CB8AC3E}">
        <p14:creationId xmlns:p14="http://schemas.microsoft.com/office/powerpoint/2010/main" val="368953668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Functions and Methods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A function (or method, or subprogram, or routine, or one of many other terms) is a named block of code that performs some task.</a:t>
            </a:r>
          </a:p>
          <a:p>
            <a:pPr algn="l"/>
            <a:endParaRPr lang="en-US" sz="1100" dirty="0"/>
          </a:p>
          <a:p>
            <a:pPr algn="l"/>
            <a:r>
              <a:rPr lang="en-US" sz="4000" dirty="0" smtClean="0"/>
              <a:t>In the C family functions typically have three parts…</a:t>
            </a:r>
          </a:p>
          <a:p>
            <a:pPr algn="l"/>
            <a:endParaRPr lang="en-US" sz="1000" dirty="0"/>
          </a:p>
          <a:p>
            <a:pPr algn="l"/>
            <a:r>
              <a:rPr lang="en-US" sz="4000" dirty="0"/>
              <a:t>	</a:t>
            </a:r>
            <a:r>
              <a:rPr lang="en-US" sz="4000" dirty="0" smtClean="0"/>
              <a:t>return type	function name ( </a:t>
            </a:r>
            <a:r>
              <a:rPr lang="en-US" sz="4000" dirty="0" smtClean="0">
                <a:solidFill>
                  <a:srgbClr val="FF0000"/>
                </a:solidFill>
              </a:rPr>
              <a:t>parameter list </a:t>
            </a:r>
            <a:r>
              <a:rPr lang="en-US" sz="4000" dirty="0" smtClean="0"/>
              <a:t>)</a:t>
            </a:r>
            <a:endParaRPr lang="en-US" sz="4000" dirty="0"/>
          </a:p>
          <a:p>
            <a:pPr algn="l"/>
            <a:endParaRPr lang="en-US" sz="1000" dirty="0" smtClean="0"/>
          </a:p>
        </p:txBody>
      </p:sp>
    </p:spTree>
    <p:extLst>
      <p:ext uri="{BB962C8B-B14F-4D97-AF65-F5344CB8AC3E}">
        <p14:creationId xmlns:p14="http://schemas.microsoft.com/office/powerpoint/2010/main" val="51075910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Functions and Methods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A function call </a:t>
            </a:r>
            <a:r>
              <a:rPr lang="en-US" sz="4000" i="1" dirty="0" smtClean="0"/>
              <a:t>becomes</a:t>
            </a:r>
            <a:r>
              <a:rPr lang="en-US" sz="4000" dirty="0" smtClean="0"/>
              <a:t> an instance of the return type. Functions can be called in any place where an instance of their return type is valid.</a:t>
            </a:r>
            <a:endParaRPr lang="en-US" sz="4000" dirty="0"/>
          </a:p>
          <a:p>
            <a:pPr algn="l"/>
            <a:endParaRPr lang="en-US" sz="1000" dirty="0" smtClean="0"/>
          </a:p>
        </p:txBody>
      </p:sp>
    </p:spTree>
    <p:extLst>
      <p:ext uri="{BB962C8B-B14F-4D97-AF65-F5344CB8AC3E}">
        <p14:creationId xmlns:p14="http://schemas.microsoft.com/office/powerpoint/2010/main" val="341922398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Functions and Methods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A function call </a:t>
            </a:r>
            <a:r>
              <a:rPr lang="en-US" sz="4000" i="1" dirty="0" smtClean="0"/>
              <a:t>becomes</a:t>
            </a:r>
            <a:r>
              <a:rPr lang="en-US" sz="4000" dirty="0" smtClean="0"/>
              <a:t> an instance of the return type. Functions can be called in any place where an instance of their return type is valid.</a:t>
            </a:r>
          </a:p>
          <a:p>
            <a:pPr algn="l"/>
            <a:endParaRPr lang="en-US" sz="1000" dirty="0"/>
          </a:p>
          <a:p>
            <a:pPr algn="l"/>
            <a:r>
              <a:rPr lang="en-US" sz="4000" dirty="0" smtClean="0"/>
              <a:t>	</a:t>
            </a:r>
            <a:r>
              <a:rPr lang="en-US" sz="4000" dirty="0" err="1" smtClean="0">
                <a:solidFill>
                  <a:srgbClr val="FF0000"/>
                </a:solidFill>
              </a:rPr>
              <a:t>int</a:t>
            </a:r>
            <a:r>
              <a:rPr lang="en-US" sz="4000" dirty="0" smtClean="0">
                <a:solidFill>
                  <a:srgbClr val="FF0000"/>
                </a:solidFill>
              </a:rPr>
              <a:t> </a:t>
            </a:r>
            <a:r>
              <a:rPr lang="en-US" sz="4000" dirty="0" err="1" smtClean="0">
                <a:solidFill>
                  <a:srgbClr val="FF0000"/>
                </a:solidFill>
              </a:rPr>
              <a:t>i</a:t>
            </a:r>
            <a:r>
              <a:rPr lang="en-US" sz="4000" dirty="0" smtClean="0">
                <a:solidFill>
                  <a:srgbClr val="FF0000"/>
                </a:solidFill>
              </a:rPr>
              <a:t> = 3 * </a:t>
            </a:r>
            <a:r>
              <a:rPr lang="en-US" sz="4000" dirty="0" err="1" smtClean="0">
                <a:solidFill>
                  <a:srgbClr val="FF0000"/>
                </a:solidFill>
              </a:rPr>
              <a:t>getMaximum</a:t>
            </a:r>
            <a:r>
              <a:rPr lang="en-US" sz="4000" dirty="0" smtClean="0">
                <a:solidFill>
                  <a:srgbClr val="FF0000"/>
                </a:solidFill>
              </a:rPr>
              <a:t>(a);</a:t>
            </a:r>
            <a:endParaRPr lang="en-US" sz="4000" dirty="0">
              <a:solidFill>
                <a:srgbClr val="FF0000"/>
              </a:solidFill>
            </a:endParaRPr>
          </a:p>
          <a:p>
            <a:pPr algn="l"/>
            <a:endParaRPr lang="en-US" sz="1000" dirty="0" smtClean="0"/>
          </a:p>
        </p:txBody>
      </p:sp>
    </p:spTree>
    <p:extLst>
      <p:ext uri="{BB962C8B-B14F-4D97-AF65-F5344CB8AC3E}">
        <p14:creationId xmlns:p14="http://schemas.microsoft.com/office/powerpoint/2010/main" val="82885108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Functions and Methods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A function call </a:t>
            </a:r>
            <a:r>
              <a:rPr lang="en-US" sz="4000" i="1" dirty="0" smtClean="0"/>
              <a:t>becomes</a:t>
            </a:r>
            <a:r>
              <a:rPr lang="en-US" sz="4000" dirty="0" smtClean="0"/>
              <a:t> an instance of the return type. Functions can be called in any place where an instance of their return type is valid.</a:t>
            </a:r>
          </a:p>
          <a:p>
            <a:pPr algn="l"/>
            <a:endParaRPr lang="en-US" sz="1000" dirty="0"/>
          </a:p>
          <a:p>
            <a:pPr algn="l"/>
            <a:r>
              <a:rPr lang="en-US" sz="4000" dirty="0" smtClean="0"/>
              <a:t>	</a:t>
            </a:r>
            <a:r>
              <a:rPr lang="en-US" sz="4000" dirty="0" err="1" smtClean="0"/>
              <a:t>int</a:t>
            </a:r>
            <a:r>
              <a:rPr lang="en-US" sz="4000" dirty="0" smtClean="0"/>
              <a:t> </a:t>
            </a:r>
            <a:r>
              <a:rPr lang="en-US" sz="4000" dirty="0" err="1" smtClean="0"/>
              <a:t>i</a:t>
            </a:r>
            <a:r>
              <a:rPr lang="en-US" sz="4000" dirty="0" smtClean="0"/>
              <a:t> = 3 * </a:t>
            </a:r>
            <a:r>
              <a:rPr lang="en-US" sz="4000" dirty="0" err="1" smtClean="0"/>
              <a:t>getMaximum</a:t>
            </a:r>
            <a:r>
              <a:rPr lang="en-US" sz="4000" dirty="0" smtClean="0"/>
              <a:t>(a);</a:t>
            </a:r>
          </a:p>
          <a:p>
            <a:pPr algn="l"/>
            <a:endParaRPr lang="en-US" sz="1000" dirty="0" smtClean="0"/>
          </a:p>
          <a:p>
            <a:pPr algn="l"/>
            <a:r>
              <a:rPr lang="en-US" sz="4000" dirty="0" smtClean="0"/>
              <a:t>The only requirement is that the return type of </a:t>
            </a:r>
            <a:r>
              <a:rPr lang="en-US" sz="4000" dirty="0" err="1" smtClean="0"/>
              <a:t>getMaximum</a:t>
            </a:r>
            <a:r>
              <a:rPr lang="en-US" sz="4000" dirty="0" smtClean="0"/>
              <a:t> is something that can be multiplied.</a:t>
            </a:r>
            <a:endParaRPr lang="en-US" sz="4000" dirty="0"/>
          </a:p>
          <a:p>
            <a:pPr algn="l"/>
            <a:endParaRPr lang="en-US" sz="1000" dirty="0" smtClean="0"/>
          </a:p>
        </p:txBody>
      </p:sp>
    </p:spTree>
    <p:extLst>
      <p:ext uri="{BB962C8B-B14F-4D97-AF65-F5344CB8AC3E}">
        <p14:creationId xmlns:p14="http://schemas.microsoft.com/office/powerpoint/2010/main" val="1314030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Integer Data Types</a:t>
            </a:r>
            <a:endParaRPr lang="en-US" sz="7200" dirty="0"/>
          </a:p>
        </p:txBody>
      </p:sp>
      <p:sp>
        <p:nvSpPr>
          <p:cNvPr id="3" name="Subtitle 2"/>
          <p:cNvSpPr>
            <a:spLocks noGrp="1"/>
          </p:cNvSpPr>
          <p:nvPr>
            <p:ph type="subTitle" idx="1"/>
          </p:nvPr>
        </p:nvSpPr>
        <p:spPr>
          <a:xfrm>
            <a:off x="1588394" y="1771316"/>
            <a:ext cx="9144000" cy="4833625"/>
          </a:xfrm>
        </p:spPr>
        <p:txBody>
          <a:bodyPr>
            <a:normAutofit/>
          </a:bodyPr>
          <a:lstStyle/>
          <a:p>
            <a:r>
              <a:rPr lang="en-US" sz="4000" dirty="0" smtClean="0"/>
              <a:t>What are the integer data types in C?</a:t>
            </a:r>
          </a:p>
          <a:p>
            <a:endParaRPr lang="en-US" sz="1100" dirty="0" smtClean="0"/>
          </a:p>
          <a:p>
            <a:pPr marL="571500" indent="-571500" algn="l">
              <a:buFont typeface="Arial" panose="020B0604020202020204" pitchFamily="34" charset="0"/>
              <a:buChar char="•"/>
            </a:pPr>
            <a:r>
              <a:rPr lang="en-US" sz="4000" dirty="0" smtClean="0"/>
              <a:t>byte</a:t>
            </a:r>
          </a:p>
          <a:p>
            <a:pPr marL="571500" indent="-571500" algn="l">
              <a:buFont typeface="Arial" panose="020B0604020202020204" pitchFamily="34" charset="0"/>
              <a:buChar char="•"/>
            </a:pPr>
            <a:r>
              <a:rPr lang="en-US" sz="4000" dirty="0" smtClean="0"/>
              <a:t>char</a:t>
            </a:r>
          </a:p>
          <a:p>
            <a:pPr marL="571500" indent="-571500" algn="l">
              <a:buFont typeface="Arial" panose="020B0604020202020204" pitchFamily="34" charset="0"/>
              <a:buChar char="•"/>
            </a:pPr>
            <a:r>
              <a:rPr lang="en-US" sz="4000" dirty="0" smtClean="0"/>
              <a:t>short</a:t>
            </a:r>
          </a:p>
          <a:p>
            <a:pPr marL="571500" indent="-571500" algn="l">
              <a:buFont typeface="Arial" panose="020B0604020202020204" pitchFamily="34" charset="0"/>
              <a:buChar char="•"/>
            </a:pPr>
            <a:r>
              <a:rPr lang="en-US" sz="4000" dirty="0" smtClean="0"/>
              <a:t>int</a:t>
            </a:r>
          </a:p>
        </p:txBody>
      </p:sp>
      <p:sp>
        <p:nvSpPr>
          <p:cNvPr id="4" name="Subtitle 2"/>
          <p:cNvSpPr txBox="1">
            <a:spLocks/>
          </p:cNvSpPr>
          <p:nvPr/>
        </p:nvSpPr>
        <p:spPr>
          <a:xfrm>
            <a:off x="5424151" y="2425992"/>
            <a:ext cx="4969100" cy="4833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100" dirty="0" smtClean="0"/>
          </a:p>
          <a:p>
            <a:pPr marL="571500" indent="-571500" algn="l">
              <a:buFont typeface="Arial" panose="020B0604020202020204" pitchFamily="34" charset="0"/>
              <a:buChar char="•"/>
            </a:pPr>
            <a:r>
              <a:rPr lang="en-US" sz="4000" dirty="0" smtClean="0"/>
              <a:t>long				</a:t>
            </a:r>
          </a:p>
          <a:p>
            <a:pPr marL="571500" indent="-571500" algn="l">
              <a:buFont typeface="Arial" panose="020B0604020202020204" pitchFamily="34" charset="0"/>
              <a:buChar char="•"/>
            </a:pPr>
            <a:r>
              <a:rPr lang="en-US" sz="4000" dirty="0">
                <a:solidFill>
                  <a:srgbClr val="FF0000"/>
                </a:solidFill>
              </a:rPr>
              <a:t>l</a:t>
            </a:r>
            <a:r>
              <a:rPr lang="en-US" sz="4000" dirty="0" smtClean="0">
                <a:solidFill>
                  <a:srgbClr val="FF0000"/>
                </a:solidFill>
              </a:rPr>
              <a:t>ong long</a:t>
            </a:r>
          </a:p>
        </p:txBody>
      </p:sp>
    </p:spTree>
    <p:extLst>
      <p:ext uri="{BB962C8B-B14F-4D97-AF65-F5344CB8AC3E}">
        <p14:creationId xmlns:p14="http://schemas.microsoft.com/office/powerpoint/2010/main" val="323423945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Functions and Methods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C++ we say “function.”</a:t>
            </a:r>
          </a:p>
          <a:p>
            <a:pPr algn="l"/>
            <a:endParaRPr lang="en-US" sz="1000" dirty="0"/>
          </a:p>
          <a:p>
            <a:pPr algn="l"/>
            <a:r>
              <a:rPr lang="en-US" sz="4000" dirty="0" smtClean="0"/>
              <a:t>In Java we say “method,” which refers to a function that belongs to an object and that is able to operate on data that is contained within the class.</a:t>
            </a:r>
          </a:p>
          <a:p>
            <a:pPr algn="l"/>
            <a:endParaRPr lang="en-US" sz="1000" dirty="0"/>
          </a:p>
          <a:p>
            <a:pPr algn="l"/>
            <a:r>
              <a:rPr lang="en-US" sz="4000" dirty="0" smtClean="0"/>
              <a:t>When we write functions in classes in C++, we call them “member functions” rather than methods.</a:t>
            </a:r>
          </a:p>
          <a:p>
            <a:pPr algn="l"/>
            <a:endParaRPr lang="en-US" sz="1000" dirty="0" smtClean="0"/>
          </a:p>
        </p:txBody>
      </p:sp>
    </p:spTree>
    <p:extLst>
      <p:ext uri="{BB962C8B-B14F-4D97-AF65-F5344CB8AC3E}">
        <p14:creationId xmlns:p14="http://schemas.microsoft.com/office/powerpoint/2010/main" val="334787157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Passing Parameters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C++, there are </a:t>
            </a:r>
            <a:r>
              <a:rPr lang="en-US" sz="4000" i="1" dirty="0" smtClean="0"/>
              <a:t>three</a:t>
            </a:r>
            <a:r>
              <a:rPr lang="en-US" sz="4000" dirty="0" smtClean="0"/>
              <a:t> ways to pass parameters to functions:</a:t>
            </a:r>
          </a:p>
          <a:p>
            <a:pPr algn="l"/>
            <a:endParaRPr lang="en-US" sz="1000" dirty="0" smtClean="0"/>
          </a:p>
        </p:txBody>
      </p:sp>
    </p:spTree>
    <p:extLst>
      <p:ext uri="{BB962C8B-B14F-4D97-AF65-F5344CB8AC3E}">
        <p14:creationId xmlns:p14="http://schemas.microsoft.com/office/powerpoint/2010/main" val="11371427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Passing Parameters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C++, there are </a:t>
            </a:r>
            <a:r>
              <a:rPr lang="en-US" sz="4000" i="1" dirty="0" smtClean="0"/>
              <a:t>three</a:t>
            </a:r>
            <a:r>
              <a:rPr lang="en-US" sz="4000" dirty="0" smtClean="0"/>
              <a:t> ways to pass parameters to functions:</a:t>
            </a:r>
          </a:p>
          <a:p>
            <a:pPr algn="l"/>
            <a:endParaRPr lang="en-US" sz="1000" dirty="0"/>
          </a:p>
          <a:p>
            <a:pPr algn="l"/>
            <a:r>
              <a:rPr lang="en-US" sz="4000" dirty="0" smtClean="0"/>
              <a:t>	</a:t>
            </a:r>
            <a:r>
              <a:rPr lang="en-US" sz="4000" dirty="0" smtClean="0">
                <a:solidFill>
                  <a:srgbClr val="FF0000"/>
                </a:solidFill>
              </a:rPr>
              <a:t>value</a:t>
            </a:r>
          </a:p>
          <a:p>
            <a:pPr algn="l"/>
            <a:endParaRPr lang="en-US" sz="1000" dirty="0" smtClean="0"/>
          </a:p>
        </p:txBody>
      </p:sp>
    </p:spTree>
    <p:extLst>
      <p:ext uri="{BB962C8B-B14F-4D97-AF65-F5344CB8AC3E}">
        <p14:creationId xmlns:p14="http://schemas.microsoft.com/office/powerpoint/2010/main" val="66238520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Passing Parameters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C++, there are </a:t>
            </a:r>
            <a:r>
              <a:rPr lang="en-US" sz="4000" i="1" dirty="0" smtClean="0"/>
              <a:t>three</a:t>
            </a:r>
            <a:r>
              <a:rPr lang="en-US" sz="4000" dirty="0" smtClean="0"/>
              <a:t> ways to pass parameters to functions:</a:t>
            </a:r>
          </a:p>
          <a:p>
            <a:pPr algn="l"/>
            <a:endParaRPr lang="en-US" sz="1000" dirty="0"/>
          </a:p>
          <a:p>
            <a:pPr algn="l"/>
            <a:r>
              <a:rPr lang="en-US" sz="4000" dirty="0" smtClean="0"/>
              <a:t>	value</a:t>
            </a:r>
          </a:p>
          <a:p>
            <a:pPr algn="l"/>
            <a:r>
              <a:rPr lang="en-US" sz="4000" dirty="0"/>
              <a:t>	</a:t>
            </a:r>
            <a:r>
              <a:rPr lang="en-US" sz="4000" dirty="0" smtClean="0">
                <a:solidFill>
                  <a:srgbClr val="FF0000"/>
                </a:solidFill>
              </a:rPr>
              <a:t>pointer</a:t>
            </a:r>
          </a:p>
          <a:p>
            <a:pPr algn="l"/>
            <a:endParaRPr lang="en-US" sz="1000" dirty="0" smtClean="0"/>
          </a:p>
        </p:txBody>
      </p:sp>
    </p:spTree>
    <p:extLst>
      <p:ext uri="{BB962C8B-B14F-4D97-AF65-F5344CB8AC3E}">
        <p14:creationId xmlns:p14="http://schemas.microsoft.com/office/powerpoint/2010/main" val="323495509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Passing Parameters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C++, there are </a:t>
            </a:r>
            <a:r>
              <a:rPr lang="en-US" sz="4000" i="1" dirty="0" smtClean="0"/>
              <a:t>three</a:t>
            </a:r>
            <a:r>
              <a:rPr lang="en-US" sz="4000" dirty="0" smtClean="0"/>
              <a:t> ways to pass parameters to functions:</a:t>
            </a:r>
          </a:p>
          <a:p>
            <a:pPr algn="l"/>
            <a:endParaRPr lang="en-US" sz="1000" dirty="0"/>
          </a:p>
          <a:p>
            <a:pPr algn="l"/>
            <a:r>
              <a:rPr lang="en-US" sz="4000" dirty="0" smtClean="0"/>
              <a:t>	value</a:t>
            </a:r>
          </a:p>
          <a:p>
            <a:pPr algn="l"/>
            <a:r>
              <a:rPr lang="en-US" sz="4000" dirty="0"/>
              <a:t>	</a:t>
            </a:r>
            <a:r>
              <a:rPr lang="en-US" sz="4000" dirty="0" smtClean="0"/>
              <a:t>pointer</a:t>
            </a:r>
          </a:p>
          <a:p>
            <a:pPr algn="l"/>
            <a:r>
              <a:rPr lang="en-US" sz="4000" dirty="0"/>
              <a:t>	</a:t>
            </a:r>
            <a:r>
              <a:rPr lang="en-US" sz="4000" dirty="0" smtClean="0">
                <a:solidFill>
                  <a:srgbClr val="FF0000"/>
                </a:solidFill>
              </a:rPr>
              <a:t>reference</a:t>
            </a:r>
          </a:p>
          <a:p>
            <a:pPr algn="l"/>
            <a:endParaRPr lang="en-US" sz="1000" dirty="0" smtClean="0"/>
          </a:p>
        </p:txBody>
      </p:sp>
    </p:spTree>
    <p:extLst>
      <p:ext uri="{BB962C8B-B14F-4D97-AF65-F5344CB8AC3E}">
        <p14:creationId xmlns:p14="http://schemas.microsoft.com/office/powerpoint/2010/main" val="66951810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Passing Parameters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C++, there are </a:t>
            </a:r>
            <a:r>
              <a:rPr lang="en-US" sz="4000" i="1" dirty="0" smtClean="0"/>
              <a:t>three</a:t>
            </a:r>
            <a:r>
              <a:rPr lang="en-US" sz="4000" dirty="0" smtClean="0"/>
              <a:t> ways to pass parameters to functions:</a:t>
            </a:r>
          </a:p>
          <a:p>
            <a:pPr algn="l"/>
            <a:endParaRPr lang="en-US" sz="1000" dirty="0"/>
          </a:p>
          <a:p>
            <a:pPr algn="l"/>
            <a:r>
              <a:rPr lang="en-US" sz="4000" dirty="0" smtClean="0"/>
              <a:t>	value			</a:t>
            </a:r>
            <a:r>
              <a:rPr lang="en-US" sz="4000" dirty="0" smtClean="0">
                <a:solidFill>
                  <a:srgbClr val="FF0000"/>
                </a:solidFill>
              </a:rPr>
              <a:t>// C</a:t>
            </a:r>
          </a:p>
          <a:p>
            <a:pPr algn="l"/>
            <a:r>
              <a:rPr lang="en-US" sz="4000" dirty="0"/>
              <a:t>	</a:t>
            </a:r>
            <a:r>
              <a:rPr lang="en-US" sz="4000" dirty="0" smtClean="0"/>
              <a:t>pointer			</a:t>
            </a:r>
            <a:r>
              <a:rPr lang="en-US" sz="4000" dirty="0" smtClean="0">
                <a:solidFill>
                  <a:srgbClr val="FF0000"/>
                </a:solidFill>
              </a:rPr>
              <a:t>// C</a:t>
            </a:r>
          </a:p>
          <a:p>
            <a:pPr algn="l"/>
            <a:r>
              <a:rPr lang="en-US" sz="4000" dirty="0"/>
              <a:t>	</a:t>
            </a:r>
            <a:r>
              <a:rPr lang="en-US" sz="4000" dirty="0" smtClean="0"/>
              <a:t>reference		</a:t>
            </a:r>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169040167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Passing Parameters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C++, there are </a:t>
            </a:r>
            <a:r>
              <a:rPr lang="en-US" sz="4000" i="1" dirty="0" smtClean="0"/>
              <a:t>three</a:t>
            </a:r>
            <a:r>
              <a:rPr lang="en-US" sz="4000" dirty="0" smtClean="0"/>
              <a:t> ways to pass parameters to functions:</a:t>
            </a:r>
          </a:p>
          <a:p>
            <a:pPr algn="l"/>
            <a:endParaRPr lang="en-US" sz="1000" dirty="0"/>
          </a:p>
          <a:p>
            <a:pPr algn="l"/>
            <a:r>
              <a:rPr lang="en-US" sz="4000" dirty="0" smtClean="0"/>
              <a:t>	value			// C</a:t>
            </a:r>
          </a:p>
          <a:p>
            <a:pPr algn="l"/>
            <a:r>
              <a:rPr lang="en-US" sz="4000" dirty="0"/>
              <a:t>	</a:t>
            </a:r>
            <a:r>
              <a:rPr lang="en-US" sz="4000" dirty="0" smtClean="0"/>
              <a:t>pointer			// C</a:t>
            </a:r>
          </a:p>
          <a:p>
            <a:pPr algn="l"/>
            <a:r>
              <a:rPr lang="en-US" sz="4000" dirty="0"/>
              <a:t>	</a:t>
            </a:r>
            <a:r>
              <a:rPr lang="en-US" sz="4000" dirty="0" smtClean="0"/>
              <a:t>reference		</a:t>
            </a:r>
            <a:r>
              <a:rPr lang="en-US" sz="4000" dirty="0" smtClean="0">
                <a:solidFill>
                  <a:srgbClr val="FF0000"/>
                </a:solidFill>
              </a:rPr>
              <a:t>// C++</a:t>
            </a: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46829058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Passing Parameters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C++, there are </a:t>
            </a:r>
            <a:r>
              <a:rPr lang="en-US" sz="4000" i="1" dirty="0" smtClean="0"/>
              <a:t>three</a:t>
            </a:r>
            <a:r>
              <a:rPr lang="en-US" sz="4000" dirty="0" smtClean="0"/>
              <a:t> ways to pass parameters to functions:</a:t>
            </a:r>
          </a:p>
          <a:p>
            <a:pPr algn="l"/>
            <a:endParaRPr lang="en-US" sz="1000" dirty="0"/>
          </a:p>
          <a:p>
            <a:pPr algn="l"/>
            <a:r>
              <a:rPr lang="en-US" sz="4000" dirty="0" smtClean="0"/>
              <a:t>	value			</a:t>
            </a:r>
            <a:r>
              <a:rPr lang="en-US" sz="4000" dirty="0" smtClean="0">
                <a:solidFill>
                  <a:srgbClr val="FF0000"/>
                </a:solidFill>
              </a:rPr>
              <a:t>// Java</a:t>
            </a:r>
          </a:p>
          <a:p>
            <a:pPr algn="l"/>
            <a:r>
              <a:rPr lang="en-US" sz="4000" dirty="0"/>
              <a:t>	</a:t>
            </a:r>
            <a:r>
              <a:rPr lang="en-US" sz="4000" dirty="0" smtClean="0"/>
              <a:t>pointer			// NOPE</a:t>
            </a:r>
          </a:p>
          <a:p>
            <a:pPr algn="l"/>
            <a:r>
              <a:rPr lang="en-US" sz="4000" dirty="0"/>
              <a:t>	</a:t>
            </a:r>
            <a:r>
              <a:rPr lang="en-US" sz="4000" dirty="0" smtClean="0"/>
              <a:t>reference		</a:t>
            </a:r>
            <a:r>
              <a:rPr lang="en-US" sz="4000" dirty="0" smtClean="0">
                <a:solidFill>
                  <a:srgbClr val="FF0000"/>
                </a:solidFill>
              </a:rPr>
              <a:t>// Java</a:t>
            </a: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288326409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Pointers and References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82278879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Pointers and References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solidFill>
                  <a:srgbClr val="FF0000"/>
                </a:solidFill>
              </a:rPr>
              <a:t>In C / C++ / Objective C, Pointers can be manipulated using “pointer arithmetic.”</a:t>
            </a: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160068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Integer Data Types</a:t>
            </a:r>
            <a:endParaRPr lang="en-US" sz="7200" dirty="0"/>
          </a:p>
        </p:txBody>
      </p:sp>
      <p:sp>
        <p:nvSpPr>
          <p:cNvPr id="3" name="Subtitle 2"/>
          <p:cNvSpPr>
            <a:spLocks noGrp="1"/>
          </p:cNvSpPr>
          <p:nvPr>
            <p:ph type="subTitle" idx="1"/>
          </p:nvPr>
        </p:nvSpPr>
        <p:spPr>
          <a:xfrm>
            <a:off x="1588394" y="1771316"/>
            <a:ext cx="9144000" cy="4833625"/>
          </a:xfrm>
        </p:spPr>
        <p:txBody>
          <a:bodyPr>
            <a:normAutofit/>
          </a:bodyPr>
          <a:lstStyle/>
          <a:p>
            <a:r>
              <a:rPr lang="en-US" sz="4000" dirty="0" smtClean="0"/>
              <a:t>What are the integer data types in C?</a:t>
            </a:r>
          </a:p>
          <a:p>
            <a:endParaRPr lang="en-US" sz="1100" dirty="0" smtClean="0"/>
          </a:p>
          <a:p>
            <a:pPr marL="571500" indent="-571500" algn="l">
              <a:buFont typeface="Arial" panose="020B0604020202020204" pitchFamily="34" charset="0"/>
              <a:buChar char="•"/>
            </a:pPr>
            <a:r>
              <a:rPr lang="en-US" sz="4000" dirty="0" smtClean="0"/>
              <a:t>byte</a:t>
            </a:r>
          </a:p>
          <a:p>
            <a:pPr marL="571500" indent="-571500" algn="l">
              <a:buFont typeface="Arial" panose="020B0604020202020204" pitchFamily="34" charset="0"/>
              <a:buChar char="•"/>
            </a:pPr>
            <a:r>
              <a:rPr lang="en-US" sz="4000" dirty="0" smtClean="0"/>
              <a:t>char</a:t>
            </a:r>
          </a:p>
          <a:p>
            <a:pPr marL="571500" indent="-571500" algn="l">
              <a:buFont typeface="Arial" panose="020B0604020202020204" pitchFamily="34" charset="0"/>
              <a:buChar char="•"/>
            </a:pPr>
            <a:r>
              <a:rPr lang="en-US" sz="4000" dirty="0" smtClean="0"/>
              <a:t>short</a:t>
            </a:r>
          </a:p>
          <a:p>
            <a:pPr marL="571500" indent="-571500" algn="l">
              <a:buFont typeface="Arial" panose="020B0604020202020204" pitchFamily="34" charset="0"/>
              <a:buChar char="•"/>
            </a:pPr>
            <a:r>
              <a:rPr lang="en-US" sz="4000" dirty="0" smtClean="0"/>
              <a:t>int</a:t>
            </a:r>
          </a:p>
        </p:txBody>
      </p:sp>
      <p:sp>
        <p:nvSpPr>
          <p:cNvPr id="4" name="Subtitle 2"/>
          <p:cNvSpPr txBox="1">
            <a:spLocks/>
          </p:cNvSpPr>
          <p:nvPr/>
        </p:nvSpPr>
        <p:spPr>
          <a:xfrm>
            <a:off x="5424151" y="2425992"/>
            <a:ext cx="4930463" cy="4833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100" dirty="0" smtClean="0"/>
          </a:p>
          <a:p>
            <a:pPr marL="571500" indent="-571500" algn="l">
              <a:buFont typeface="Arial" panose="020B0604020202020204" pitchFamily="34" charset="0"/>
              <a:buChar char="•"/>
            </a:pPr>
            <a:r>
              <a:rPr lang="en-US" sz="4000" dirty="0" smtClean="0"/>
              <a:t>long				</a:t>
            </a:r>
          </a:p>
          <a:p>
            <a:pPr marL="571500" indent="-571500" algn="l">
              <a:buFont typeface="Arial" panose="020B0604020202020204" pitchFamily="34" charset="0"/>
              <a:buChar char="•"/>
            </a:pPr>
            <a:r>
              <a:rPr lang="en-US" sz="4000" dirty="0"/>
              <a:t>l</a:t>
            </a:r>
            <a:r>
              <a:rPr lang="en-US" sz="4000" dirty="0" smtClean="0"/>
              <a:t>ong long</a:t>
            </a:r>
          </a:p>
          <a:p>
            <a:pPr marL="571500" indent="-571500" algn="l">
              <a:buFont typeface="Arial" panose="020B0604020202020204" pitchFamily="34" charset="0"/>
              <a:buChar char="•"/>
            </a:pPr>
            <a:r>
              <a:rPr lang="en-US" sz="4000" dirty="0">
                <a:solidFill>
                  <a:srgbClr val="FF0000"/>
                </a:solidFill>
              </a:rPr>
              <a:t>a</a:t>
            </a:r>
            <a:r>
              <a:rPr lang="en-US" sz="4000" dirty="0" smtClean="0">
                <a:solidFill>
                  <a:srgbClr val="FF0000"/>
                </a:solidFill>
              </a:rPr>
              <a:t>dditional types</a:t>
            </a:r>
          </a:p>
        </p:txBody>
      </p:sp>
    </p:spTree>
    <p:extLst>
      <p:ext uri="{BB962C8B-B14F-4D97-AF65-F5344CB8AC3E}">
        <p14:creationId xmlns:p14="http://schemas.microsoft.com/office/powerpoint/2010/main" val="233269427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Pointers and References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a:t>In C / C++ / Objective C, </a:t>
            </a:r>
            <a:r>
              <a:rPr lang="en-US" sz="4000" dirty="0" smtClean="0"/>
              <a:t>pointers </a:t>
            </a:r>
            <a:r>
              <a:rPr lang="en-US" sz="4000" dirty="0"/>
              <a:t>can be manipulated using “pointer arithmetic.”</a:t>
            </a:r>
          </a:p>
          <a:p>
            <a:pPr algn="l"/>
            <a:endParaRPr lang="en-US" sz="1000" dirty="0"/>
          </a:p>
          <a:p>
            <a:pPr algn="l"/>
            <a:r>
              <a:rPr lang="en-US" sz="4000" dirty="0" smtClean="0">
                <a:solidFill>
                  <a:srgbClr val="FF0000"/>
                </a:solidFill>
              </a:rPr>
              <a:t>References cannot be altered; they refer only to the object that was passed.</a:t>
            </a: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29130814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Pointers and References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a:t>In C / C++ / Objective C, </a:t>
            </a:r>
            <a:r>
              <a:rPr lang="en-US" sz="4000" dirty="0" smtClean="0"/>
              <a:t>pointers </a:t>
            </a:r>
            <a:r>
              <a:rPr lang="en-US" sz="4000" dirty="0"/>
              <a:t>can be manipulated using “pointer arithmetic.”</a:t>
            </a:r>
          </a:p>
          <a:p>
            <a:pPr algn="l"/>
            <a:endParaRPr lang="en-US" sz="1000" dirty="0"/>
          </a:p>
          <a:p>
            <a:pPr algn="l"/>
            <a:r>
              <a:rPr lang="en-US" sz="4000" dirty="0" smtClean="0"/>
              <a:t>References cannot be altered; they refer only to the object that was passed.</a:t>
            </a:r>
          </a:p>
          <a:p>
            <a:pPr algn="l"/>
            <a:endParaRPr lang="en-US" sz="1000" dirty="0" smtClean="0"/>
          </a:p>
          <a:p>
            <a:pPr algn="l"/>
            <a:r>
              <a:rPr lang="en-US" sz="4000" dirty="0" smtClean="0"/>
              <a:t>Your OCCC ID is like a pointer.</a:t>
            </a: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51587832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Pointers and References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a:t>In C / C++ / Objective C, </a:t>
            </a:r>
            <a:r>
              <a:rPr lang="en-US" sz="4000" dirty="0" smtClean="0"/>
              <a:t>pointers </a:t>
            </a:r>
            <a:r>
              <a:rPr lang="en-US" sz="4000" dirty="0"/>
              <a:t>can be manipulated using “pointer arithmetic.”</a:t>
            </a:r>
          </a:p>
          <a:p>
            <a:pPr algn="l"/>
            <a:endParaRPr lang="en-US" sz="1000" dirty="0"/>
          </a:p>
          <a:p>
            <a:pPr algn="l"/>
            <a:r>
              <a:rPr lang="en-US" sz="4000" dirty="0" smtClean="0"/>
              <a:t>References cannot be altered; they refer only to the object that was passed.</a:t>
            </a:r>
          </a:p>
          <a:p>
            <a:pPr algn="l"/>
            <a:endParaRPr lang="en-US" sz="1000" dirty="0" smtClean="0"/>
          </a:p>
          <a:p>
            <a:pPr algn="l"/>
            <a:r>
              <a:rPr lang="en-US" sz="4000" dirty="0" smtClean="0"/>
              <a:t>Your OCCC ID is like a pointer.</a:t>
            </a:r>
          </a:p>
          <a:p>
            <a:pPr algn="l"/>
            <a:r>
              <a:rPr lang="en-US" sz="4000" dirty="0" smtClean="0"/>
              <a:t>Your VISA card number is like a reference.</a:t>
            </a: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58668323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Java and C# and Pointers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Java and C# have pointers</a:t>
            </a:r>
          </a:p>
          <a:p>
            <a:pPr algn="l"/>
            <a:endParaRPr lang="en-US" sz="4000" dirty="0"/>
          </a:p>
          <a:p>
            <a:pPr algn="l"/>
            <a:r>
              <a:rPr lang="en-US" sz="4000" dirty="0" smtClean="0"/>
              <a:t>	True</a:t>
            </a:r>
          </a:p>
          <a:p>
            <a:pPr algn="l"/>
            <a:r>
              <a:rPr lang="en-US" sz="4000" dirty="0"/>
              <a:t>	</a:t>
            </a:r>
            <a:r>
              <a:rPr lang="en-US" sz="4000" dirty="0" smtClean="0"/>
              <a:t>False</a:t>
            </a: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04897141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Java and C# and Pointers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Java and C# have pointers</a:t>
            </a:r>
          </a:p>
          <a:p>
            <a:pPr algn="l"/>
            <a:endParaRPr lang="en-US" sz="4000" dirty="0"/>
          </a:p>
          <a:p>
            <a:pPr algn="l"/>
            <a:r>
              <a:rPr lang="en-US" sz="4000" dirty="0" smtClean="0"/>
              <a:t>	</a:t>
            </a:r>
            <a:r>
              <a:rPr lang="en-US" sz="4000" dirty="0" smtClean="0">
                <a:solidFill>
                  <a:srgbClr val="FF0000"/>
                </a:solidFill>
              </a:rPr>
              <a:t>True</a:t>
            </a:r>
          </a:p>
          <a:p>
            <a:pPr algn="l"/>
            <a:r>
              <a:rPr lang="en-US" sz="4000" dirty="0"/>
              <a:t>	</a:t>
            </a:r>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84329754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Java and C# and Pointers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Java and C# have pointers</a:t>
            </a:r>
          </a:p>
          <a:p>
            <a:pPr algn="l"/>
            <a:endParaRPr lang="en-US" sz="4000" dirty="0"/>
          </a:p>
          <a:p>
            <a:pPr algn="l"/>
            <a:r>
              <a:rPr lang="en-US" sz="4000" dirty="0" smtClean="0"/>
              <a:t>	</a:t>
            </a:r>
            <a:r>
              <a:rPr lang="en-US" sz="4000" dirty="0" smtClean="0">
                <a:solidFill>
                  <a:srgbClr val="FF0000"/>
                </a:solidFill>
              </a:rPr>
              <a:t>True</a:t>
            </a:r>
          </a:p>
          <a:p>
            <a:pPr algn="l"/>
            <a:r>
              <a:rPr lang="en-US" sz="4000" dirty="0"/>
              <a:t>	</a:t>
            </a:r>
            <a:endParaRPr lang="en-US" sz="4000" dirty="0" smtClean="0">
              <a:solidFill>
                <a:srgbClr val="FF0000"/>
              </a:solidFill>
            </a:endParaRPr>
          </a:p>
          <a:p>
            <a:pPr algn="l"/>
            <a:r>
              <a:rPr lang="en-US" sz="4000" dirty="0" smtClean="0"/>
              <a:t>…but we’re not allowed to see or manipulate them.</a:t>
            </a:r>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403155694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Passing Parameters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Java, primitives are </a:t>
            </a:r>
            <a:r>
              <a:rPr lang="en-US" sz="4000" i="1" dirty="0" smtClean="0"/>
              <a:t>always</a:t>
            </a:r>
            <a:r>
              <a:rPr lang="en-US" sz="4000" dirty="0" smtClean="0"/>
              <a:t> passed by value and objects are </a:t>
            </a:r>
            <a:r>
              <a:rPr lang="en-US" sz="4000" i="1" dirty="0" smtClean="0"/>
              <a:t>always</a:t>
            </a:r>
            <a:r>
              <a:rPr lang="en-US" sz="4000" dirty="0" smtClean="0"/>
              <a:t> passed by reference.</a:t>
            </a:r>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178121321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Passing Parameters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In Java, primitives are </a:t>
            </a:r>
            <a:r>
              <a:rPr lang="en-US" sz="4000" i="1" dirty="0" smtClean="0"/>
              <a:t>always</a:t>
            </a:r>
            <a:r>
              <a:rPr lang="en-US" sz="4000" dirty="0" smtClean="0"/>
              <a:t> passed by value and objects are </a:t>
            </a:r>
            <a:r>
              <a:rPr lang="en-US" sz="4000" i="1" dirty="0" smtClean="0"/>
              <a:t>always</a:t>
            </a:r>
            <a:r>
              <a:rPr lang="en-US" sz="4000" dirty="0" smtClean="0"/>
              <a:t> passed by reference. </a:t>
            </a:r>
          </a:p>
          <a:p>
            <a:pPr algn="l"/>
            <a:endParaRPr lang="en-US" sz="1000" dirty="0"/>
          </a:p>
          <a:p>
            <a:pPr algn="l"/>
            <a:r>
              <a:rPr lang="en-US" sz="4000" dirty="0" smtClean="0"/>
              <a:t>In C++ we have more control, and can pass primitives by reference if need be using the &amp; operator.</a:t>
            </a:r>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164077010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1243282"/>
          </a:xfrm>
        </p:spPr>
        <p:txBody>
          <a:bodyPr>
            <a:normAutofit/>
          </a:bodyPr>
          <a:lstStyle/>
          <a:p>
            <a:r>
              <a:rPr lang="en-US" sz="7200" dirty="0" smtClean="0"/>
              <a:t>Program Documentation</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C / C++ / Objective C – none, other than inline comments.</a:t>
            </a:r>
          </a:p>
          <a:p>
            <a:pPr algn="l"/>
            <a:endParaRPr lang="en-US" sz="800" dirty="0" smtClean="0"/>
          </a:p>
          <a:p>
            <a:pPr algn="l"/>
            <a:r>
              <a:rPr lang="en-US" sz="4000" dirty="0" smtClean="0"/>
              <a:t>Java – a simple auto-documentation feature called </a:t>
            </a:r>
            <a:r>
              <a:rPr lang="en-US" sz="4000" dirty="0" err="1" smtClean="0"/>
              <a:t>autodoc</a:t>
            </a:r>
            <a:r>
              <a:rPr lang="en-US" sz="4000" dirty="0" smtClean="0"/>
              <a:t>.</a:t>
            </a:r>
          </a:p>
          <a:p>
            <a:pPr algn="l"/>
            <a:endParaRPr lang="en-US" sz="800" dirty="0" smtClean="0"/>
          </a:p>
          <a:p>
            <a:pPr algn="l"/>
            <a:r>
              <a:rPr lang="en-US" sz="4000" dirty="0" smtClean="0"/>
              <a:t>C# - a more sophisticated approach than </a:t>
            </a:r>
            <a:r>
              <a:rPr lang="en-US" sz="4000" dirty="0" err="1" smtClean="0"/>
              <a:t>autodoc</a:t>
            </a:r>
            <a:r>
              <a:rPr lang="en-US" sz="4000" dirty="0" smtClean="0"/>
              <a:t> using a built-in XML documentation generator.</a:t>
            </a:r>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23390624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091" y="309093"/>
            <a:ext cx="11623964" cy="2122822"/>
          </a:xfrm>
        </p:spPr>
        <p:txBody>
          <a:bodyPr>
            <a:normAutofit/>
          </a:bodyPr>
          <a:lstStyle/>
          <a:p>
            <a:r>
              <a:rPr lang="en-US" sz="7200" dirty="0" smtClean="0"/>
              <a:t>Memory Management and Garbage Collection</a:t>
            </a:r>
            <a:endParaRPr lang="en-US" sz="7200" dirty="0"/>
          </a:p>
        </p:txBody>
      </p:sp>
      <p:sp>
        <p:nvSpPr>
          <p:cNvPr id="3" name="Subtitle 2"/>
          <p:cNvSpPr>
            <a:spLocks noGrp="1"/>
          </p:cNvSpPr>
          <p:nvPr>
            <p:ph type="subTitle" idx="1"/>
          </p:nvPr>
        </p:nvSpPr>
        <p:spPr>
          <a:xfrm>
            <a:off x="693374" y="2558375"/>
            <a:ext cx="10947042" cy="4202349"/>
          </a:xfrm>
        </p:spPr>
        <p:txBody>
          <a:bodyPr>
            <a:noAutofit/>
          </a:bodyPr>
          <a:lstStyle/>
          <a:p>
            <a:pPr algn="l"/>
            <a:r>
              <a:rPr lang="en-US" sz="4000" dirty="0" smtClean="0"/>
              <a:t>In C and C++, memory management is the responsibility of the programmer. There is no automatic “garbage collection.”  </a:t>
            </a:r>
            <a:endParaRPr lang="en-US" sz="800" dirty="0" smtClean="0"/>
          </a:p>
          <a:p>
            <a:pPr algn="l"/>
            <a:endParaRPr lang="en-US" sz="800" dirty="0" smtClean="0"/>
          </a:p>
          <a:p>
            <a:pPr algn="l"/>
            <a:r>
              <a:rPr lang="en-US" sz="4000" dirty="0" smtClean="0"/>
              <a:t>In Java and the .NET languages garbage collection is automatic, but cannot be invoked by the programmer. You can “suggest” that the </a:t>
            </a:r>
            <a:r>
              <a:rPr lang="en-US" sz="4000" dirty="0" err="1" smtClean="0"/>
              <a:t>gc</a:t>
            </a:r>
            <a:r>
              <a:rPr lang="en-US" sz="4000" dirty="0" smtClean="0"/>
              <a:t> run, but it’s up to the JVM.  </a:t>
            </a:r>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2542096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Integer Data Types</a:t>
            </a:r>
            <a:endParaRPr lang="en-US" sz="7200" dirty="0"/>
          </a:p>
        </p:txBody>
      </p:sp>
      <p:sp>
        <p:nvSpPr>
          <p:cNvPr id="3" name="Subtitle 2"/>
          <p:cNvSpPr>
            <a:spLocks noGrp="1"/>
          </p:cNvSpPr>
          <p:nvPr>
            <p:ph type="subTitle" idx="1"/>
          </p:nvPr>
        </p:nvSpPr>
        <p:spPr>
          <a:xfrm>
            <a:off x="1588394" y="1771316"/>
            <a:ext cx="9144000" cy="4833625"/>
          </a:xfrm>
        </p:spPr>
        <p:txBody>
          <a:bodyPr>
            <a:normAutofit/>
          </a:bodyPr>
          <a:lstStyle/>
          <a:p>
            <a:r>
              <a:rPr lang="en-US" sz="4000" dirty="0" smtClean="0"/>
              <a:t>What are the integer data types in C?</a:t>
            </a:r>
          </a:p>
          <a:p>
            <a:endParaRPr lang="en-US" sz="1100" dirty="0" smtClean="0"/>
          </a:p>
          <a:p>
            <a:pPr marL="571500" indent="-571500" algn="l">
              <a:buFont typeface="Arial" panose="020B0604020202020204" pitchFamily="34" charset="0"/>
              <a:buChar char="•"/>
            </a:pPr>
            <a:r>
              <a:rPr lang="en-US" sz="4000" dirty="0" smtClean="0"/>
              <a:t>byte</a:t>
            </a:r>
          </a:p>
          <a:p>
            <a:pPr marL="571500" indent="-571500" algn="l">
              <a:buFont typeface="Arial" panose="020B0604020202020204" pitchFamily="34" charset="0"/>
              <a:buChar char="•"/>
            </a:pPr>
            <a:r>
              <a:rPr lang="en-US" sz="4000" dirty="0" smtClean="0"/>
              <a:t>char</a:t>
            </a:r>
          </a:p>
          <a:p>
            <a:pPr marL="571500" indent="-571500" algn="l">
              <a:buFont typeface="Arial" panose="020B0604020202020204" pitchFamily="34" charset="0"/>
              <a:buChar char="•"/>
            </a:pPr>
            <a:r>
              <a:rPr lang="en-US" sz="4000" dirty="0" smtClean="0"/>
              <a:t>short</a:t>
            </a:r>
          </a:p>
          <a:p>
            <a:pPr marL="571500" indent="-571500" algn="l">
              <a:buFont typeface="Arial" panose="020B0604020202020204" pitchFamily="34" charset="0"/>
              <a:buChar char="•"/>
            </a:pPr>
            <a:r>
              <a:rPr lang="en-US" sz="4000" dirty="0" smtClean="0"/>
              <a:t>int</a:t>
            </a:r>
          </a:p>
        </p:txBody>
      </p:sp>
      <p:sp>
        <p:nvSpPr>
          <p:cNvPr id="4" name="Subtitle 2"/>
          <p:cNvSpPr txBox="1">
            <a:spLocks/>
          </p:cNvSpPr>
          <p:nvPr/>
        </p:nvSpPr>
        <p:spPr>
          <a:xfrm>
            <a:off x="5424151" y="2425992"/>
            <a:ext cx="5308243" cy="4833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100" dirty="0" smtClean="0"/>
          </a:p>
          <a:p>
            <a:pPr marL="571500" indent="-571500" algn="l">
              <a:buFont typeface="Arial" panose="020B0604020202020204" pitchFamily="34" charset="0"/>
              <a:buChar char="•"/>
            </a:pPr>
            <a:r>
              <a:rPr lang="en-US" sz="4000" dirty="0" smtClean="0"/>
              <a:t>long				</a:t>
            </a:r>
          </a:p>
          <a:p>
            <a:pPr marL="571500" indent="-571500" algn="l">
              <a:buFont typeface="Arial" panose="020B0604020202020204" pitchFamily="34" charset="0"/>
              <a:buChar char="•"/>
            </a:pPr>
            <a:r>
              <a:rPr lang="en-US" sz="4000" dirty="0"/>
              <a:t>l</a:t>
            </a:r>
            <a:r>
              <a:rPr lang="en-US" sz="4000" dirty="0" smtClean="0"/>
              <a:t>ong long</a:t>
            </a:r>
          </a:p>
          <a:p>
            <a:pPr marL="571500" indent="-571500" algn="l">
              <a:buFont typeface="Arial" panose="020B0604020202020204" pitchFamily="34" charset="0"/>
              <a:buChar char="•"/>
            </a:pPr>
            <a:r>
              <a:rPr lang="en-US" sz="4000" dirty="0"/>
              <a:t>a</a:t>
            </a:r>
            <a:r>
              <a:rPr lang="en-US" sz="4000" dirty="0" smtClean="0"/>
              <a:t>dditional types</a:t>
            </a:r>
          </a:p>
          <a:p>
            <a:pPr marL="571500" indent="-571500" algn="l">
              <a:buFont typeface="Arial" panose="020B0604020202020204" pitchFamily="34" charset="0"/>
              <a:buChar char="•"/>
            </a:pPr>
            <a:r>
              <a:rPr lang="en-US" sz="4000" dirty="0">
                <a:solidFill>
                  <a:srgbClr val="FF0000"/>
                </a:solidFill>
              </a:rPr>
              <a:t>s</a:t>
            </a:r>
            <a:r>
              <a:rPr lang="en-US" sz="4000" dirty="0" smtClean="0">
                <a:solidFill>
                  <a:srgbClr val="FF0000"/>
                </a:solidFill>
              </a:rPr>
              <a:t>igned or unsigned</a:t>
            </a:r>
          </a:p>
        </p:txBody>
      </p:sp>
    </p:spTree>
    <p:extLst>
      <p:ext uri="{BB962C8B-B14F-4D97-AF65-F5344CB8AC3E}">
        <p14:creationId xmlns:p14="http://schemas.microsoft.com/office/powerpoint/2010/main" val="36041481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How C Programs Break</a:t>
            </a:r>
            <a:endParaRPr lang="en-US" sz="7200" dirty="0"/>
          </a:p>
        </p:txBody>
      </p:sp>
      <p:sp>
        <p:nvSpPr>
          <p:cNvPr id="3" name="Subtitle 2"/>
          <p:cNvSpPr>
            <a:spLocks noGrp="1"/>
          </p:cNvSpPr>
          <p:nvPr>
            <p:ph type="subTitle" idx="1"/>
          </p:nvPr>
        </p:nvSpPr>
        <p:spPr>
          <a:xfrm>
            <a:off x="693374" y="1400783"/>
            <a:ext cx="10947042" cy="5359941"/>
          </a:xfrm>
        </p:spPr>
        <p:txBody>
          <a:bodyPr>
            <a:noAutofit/>
          </a:bodyPr>
          <a:lstStyle/>
          <a:p>
            <a:pPr algn="l"/>
            <a:r>
              <a:rPr lang="en-US" sz="4000" dirty="0" smtClean="0"/>
              <a:t>We’ve now met the three main causes for failure in production C / C++ / Objective C programs:</a:t>
            </a:r>
          </a:p>
          <a:p>
            <a:pPr algn="l"/>
            <a:endParaRPr lang="en-US" sz="800" dirty="0"/>
          </a:p>
          <a:p>
            <a:pPr marL="571500" indent="-571500" algn="l">
              <a:buFont typeface="Arial" panose="020B0604020202020204" pitchFamily="34" charset="0"/>
              <a:buChar char="•"/>
            </a:pPr>
            <a:r>
              <a:rPr lang="en-US" sz="4000" dirty="0" smtClean="0"/>
              <a:t>Array index out of bounds</a:t>
            </a:r>
          </a:p>
          <a:p>
            <a:pPr marL="571500" indent="-571500" algn="l">
              <a:buFont typeface="Arial" panose="020B0604020202020204" pitchFamily="34" charset="0"/>
              <a:buChar char="•"/>
            </a:pPr>
            <a:r>
              <a:rPr lang="en-US" sz="4000" dirty="0" smtClean="0"/>
              <a:t>Invalid pointer</a:t>
            </a:r>
          </a:p>
          <a:p>
            <a:pPr marL="571500" indent="-571500" algn="l">
              <a:buFont typeface="Arial" panose="020B0604020202020204" pitchFamily="34" charset="0"/>
              <a:buChar char="•"/>
            </a:pPr>
            <a:r>
              <a:rPr lang="en-US" sz="4000" dirty="0" smtClean="0"/>
              <a:t>Incorrect memory management</a:t>
            </a:r>
          </a:p>
          <a:p>
            <a:pPr algn="l"/>
            <a:endParaRPr lang="en-US" sz="800" dirty="0"/>
          </a:p>
          <a:p>
            <a:pPr algn="l"/>
            <a:r>
              <a:rPr lang="en-US" sz="4000" dirty="0" smtClean="0"/>
              <a:t>Java and the .NET languages offer much more safety here, at the cost of performance.</a:t>
            </a:r>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15340832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Exceptions</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What is an exception?</a:t>
            </a:r>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216208295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Exceptions</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What is an exception?</a:t>
            </a:r>
          </a:p>
          <a:p>
            <a:pPr algn="l"/>
            <a:endParaRPr lang="en-US" sz="800" dirty="0" smtClean="0"/>
          </a:p>
          <a:p>
            <a:pPr algn="l"/>
            <a:r>
              <a:rPr lang="en-US" sz="4000" dirty="0" smtClean="0">
                <a:solidFill>
                  <a:srgbClr val="FF0000"/>
                </a:solidFill>
              </a:rPr>
              <a:t>An </a:t>
            </a:r>
            <a:r>
              <a:rPr lang="en-US" sz="4000" dirty="0">
                <a:solidFill>
                  <a:srgbClr val="FF0000"/>
                </a:solidFill>
              </a:rPr>
              <a:t>exception is an anomalous </a:t>
            </a:r>
            <a:r>
              <a:rPr lang="en-US" sz="4000" dirty="0" smtClean="0">
                <a:solidFill>
                  <a:srgbClr val="FF0000"/>
                </a:solidFill>
              </a:rPr>
              <a:t>(or exceptional) condition </a:t>
            </a:r>
            <a:r>
              <a:rPr lang="en-US" sz="4000" dirty="0">
                <a:solidFill>
                  <a:srgbClr val="FF0000"/>
                </a:solidFill>
              </a:rPr>
              <a:t>requiring special </a:t>
            </a:r>
            <a:r>
              <a:rPr lang="en-US" sz="4000" dirty="0" smtClean="0">
                <a:solidFill>
                  <a:srgbClr val="FF0000"/>
                </a:solidFill>
              </a:rPr>
              <a:t>processing.</a:t>
            </a:r>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53119802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Back in the day…</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The response to an anomalous condition might be…</a:t>
            </a:r>
          </a:p>
          <a:p>
            <a:pPr algn="l"/>
            <a:endParaRPr lang="en-US" sz="4000" dirty="0"/>
          </a:p>
          <a:p>
            <a:pPr algn="l"/>
            <a:endParaRPr lang="en-US" sz="800" dirty="0" smtClean="0"/>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281959573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Back in the day…</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The response to an anomalous condition might be…</a:t>
            </a:r>
          </a:p>
          <a:p>
            <a:pPr algn="l"/>
            <a:endParaRPr lang="en-US" sz="800" dirty="0"/>
          </a:p>
          <a:p>
            <a:pPr marL="571500" indent="-571500" algn="l">
              <a:buFont typeface="Arial" panose="020B0604020202020204" pitchFamily="34" charset="0"/>
              <a:buChar char="•"/>
            </a:pPr>
            <a:r>
              <a:rPr lang="en-US" sz="4000" dirty="0"/>
              <a:t>r</a:t>
            </a:r>
            <a:r>
              <a:rPr lang="en-US" sz="4000" dirty="0" smtClean="0"/>
              <a:t>eturn an error code</a:t>
            </a:r>
          </a:p>
          <a:p>
            <a:pPr algn="l"/>
            <a:endParaRPr lang="en-US" sz="800" dirty="0" smtClean="0"/>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191933552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Back in the day…</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The response to an anomalous condition might be…</a:t>
            </a:r>
          </a:p>
          <a:p>
            <a:pPr algn="l"/>
            <a:endParaRPr lang="en-US" sz="800" dirty="0"/>
          </a:p>
          <a:p>
            <a:pPr marL="571500" indent="-571500" algn="l">
              <a:buFont typeface="Arial" panose="020B0604020202020204" pitchFamily="34" charset="0"/>
              <a:buChar char="•"/>
            </a:pPr>
            <a:r>
              <a:rPr lang="en-US" sz="4000" dirty="0"/>
              <a:t>r</a:t>
            </a:r>
            <a:r>
              <a:rPr lang="en-US" sz="4000" dirty="0" smtClean="0"/>
              <a:t>eturn an error code </a:t>
            </a:r>
          </a:p>
          <a:p>
            <a:pPr algn="l"/>
            <a:r>
              <a:rPr lang="en-US" sz="4000" dirty="0" smtClean="0"/>
              <a:t>     </a:t>
            </a:r>
            <a:r>
              <a:rPr lang="en-US" sz="4000" dirty="0" smtClean="0">
                <a:solidFill>
                  <a:srgbClr val="FF0000"/>
                </a:solidFill>
              </a:rPr>
              <a:t>what if that code is interpreted as data?</a:t>
            </a:r>
            <a:endParaRPr lang="en-US" sz="4000" dirty="0" smtClean="0"/>
          </a:p>
          <a:p>
            <a:pPr algn="l"/>
            <a:endParaRPr lang="en-US" sz="800" dirty="0" smtClean="0"/>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49033005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Back in the day…</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The response to an anomalous condition might be…</a:t>
            </a:r>
          </a:p>
          <a:p>
            <a:pPr algn="l"/>
            <a:endParaRPr lang="en-US" sz="800" dirty="0"/>
          </a:p>
          <a:p>
            <a:pPr marL="571500" indent="-571500" algn="l">
              <a:buFont typeface="Arial" panose="020B0604020202020204" pitchFamily="34" charset="0"/>
              <a:buChar char="•"/>
            </a:pPr>
            <a:r>
              <a:rPr lang="en-US" sz="4000" dirty="0"/>
              <a:t>r</a:t>
            </a:r>
            <a:r>
              <a:rPr lang="en-US" sz="4000" dirty="0" smtClean="0"/>
              <a:t>eturn an error code </a:t>
            </a:r>
          </a:p>
          <a:p>
            <a:pPr algn="l"/>
            <a:r>
              <a:rPr lang="en-US" sz="4000" dirty="0" smtClean="0"/>
              <a:t>     </a:t>
            </a:r>
            <a:r>
              <a:rPr lang="en-US" sz="4000" dirty="0" smtClean="0">
                <a:solidFill>
                  <a:srgbClr val="FF0000"/>
                </a:solidFill>
              </a:rPr>
              <a:t>what if that code is interpreted as data?</a:t>
            </a:r>
            <a:endParaRPr lang="en-US" sz="4000" dirty="0" smtClean="0"/>
          </a:p>
          <a:p>
            <a:pPr marL="571500" indent="-571500" algn="l">
              <a:buFont typeface="Arial" panose="020B0604020202020204" pitchFamily="34" charset="0"/>
              <a:buChar char="•"/>
            </a:pPr>
            <a:r>
              <a:rPr lang="en-US" sz="4000" dirty="0" smtClean="0"/>
              <a:t>display an error message</a:t>
            </a:r>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402809798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Back in the day…</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The response to an anomalous condition might be…</a:t>
            </a:r>
          </a:p>
          <a:p>
            <a:pPr algn="l"/>
            <a:endParaRPr lang="en-US" sz="800" dirty="0"/>
          </a:p>
          <a:p>
            <a:pPr marL="571500" indent="-571500" algn="l">
              <a:buFont typeface="Arial" panose="020B0604020202020204" pitchFamily="34" charset="0"/>
              <a:buChar char="•"/>
            </a:pPr>
            <a:r>
              <a:rPr lang="en-US" sz="4000" dirty="0"/>
              <a:t>r</a:t>
            </a:r>
            <a:r>
              <a:rPr lang="en-US" sz="4000" dirty="0" smtClean="0"/>
              <a:t>eturn an error code </a:t>
            </a:r>
          </a:p>
          <a:p>
            <a:pPr algn="l"/>
            <a:r>
              <a:rPr lang="en-US" sz="4000" dirty="0" smtClean="0"/>
              <a:t>     </a:t>
            </a:r>
            <a:r>
              <a:rPr lang="en-US" sz="4000" dirty="0" smtClean="0">
                <a:solidFill>
                  <a:srgbClr val="FF0000"/>
                </a:solidFill>
              </a:rPr>
              <a:t>what if that code is interpreted as data?</a:t>
            </a:r>
            <a:endParaRPr lang="en-US" sz="4000" dirty="0" smtClean="0"/>
          </a:p>
          <a:p>
            <a:pPr marL="571500" indent="-571500" algn="l">
              <a:buFont typeface="Arial" panose="020B0604020202020204" pitchFamily="34" charset="0"/>
              <a:buChar char="•"/>
            </a:pPr>
            <a:r>
              <a:rPr lang="en-US" sz="4000" dirty="0" smtClean="0"/>
              <a:t>display an error message</a:t>
            </a:r>
            <a:endParaRPr lang="en-US" sz="4000" dirty="0"/>
          </a:p>
          <a:p>
            <a:pPr algn="l"/>
            <a:r>
              <a:rPr lang="en-US" sz="4000" dirty="0">
                <a:solidFill>
                  <a:srgbClr val="FF0000"/>
                </a:solidFill>
              </a:rPr>
              <a:t> </a:t>
            </a:r>
            <a:r>
              <a:rPr lang="en-US" sz="4000" dirty="0" smtClean="0">
                <a:solidFill>
                  <a:srgbClr val="FF0000"/>
                </a:solidFill>
              </a:rPr>
              <a:t>    what if there’s no console?</a:t>
            </a:r>
          </a:p>
          <a:p>
            <a:pPr algn="l"/>
            <a:endParaRPr lang="en-US" sz="1000" dirty="0" smtClean="0"/>
          </a:p>
        </p:txBody>
      </p:sp>
    </p:spTree>
    <p:extLst>
      <p:ext uri="{BB962C8B-B14F-4D97-AF65-F5344CB8AC3E}">
        <p14:creationId xmlns:p14="http://schemas.microsoft.com/office/powerpoint/2010/main" val="193274944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Back in the day…</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The response to an anomalous condition might be…</a:t>
            </a:r>
          </a:p>
          <a:p>
            <a:pPr algn="l"/>
            <a:endParaRPr lang="en-US" sz="800" dirty="0"/>
          </a:p>
          <a:p>
            <a:pPr marL="571500" indent="-571500" algn="l">
              <a:buFont typeface="Arial" panose="020B0604020202020204" pitchFamily="34" charset="0"/>
              <a:buChar char="•"/>
            </a:pPr>
            <a:r>
              <a:rPr lang="en-US" sz="4000" dirty="0"/>
              <a:t>r</a:t>
            </a:r>
            <a:r>
              <a:rPr lang="en-US" sz="4000" dirty="0" smtClean="0"/>
              <a:t>eturn an error code </a:t>
            </a:r>
          </a:p>
          <a:p>
            <a:pPr algn="l"/>
            <a:r>
              <a:rPr lang="en-US" sz="4000" dirty="0" smtClean="0"/>
              <a:t>     </a:t>
            </a:r>
            <a:r>
              <a:rPr lang="en-US" sz="4000" dirty="0" smtClean="0">
                <a:solidFill>
                  <a:srgbClr val="FF0000"/>
                </a:solidFill>
              </a:rPr>
              <a:t>what if that code is interpreted as data?</a:t>
            </a:r>
            <a:endParaRPr lang="en-US" sz="4000" dirty="0" smtClean="0"/>
          </a:p>
          <a:p>
            <a:pPr marL="571500" indent="-571500" algn="l">
              <a:buFont typeface="Arial" panose="020B0604020202020204" pitchFamily="34" charset="0"/>
              <a:buChar char="•"/>
            </a:pPr>
            <a:r>
              <a:rPr lang="en-US" sz="4000" dirty="0" smtClean="0"/>
              <a:t>display an error message</a:t>
            </a:r>
            <a:endParaRPr lang="en-US" sz="4000" dirty="0"/>
          </a:p>
          <a:p>
            <a:pPr algn="l"/>
            <a:r>
              <a:rPr lang="en-US" sz="4000" dirty="0">
                <a:solidFill>
                  <a:srgbClr val="FF0000"/>
                </a:solidFill>
              </a:rPr>
              <a:t> </a:t>
            </a:r>
            <a:r>
              <a:rPr lang="en-US" sz="4000" dirty="0" smtClean="0">
                <a:solidFill>
                  <a:srgbClr val="FF0000"/>
                </a:solidFill>
              </a:rPr>
              <a:t>    what if there’s no console?</a:t>
            </a:r>
          </a:p>
          <a:p>
            <a:pPr marL="571500" indent="-571500" algn="l">
              <a:buFont typeface="Arial" panose="020B0604020202020204" pitchFamily="34" charset="0"/>
              <a:buChar char="•"/>
            </a:pPr>
            <a:r>
              <a:rPr lang="en-US" sz="4000" dirty="0"/>
              <a:t>h</a:t>
            </a:r>
            <a:r>
              <a:rPr lang="en-US" sz="4000" dirty="0" smtClean="0"/>
              <a:t>alt program execution</a:t>
            </a:r>
          </a:p>
        </p:txBody>
      </p:sp>
    </p:spTree>
    <p:extLst>
      <p:ext uri="{BB962C8B-B14F-4D97-AF65-F5344CB8AC3E}">
        <p14:creationId xmlns:p14="http://schemas.microsoft.com/office/powerpoint/2010/main" val="882532326"/>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Back in the day…</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The response to an anomalous condition might be…</a:t>
            </a:r>
          </a:p>
          <a:p>
            <a:pPr algn="l"/>
            <a:endParaRPr lang="en-US" sz="800" dirty="0"/>
          </a:p>
          <a:p>
            <a:pPr marL="571500" indent="-571500" algn="l">
              <a:buFont typeface="Arial" panose="020B0604020202020204" pitchFamily="34" charset="0"/>
              <a:buChar char="•"/>
            </a:pPr>
            <a:r>
              <a:rPr lang="en-US" sz="4000" dirty="0"/>
              <a:t>r</a:t>
            </a:r>
            <a:r>
              <a:rPr lang="en-US" sz="4000" dirty="0" smtClean="0"/>
              <a:t>eturn an error code </a:t>
            </a:r>
          </a:p>
          <a:p>
            <a:pPr algn="l"/>
            <a:r>
              <a:rPr lang="en-US" sz="4000" dirty="0" smtClean="0"/>
              <a:t>     </a:t>
            </a:r>
            <a:r>
              <a:rPr lang="en-US" sz="4000" dirty="0" smtClean="0">
                <a:solidFill>
                  <a:srgbClr val="FF0000"/>
                </a:solidFill>
              </a:rPr>
              <a:t>what if that code is interpreted as data?</a:t>
            </a:r>
            <a:endParaRPr lang="en-US" sz="4000" dirty="0" smtClean="0"/>
          </a:p>
          <a:p>
            <a:pPr marL="571500" indent="-571500" algn="l">
              <a:buFont typeface="Arial" panose="020B0604020202020204" pitchFamily="34" charset="0"/>
              <a:buChar char="•"/>
            </a:pPr>
            <a:r>
              <a:rPr lang="en-US" sz="4000" dirty="0" smtClean="0"/>
              <a:t>display an error message</a:t>
            </a:r>
            <a:endParaRPr lang="en-US" sz="4000" dirty="0"/>
          </a:p>
          <a:p>
            <a:pPr algn="l"/>
            <a:r>
              <a:rPr lang="en-US" sz="4000" dirty="0">
                <a:solidFill>
                  <a:srgbClr val="FF0000"/>
                </a:solidFill>
              </a:rPr>
              <a:t> </a:t>
            </a:r>
            <a:r>
              <a:rPr lang="en-US" sz="4000" dirty="0" smtClean="0">
                <a:solidFill>
                  <a:srgbClr val="FF0000"/>
                </a:solidFill>
              </a:rPr>
              <a:t>    what if there’s no console?</a:t>
            </a:r>
          </a:p>
          <a:p>
            <a:pPr marL="571500" indent="-571500" algn="l">
              <a:buFont typeface="Arial" panose="020B0604020202020204" pitchFamily="34" charset="0"/>
              <a:buChar char="•"/>
            </a:pPr>
            <a:r>
              <a:rPr lang="en-US" sz="4000" dirty="0"/>
              <a:t>h</a:t>
            </a:r>
            <a:r>
              <a:rPr lang="en-US" sz="4000" dirty="0" smtClean="0"/>
              <a:t>alt program execution</a:t>
            </a:r>
          </a:p>
          <a:p>
            <a:pPr algn="l"/>
            <a:r>
              <a:rPr lang="en-US" sz="4000" dirty="0" smtClean="0"/>
              <a:t>     </a:t>
            </a:r>
            <a:r>
              <a:rPr lang="en-US" sz="4000" dirty="0" smtClean="0">
                <a:solidFill>
                  <a:srgbClr val="FF0000"/>
                </a:solidFill>
              </a:rPr>
              <a:t>sorry about that! better luck next run!</a:t>
            </a:r>
          </a:p>
        </p:txBody>
      </p:sp>
    </p:spTree>
    <p:extLst>
      <p:ext uri="{BB962C8B-B14F-4D97-AF65-F5344CB8AC3E}">
        <p14:creationId xmlns:p14="http://schemas.microsoft.com/office/powerpoint/2010/main" val="338492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Why So Many?</a:t>
            </a:r>
            <a:endParaRPr lang="en-US" sz="7200" dirty="0"/>
          </a:p>
        </p:txBody>
      </p:sp>
      <p:sp>
        <p:nvSpPr>
          <p:cNvPr id="3" name="Subtitle 2"/>
          <p:cNvSpPr>
            <a:spLocks noGrp="1"/>
          </p:cNvSpPr>
          <p:nvPr>
            <p:ph type="subTitle" idx="1"/>
          </p:nvPr>
        </p:nvSpPr>
        <p:spPr>
          <a:xfrm>
            <a:off x="1588394" y="1771316"/>
            <a:ext cx="9144000" cy="4833625"/>
          </a:xfrm>
        </p:spPr>
        <p:txBody>
          <a:bodyPr>
            <a:normAutofit/>
          </a:bodyPr>
          <a:lstStyle/>
          <a:p>
            <a:pPr algn="l"/>
            <a:r>
              <a:rPr lang="en-US" sz="4000" dirty="0" smtClean="0"/>
              <a:t>C was written in an era when memory was limited. Programmers used only just as much memory as was required to store the required information, and no more.</a:t>
            </a:r>
          </a:p>
          <a:p>
            <a:pPr algn="l"/>
            <a:endParaRPr lang="en-US" sz="1000" dirty="0"/>
          </a:p>
          <a:p>
            <a:pPr algn="l"/>
            <a:r>
              <a:rPr lang="en-US" sz="4000" dirty="0" smtClean="0"/>
              <a:t>Today, memory is cheap and plentiful; we are more concerned about performance than we are space.</a:t>
            </a:r>
          </a:p>
          <a:p>
            <a:endParaRPr lang="en-US" sz="1100" dirty="0" smtClean="0"/>
          </a:p>
        </p:txBody>
      </p:sp>
    </p:spTree>
    <p:extLst>
      <p:ext uri="{BB962C8B-B14F-4D97-AF65-F5344CB8AC3E}">
        <p14:creationId xmlns:p14="http://schemas.microsoft.com/office/powerpoint/2010/main" val="261776211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Exceptions</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When should an exception be thrown?</a:t>
            </a:r>
          </a:p>
          <a:p>
            <a:pPr algn="l"/>
            <a:endParaRPr lang="en-US" sz="800" dirty="0" smtClean="0"/>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421322178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Exceptions</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When should an exception be thrown?</a:t>
            </a:r>
          </a:p>
          <a:p>
            <a:pPr algn="l"/>
            <a:endParaRPr lang="en-US" sz="800" dirty="0" smtClean="0"/>
          </a:p>
          <a:p>
            <a:pPr algn="l"/>
            <a:r>
              <a:rPr lang="en-US" sz="4000" dirty="0" smtClean="0">
                <a:solidFill>
                  <a:srgbClr val="FF0000"/>
                </a:solidFill>
              </a:rPr>
              <a:t>When preconditions have not been met.</a:t>
            </a:r>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5457726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50" y="214009"/>
            <a:ext cx="12033114" cy="1079770"/>
          </a:xfrm>
        </p:spPr>
        <p:txBody>
          <a:bodyPr>
            <a:normAutofit fontScale="90000"/>
          </a:bodyPr>
          <a:lstStyle/>
          <a:p>
            <a:r>
              <a:rPr lang="en-US" sz="7200" dirty="0" smtClean="0"/>
              <a:t>Preconditions and </a:t>
            </a:r>
            <a:r>
              <a:rPr lang="en-US" sz="7200" dirty="0" err="1" smtClean="0"/>
              <a:t>Postconditions</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“If you satisfy my </a:t>
            </a:r>
            <a:r>
              <a:rPr lang="en-US" sz="4000" dirty="0" smtClean="0">
                <a:solidFill>
                  <a:srgbClr val="FF0000"/>
                </a:solidFill>
              </a:rPr>
              <a:t>preconditions</a:t>
            </a:r>
            <a:r>
              <a:rPr lang="en-US" sz="4000" dirty="0" smtClean="0"/>
              <a:t>, I guarantee the </a:t>
            </a:r>
            <a:r>
              <a:rPr lang="en-US" sz="4000" dirty="0" err="1" smtClean="0">
                <a:solidFill>
                  <a:srgbClr val="FF0000"/>
                </a:solidFill>
              </a:rPr>
              <a:t>postconditions</a:t>
            </a:r>
            <a:r>
              <a:rPr lang="en-US" sz="4000" dirty="0" smtClean="0"/>
              <a:t>.”</a:t>
            </a:r>
          </a:p>
          <a:p>
            <a:pPr algn="l"/>
            <a:endParaRPr lang="en-US" sz="4000" dirty="0"/>
          </a:p>
          <a:p>
            <a:pPr algn="l"/>
            <a:r>
              <a:rPr lang="en-US" sz="4000" dirty="0" smtClean="0"/>
              <a:t>This is now sometimes referred to as a </a:t>
            </a:r>
            <a:r>
              <a:rPr lang="en-US" sz="4000" dirty="0" smtClean="0">
                <a:solidFill>
                  <a:srgbClr val="FF0000"/>
                </a:solidFill>
              </a:rPr>
              <a:t>contract</a:t>
            </a:r>
            <a:r>
              <a:rPr lang="en-US" sz="4000" dirty="0" smtClean="0"/>
              <a:t>.</a:t>
            </a:r>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13165903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Exception Handling</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C and the original C++ / Objective C had no mechanism for handling exceptions. </a:t>
            </a:r>
          </a:p>
          <a:p>
            <a:pPr algn="l"/>
            <a:endParaRPr lang="en-US" sz="800" dirty="0" smtClean="0"/>
          </a:p>
          <a:p>
            <a:pPr algn="l"/>
            <a:r>
              <a:rPr lang="en-US" sz="4000" dirty="0" smtClean="0"/>
              <a:t>Java has exceptions built into the language, with provision for both checked and unchecked exceptions as well as user-written exception classes. </a:t>
            </a:r>
          </a:p>
          <a:p>
            <a:pPr algn="l"/>
            <a:endParaRPr lang="en-US" sz="800" dirty="0" smtClean="0"/>
          </a:p>
          <a:p>
            <a:pPr algn="l"/>
            <a:r>
              <a:rPr lang="en-US" sz="4000" dirty="0" smtClean="0"/>
              <a:t>C++ and Objective C have now gained Java-like exception handlers.</a:t>
            </a:r>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19648669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Access Specifiers</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C++, Objective C, C#, and Java all have the usual access specifiers </a:t>
            </a:r>
            <a:r>
              <a:rPr lang="en-US" sz="4000" dirty="0" smtClean="0">
                <a:solidFill>
                  <a:srgbClr val="FF0000"/>
                </a:solidFill>
              </a:rPr>
              <a:t>public</a:t>
            </a:r>
            <a:r>
              <a:rPr lang="en-US" sz="4000" dirty="0" smtClean="0"/>
              <a:t>, </a:t>
            </a:r>
            <a:r>
              <a:rPr lang="en-US" sz="4000" dirty="0" smtClean="0">
                <a:solidFill>
                  <a:srgbClr val="FF0000"/>
                </a:solidFill>
              </a:rPr>
              <a:t>private</a:t>
            </a:r>
            <a:r>
              <a:rPr lang="en-US" sz="4000" dirty="0" smtClean="0"/>
              <a:t>, and </a:t>
            </a:r>
            <a:r>
              <a:rPr lang="en-US" sz="4000" dirty="0" smtClean="0">
                <a:solidFill>
                  <a:srgbClr val="FF0000"/>
                </a:solidFill>
              </a:rPr>
              <a:t>protected</a:t>
            </a:r>
            <a:r>
              <a:rPr lang="en-US" sz="4000" dirty="0" smtClean="0"/>
              <a:t>. They all have slightly different meanings, depending on the language. Java adds </a:t>
            </a:r>
            <a:r>
              <a:rPr lang="en-US" sz="4000" dirty="0" smtClean="0">
                <a:solidFill>
                  <a:srgbClr val="FF0000"/>
                </a:solidFill>
              </a:rPr>
              <a:t>package</a:t>
            </a:r>
            <a:r>
              <a:rPr lang="en-US" sz="4000" dirty="0" smtClean="0"/>
              <a:t> to the list, which lies between protected and private. </a:t>
            </a:r>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143237206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Inheritance</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In Java, every object is derived from the super-parent </a:t>
            </a:r>
            <a:r>
              <a:rPr lang="en-US" sz="4000" dirty="0" smtClean="0">
                <a:solidFill>
                  <a:srgbClr val="FF0000"/>
                </a:solidFill>
              </a:rPr>
              <a:t>Object</a:t>
            </a:r>
            <a:r>
              <a:rPr lang="en-US" sz="4000" dirty="0" smtClean="0"/>
              <a:t>. In C++ and Objective C there is no equivalent to Object and you can have inheritance chains that are entirely unrelated. </a:t>
            </a:r>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264830757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Multiple Inheritance</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C++ and Objective C support multiple inheritance.</a:t>
            </a:r>
          </a:p>
          <a:p>
            <a:pPr algn="l"/>
            <a:endParaRPr lang="en-US" sz="4000" dirty="0"/>
          </a:p>
          <a:p>
            <a:pPr algn="l"/>
            <a:endParaRPr lang="en-US" sz="4000" dirty="0" smtClean="0"/>
          </a:p>
          <a:p>
            <a:pPr algn="l"/>
            <a:endParaRPr lang="en-US" sz="4000" dirty="0"/>
          </a:p>
          <a:p>
            <a:pPr algn="l"/>
            <a:endParaRPr lang="en-US" sz="4000" dirty="0" smtClean="0"/>
          </a:p>
          <a:p>
            <a:pPr algn="l"/>
            <a:endParaRPr lang="en-US" sz="4000" dirty="0"/>
          </a:p>
          <a:p>
            <a:pPr algn="l"/>
            <a:r>
              <a:rPr lang="en-US" sz="4000" dirty="0" smtClean="0"/>
              <a:t>CLOCK-RADIO has two parents, CLOCK and RADIO.</a:t>
            </a:r>
          </a:p>
          <a:p>
            <a:pPr algn="l"/>
            <a:endParaRPr lang="en-US" sz="4000" dirty="0">
              <a:solidFill>
                <a:srgbClr val="FF0000"/>
              </a:solidFill>
            </a:endParaRPr>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
        <p:nvSpPr>
          <p:cNvPr id="4" name="Rectangle 3"/>
          <p:cNvSpPr/>
          <p:nvPr/>
        </p:nvSpPr>
        <p:spPr>
          <a:xfrm>
            <a:off x="2876588" y="2762655"/>
            <a:ext cx="22470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CLOCK</a:t>
            </a:r>
            <a:endParaRPr lang="en-US" sz="2800" dirty="0"/>
          </a:p>
        </p:txBody>
      </p:sp>
      <p:sp>
        <p:nvSpPr>
          <p:cNvPr id="5" name="Rectangle 4"/>
          <p:cNvSpPr/>
          <p:nvPr/>
        </p:nvSpPr>
        <p:spPr>
          <a:xfrm>
            <a:off x="4586150" y="4299625"/>
            <a:ext cx="22470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CLOCK-RADIO</a:t>
            </a:r>
            <a:endParaRPr lang="en-US" sz="2800" dirty="0"/>
          </a:p>
        </p:txBody>
      </p:sp>
      <p:sp>
        <p:nvSpPr>
          <p:cNvPr id="6" name="Rectangle 5"/>
          <p:cNvSpPr/>
          <p:nvPr/>
        </p:nvSpPr>
        <p:spPr>
          <a:xfrm>
            <a:off x="6462408" y="2762655"/>
            <a:ext cx="22470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RADIO</a:t>
            </a:r>
            <a:endParaRPr lang="en-US" sz="2800" dirty="0"/>
          </a:p>
        </p:txBody>
      </p:sp>
      <p:cxnSp>
        <p:nvCxnSpPr>
          <p:cNvPr id="8" name="Straight Arrow Connector 7"/>
          <p:cNvCxnSpPr/>
          <p:nvPr/>
        </p:nvCxnSpPr>
        <p:spPr>
          <a:xfrm flipV="1">
            <a:off x="6614808" y="3677055"/>
            <a:ext cx="0" cy="62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860586" y="3677055"/>
            <a:ext cx="0" cy="62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76130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Multiple Inheritance</a:t>
            </a:r>
            <a:endParaRPr lang="en-US" sz="7200" dirty="0"/>
          </a:p>
        </p:txBody>
      </p:sp>
      <p:sp>
        <p:nvSpPr>
          <p:cNvPr id="3" name="Subtitle 2"/>
          <p:cNvSpPr>
            <a:spLocks noGrp="1"/>
          </p:cNvSpPr>
          <p:nvPr>
            <p:ph type="subTitle" idx="1"/>
          </p:nvPr>
        </p:nvSpPr>
        <p:spPr>
          <a:xfrm>
            <a:off x="693374" y="1682885"/>
            <a:ext cx="10947042" cy="4912469"/>
          </a:xfrm>
        </p:spPr>
        <p:txBody>
          <a:bodyPr>
            <a:noAutofit/>
          </a:bodyPr>
          <a:lstStyle/>
          <a:p>
            <a:pPr algn="l"/>
            <a:r>
              <a:rPr lang="en-US" sz="4000" dirty="0" smtClean="0"/>
              <a:t>Multiple inheritance is complex (from a compiler point of view) and fraught with danger (from a programmer’s point of view) so Java restricts multiple inheritance by introducing a limited class called an </a:t>
            </a:r>
            <a:r>
              <a:rPr lang="en-US" sz="4000" dirty="0" smtClean="0">
                <a:solidFill>
                  <a:srgbClr val="FF0000"/>
                </a:solidFill>
              </a:rPr>
              <a:t>interface</a:t>
            </a:r>
            <a:r>
              <a:rPr lang="en-US" sz="4000" dirty="0" smtClean="0"/>
              <a:t> that has no state (other than static constants) and only virtual behavior. In Java you can </a:t>
            </a:r>
            <a:r>
              <a:rPr lang="en-US" sz="4000" dirty="0" smtClean="0">
                <a:solidFill>
                  <a:srgbClr val="FF0000"/>
                </a:solidFill>
              </a:rPr>
              <a:t>extend</a:t>
            </a:r>
            <a:r>
              <a:rPr lang="en-US" sz="4000" dirty="0" smtClean="0"/>
              <a:t> one class, but </a:t>
            </a:r>
            <a:r>
              <a:rPr lang="en-US" sz="4000" dirty="0" smtClean="0">
                <a:solidFill>
                  <a:srgbClr val="FF0000"/>
                </a:solidFill>
              </a:rPr>
              <a:t>implement</a:t>
            </a:r>
            <a:r>
              <a:rPr lang="en-US" sz="4000" dirty="0" smtClean="0"/>
              <a:t> many interfaces.</a:t>
            </a:r>
          </a:p>
          <a:p>
            <a:pPr algn="l"/>
            <a:endParaRPr lang="en-US" sz="4000" dirty="0">
              <a:solidFill>
                <a:srgbClr val="FF0000"/>
              </a:solidFill>
            </a:endParaRPr>
          </a:p>
          <a:p>
            <a:pPr algn="l"/>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86706107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Binding</a:t>
            </a:r>
            <a:endParaRPr lang="en-US" sz="7200" dirty="0"/>
          </a:p>
        </p:txBody>
      </p:sp>
      <p:sp>
        <p:nvSpPr>
          <p:cNvPr id="3" name="Subtitle 2"/>
          <p:cNvSpPr>
            <a:spLocks noGrp="1"/>
          </p:cNvSpPr>
          <p:nvPr>
            <p:ph type="subTitle" idx="1"/>
          </p:nvPr>
        </p:nvSpPr>
        <p:spPr>
          <a:xfrm>
            <a:off x="693374" y="1381328"/>
            <a:ext cx="10947042" cy="4912469"/>
          </a:xfrm>
        </p:spPr>
        <p:txBody>
          <a:bodyPr>
            <a:noAutofit/>
          </a:bodyPr>
          <a:lstStyle/>
          <a:p>
            <a:pPr algn="l"/>
            <a:r>
              <a:rPr lang="en-US" sz="4000" dirty="0" smtClean="0"/>
              <a:t>Java supports dynamic binding through the class names (which is why your file name must match the class). To get dynamic binding in C++ you must use virtual functions; otherwise binding occurs at compile time. Note that the generally static approach of C++ and Objective C is what allows for compile-time templates, </a:t>
            </a:r>
            <a:r>
              <a:rPr lang="en-US" sz="4000" dirty="0" err="1" smtClean="0"/>
              <a:t>inlining</a:t>
            </a:r>
            <a:r>
              <a:rPr lang="en-US" sz="4000" dirty="0" smtClean="0"/>
              <a:t> of functions, and aggressive compile-time optimization. This also makes the code very difficult to reverse-engineer.</a:t>
            </a:r>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2781681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Boxing of Primitives</a:t>
            </a:r>
            <a:endParaRPr lang="en-US" sz="7200" dirty="0"/>
          </a:p>
        </p:txBody>
      </p:sp>
      <p:sp>
        <p:nvSpPr>
          <p:cNvPr id="3" name="Subtitle 2"/>
          <p:cNvSpPr>
            <a:spLocks noGrp="1"/>
          </p:cNvSpPr>
          <p:nvPr>
            <p:ph type="subTitle" idx="1"/>
          </p:nvPr>
        </p:nvSpPr>
        <p:spPr>
          <a:xfrm>
            <a:off x="625280" y="1750979"/>
            <a:ext cx="10947042" cy="4620640"/>
          </a:xfrm>
        </p:spPr>
        <p:txBody>
          <a:bodyPr>
            <a:noAutofit/>
          </a:bodyPr>
          <a:lstStyle/>
          <a:p>
            <a:pPr marL="571500" indent="-571500" algn="l">
              <a:buFont typeface="Arial" panose="020B0604020202020204" pitchFamily="34" charset="0"/>
              <a:buChar char="•"/>
            </a:pPr>
            <a:r>
              <a:rPr lang="en-US" sz="4000" dirty="0" smtClean="0"/>
              <a:t>Nonexistent in C++</a:t>
            </a:r>
          </a:p>
          <a:p>
            <a:pPr marL="571500" indent="-571500" algn="l">
              <a:buFont typeface="Arial" panose="020B0604020202020204" pitchFamily="34" charset="0"/>
              <a:buChar char="•"/>
            </a:pPr>
            <a:r>
              <a:rPr lang="en-US" sz="4000" dirty="0" smtClean="0"/>
              <a:t>Manually through the use of wrapper classes in Java</a:t>
            </a:r>
          </a:p>
          <a:p>
            <a:pPr marL="571500" indent="-571500" algn="l">
              <a:buFont typeface="Arial" panose="020B0604020202020204" pitchFamily="34" charset="0"/>
              <a:buChar char="•"/>
            </a:pPr>
            <a:r>
              <a:rPr lang="en-US" sz="4000" dirty="0" smtClean="0"/>
              <a:t>Automatic in C#</a:t>
            </a:r>
          </a:p>
          <a:p>
            <a:pPr algn="l"/>
            <a:endParaRPr lang="en-US" sz="800" dirty="0"/>
          </a:p>
          <a:p>
            <a:pPr algn="l"/>
            <a:r>
              <a:rPr lang="en-US" sz="4000" dirty="0" smtClean="0"/>
              <a:t>This is one of the ways in which C# is a little more “object oriented” than Java.</a:t>
            </a:r>
            <a:endParaRPr lang="en-US" sz="4000" dirty="0">
              <a:solidFill>
                <a:srgbClr val="FF0000"/>
              </a:solidFill>
            </a:endParaRPr>
          </a:p>
          <a:p>
            <a:pPr algn="l"/>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926888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solidFill>
                  <a:srgbClr val="FF0000"/>
                </a:solidFill>
              </a:rPr>
              <a:t>TAKE NOTES!</a:t>
            </a:r>
            <a:endParaRPr lang="en-US" sz="7200" dirty="0">
              <a:solidFill>
                <a:srgbClr val="FF0000"/>
              </a:solidFill>
            </a:endParaRPr>
          </a:p>
        </p:txBody>
      </p:sp>
    </p:spTree>
    <p:extLst>
      <p:ext uri="{BB962C8B-B14F-4D97-AF65-F5344CB8AC3E}">
        <p14:creationId xmlns:p14="http://schemas.microsoft.com/office/powerpoint/2010/main" val="3287707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Sizes Of Data Types</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r>
              <a:rPr lang="en-US" sz="4000" dirty="0" smtClean="0"/>
              <a:t>What is the size, in bytes, of an int?</a:t>
            </a:r>
          </a:p>
          <a:p>
            <a:endParaRPr lang="en-US" sz="1000" dirty="0" smtClean="0"/>
          </a:p>
          <a:p>
            <a:pPr marL="571500" indent="-571500" algn="l">
              <a:buFont typeface="Arial" panose="020B0604020202020204" pitchFamily="34" charset="0"/>
              <a:buChar char="•"/>
            </a:pPr>
            <a:r>
              <a:rPr lang="en-US" sz="4000" dirty="0" smtClean="0"/>
              <a:t>1 byte</a:t>
            </a:r>
          </a:p>
          <a:p>
            <a:pPr marL="571500" indent="-571500" algn="l">
              <a:buFont typeface="Arial" panose="020B0604020202020204" pitchFamily="34" charset="0"/>
              <a:buChar char="•"/>
            </a:pPr>
            <a:r>
              <a:rPr lang="en-US" sz="4000" dirty="0" smtClean="0"/>
              <a:t>2 bytes</a:t>
            </a:r>
          </a:p>
          <a:p>
            <a:pPr marL="571500" indent="-571500" algn="l">
              <a:buFont typeface="Arial" panose="020B0604020202020204" pitchFamily="34" charset="0"/>
              <a:buChar char="•"/>
            </a:pPr>
            <a:r>
              <a:rPr lang="en-US" sz="4000" dirty="0" smtClean="0"/>
              <a:t>4 bytes</a:t>
            </a:r>
          </a:p>
          <a:p>
            <a:pPr marL="571500" indent="-571500" algn="l">
              <a:buFont typeface="Arial" panose="020B0604020202020204" pitchFamily="34" charset="0"/>
              <a:buChar char="•"/>
            </a:pPr>
            <a:r>
              <a:rPr lang="en-US" sz="4000" dirty="0" smtClean="0"/>
              <a:t>8 bytes</a:t>
            </a:r>
          </a:p>
          <a:p>
            <a:pPr marL="571500" indent="-571500" algn="l">
              <a:buFont typeface="Arial" panose="020B0604020202020204" pitchFamily="34" charset="0"/>
              <a:buChar char="•"/>
            </a:pPr>
            <a:r>
              <a:rPr lang="en-US" sz="4000" dirty="0" smtClean="0"/>
              <a:t>16 bytes</a:t>
            </a:r>
          </a:p>
          <a:p>
            <a:pPr marL="571500" indent="-571500" algn="l">
              <a:buFont typeface="Arial" panose="020B0604020202020204" pitchFamily="34" charset="0"/>
              <a:buChar char="•"/>
            </a:pPr>
            <a:r>
              <a:rPr lang="en-US" sz="4000" dirty="0" smtClean="0"/>
              <a:t>Something else</a:t>
            </a:r>
            <a:endParaRPr lang="en-US" sz="4000" dirty="0"/>
          </a:p>
        </p:txBody>
      </p:sp>
    </p:spTree>
    <p:extLst>
      <p:ext uri="{BB962C8B-B14F-4D97-AF65-F5344CB8AC3E}">
        <p14:creationId xmlns:p14="http://schemas.microsoft.com/office/powerpoint/2010/main" val="2789011380"/>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Operator Overloading</a:t>
            </a:r>
            <a:endParaRPr lang="en-US" sz="7200" dirty="0"/>
          </a:p>
        </p:txBody>
      </p:sp>
      <p:sp>
        <p:nvSpPr>
          <p:cNvPr id="3" name="Subtitle 2"/>
          <p:cNvSpPr>
            <a:spLocks noGrp="1"/>
          </p:cNvSpPr>
          <p:nvPr>
            <p:ph type="subTitle" idx="1"/>
          </p:nvPr>
        </p:nvSpPr>
        <p:spPr>
          <a:xfrm>
            <a:off x="625280" y="1585609"/>
            <a:ext cx="10947042" cy="5077838"/>
          </a:xfrm>
        </p:spPr>
        <p:txBody>
          <a:bodyPr>
            <a:noAutofit/>
          </a:bodyPr>
          <a:lstStyle/>
          <a:p>
            <a:pPr algn="l"/>
            <a:r>
              <a:rPr lang="en-US" sz="4000" dirty="0" smtClean="0"/>
              <a:t>C++ / Objective C / C# allow operator overloading – that is, you can write code that allows use of the built-in operators with your own classes. This is quite powerful, and very useful in math classes.</a:t>
            </a:r>
          </a:p>
          <a:p>
            <a:pPr algn="l"/>
            <a:endParaRPr lang="en-US" sz="800" dirty="0"/>
          </a:p>
          <a:p>
            <a:pPr algn="l"/>
            <a:r>
              <a:rPr lang="en-US" sz="4000" dirty="0" smtClean="0"/>
              <a:t>Java does not; other than a few (like + and += in the String class) you cannot overload operators in Java.</a:t>
            </a:r>
          </a:p>
          <a:p>
            <a:pPr algn="l"/>
            <a:endParaRPr lang="en-US" sz="800" dirty="0" smtClean="0"/>
          </a:p>
          <a:p>
            <a:pPr algn="l"/>
            <a:r>
              <a:rPr lang="en-US" sz="4000" dirty="0" smtClean="0"/>
              <a:t>This makes classes like </a:t>
            </a:r>
            <a:r>
              <a:rPr lang="en-US" sz="4000" dirty="0" err="1" smtClean="0"/>
              <a:t>BigInteger</a:t>
            </a:r>
            <a:r>
              <a:rPr lang="en-US" sz="4000" dirty="0" smtClean="0"/>
              <a:t> a little awkward in Java.</a:t>
            </a:r>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402166461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Namespaces and Scope</a:t>
            </a:r>
            <a:endParaRPr lang="en-US" sz="7200" dirty="0"/>
          </a:p>
        </p:txBody>
      </p:sp>
      <p:sp>
        <p:nvSpPr>
          <p:cNvPr id="3" name="Subtitle 2"/>
          <p:cNvSpPr>
            <a:spLocks noGrp="1"/>
          </p:cNvSpPr>
          <p:nvPr>
            <p:ph type="subTitle" idx="1"/>
          </p:nvPr>
        </p:nvSpPr>
        <p:spPr>
          <a:xfrm>
            <a:off x="625280" y="1585609"/>
            <a:ext cx="10947042" cy="5077838"/>
          </a:xfrm>
        </p:spPr>
        <p:txBody>
          <a:bodyPr>
            <a:noAutofit/>
          </a:bodyPr>
          <a:lstStyle/>
          <a:p>
            <a:pPr algn="l"/>
            <a:r>
              <a:rPr lang="en-US" sz="4000" dirty="0" smtClean="0"/>
              <a:t>Java handles this through filenames, which match the class name. </a:t>
            </a:r>
          </a:p>
          <a:p>
            <a:pPr algn="l"/>
            <a:endParaRPr lang="en-US" sz="4000" dirty="0"/>
          </a:p>
          <a:p>
            <a:pPr algn="l"/>
            <a:r>
              <a:rPr lang="en-US" sz="4000" dirty="0" smtClean="0"/>
              <a:t>C++ uses a scope resolution operator to connect code with class definitions.</a:t>
            </a:r>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00044300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Multithreading</a:t>
            </a:r>
            <a:endParaRPr lang="en-US" sz="7200" dirty="0"/>
          </a:p>
        </p:txBody>
      </p:sp>
      <p:sp>
        <p:nvSpPr>
          <p:cNvPr id="3" name="Subtitle 2"/>
          <p:cNvSpPr>
            <a:spLocks noGrp="1"/>
          </p:cNvSpPr>
          <p:nvPr>
            <p:ph type="subTitle" idx="1"/>
          </p:nvPr>
        </p:nvSpPr>
        <p:spPr>
          <a:xfrm>
            <a:off x="625280" y="1585609"/>
            <a:ext cx="10947042" cy="5077838"/>
          </a:xfrm>
        </p:spPr>
        <p:txBody>
          <a:bodyPr>
            <a:noAutofit/>
          </a:bodyPr>
          <a:lstStyle/>
          <a:p>
            <a:pPr algn="l"/>
            <a:r>
              <a:rPr lang="en-US" sz="4000" dirty="0" smtClean="0"/>
              <a:t>Java was designed from the outset to be a concurrent language. Multithreading is built into the language, and the JVM implements threads through the client computer’s multithreading subsystem. C# is similar; .NET handles the multithreading.</a:t>
            </a:r>
          </a:p>
          <a:p>
            <a:pPr algn="l"/>
            <a:endParaRPr lang="en-US" sz="800" dirty="0"/>
          </a:p>
          <a:p>
            <a:pPr algn="l"/>
            <a:r>
              <a:rPr lang="en-US" sz="4000" dirty="0" smtClean="0"/>
              <a:t>In C / C++ you’ll need a library written for the target hardware and operating system.</a:t>
            </a:r>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10021453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Command Line Parameters</a:t>
            </a:r>
            <a:endParaRPr lang="en-US" sz="7200" dirty="0"/>
          </a:p>
        </p:txBody>
      </p:sp>
      <p:sp>
        <p:nvSpPr>
          <p:cNvPr id="3" name="Subtitle 2"/>
          <p:cNvSpPr>
            <a:spLocks noGrp="1"/>
          </p:cNvSpPr>
          <p:nvPr>
            <p:ph type="subTitle" idx="1"/>
          </p:nvPr>
        </p:nvSpPr>
        <p:spPr>
          <a:xfrm>
            <a:off x="625280" y="1585609"/>
            <a:ext cx="10947042" cy="5077838"/>
          </a:xfrm>
        </p:spPr>
        <p:txBody>
          <a:bodyPr>
            <a:noAutofit/>
          </a:bodyPr>
          <a:lstStyle/>
          <a:p>
            <a:pPr algn="l"/>
            <a:r>
              <a:rPr lang="en-US" sz="4000" dirty="0" smtClean="0"/>
              <a:t>int main(int </a:t>
            </a:r>
            <a:r>
              <a:rPr lang="en-US" sz="4000" dirty="0" err="1" smtClean="0"/>
              <a:t>argc</a:t>
            </a:r>
            <a:r>
              <a:rPr lang="en-US" sz="4000" dirty="0" smtClean="0"/>
              <a:t>, char * </a:t>
            </a:r>
            <a:r>
              <a:rPr lang="en-US" sz="4000" dirty="0" err="1" smtClean="0"/>
              <a:t>argv</a:t>
            </a:r>
            <a:r>
              <a:rPr lang="en-US" sz="4000" dirty="0" smtClean="0"/>
              <a:t> [ ])</a:t>
            </a:r>
          </a:p>
          <a:p>
            <a:pPr algn="l"/>
            <a:endParaRPr lang="en-US" sz="4000" dirty="0"/>
          </a:p>
          <a:p>
            <a:pPr algn="l"/>
            <a:r>
              <a:rPr lang="en-US" sz="4000" dirty="0" smtClean="0"/>
              <a:t>In C / C++ / Objective C the two parameters for the main function are the argument count (</a:t>
            </a:r>
            <a:r>
              <a:rPr lang="en-US" sz="4000" dirty="0" err="1" smtClean="0"/>
              <a:t>argc</a:t>
            </a:r>
            <a:r>
              <a:rPr lang="en-US" sz="4000" dirty="0" smtClean="0"/>
              <a:t>) and the argument values (an array of char *). The count is </a:t>
            </a:r>
            <a:r>
              <a:rPr lang="en-US" sz="4000" i="1" dirty="0" smtClean="0"/>
              <a:t>always </a:t>
            </a:r>
            <a:r>
              <a:rPr lang="en-US" sz="4000" dirty="0" smtClean="0"/>
              <a:t>at least one, and the first argument value is the name of the program, so C programs know their names.</a:t>
            </a:r>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116508160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Command Line Parameters</a:t>
            </a:r>
            <a:endParaRPr lang="en-US" sz="7200" dirty="0"/>
          </a:p>
        </p:txBody>
      </p:sp>
      <p:sp>
        <p:nvSpPr>
          <p:cNvPr id="3" name="Subtitle 2"/>
          <p:cNvSpPr>
            <a:spLocks noGrp="1"/>
          </p:cNvSpPr>
          <p:nvPr>
            <p:ph type="subTitle" idx="1"/>
          </p:nvPr>
        </p:nvSpPr>
        <p:spPr>
          <a:xfrm>
            <a:off x="625280" y="1585609"/>
            <a:ext cx="10947042" cy="5194570"/>
          </a:xfrm>
        </p:spPr>
        <p:txBody>
          <a:bodyPr>
            <a:noAutofit/>
          </a:bodyPr>
          <a:lstStyle/>
          <a:p>
            <a:pPr algn="l"/>
            <a:r>
              <a:rPr lang="en-US" sz="4000" dirty="0" smtClean="0"/>
              <a:t>public static int main(String [ ] </a:t>
            </a:r>
            <a:r>
              <a:rPr lang="en-US" sz="4000" dirty="0" err="1" smtClean="0"/>
              <a:t>args</a:t>
            </a:r>
            <a:r>
              <a:rPr lang="en-US" sz="4000" dirty="0" smtClean="0"/>
              <a:t>)</a:t>
            </a:r>
          </a:p>
          <a:p>
            <a:pPr algn="l"/>
            <a:endParaRPr lang="en-US" sz="4000" dirty="0"/>
          </a:p>
          <a:p>
            <a:pPr algn="l"/>
            <a:r>
              <a:rPr lang="en-US" sz="4000" dirty="0" smtClean="0"/>
              <a:t>Java (and C#) accept a single argument, an array of type String. In a nod to the earlier C convention, it’s usually called </a:t>
            </a:r>
            <a:r>
              <a:rPr lang="en-US" sz="4000" dirty="0" err="1" smtClean="0"/>
              <a:t>args</a:t>
            </a:r>
            <a:r>
              <a:rPr lang="en-US" sz="4000" dirty="0" smtClean="0"/>
              <a:t> (the argument string). No argument count is needed; arrays in Java and C# are objects and know their length. If no command-line parameters are entered, the array is empty and the array length is zero.</a:t>
            </a:r>
            <a:endParaRPr lang="en-US" sz="4000" dirty="0" smtClean="0">
              <a:solidFill>
                <a:srgbClr val="FF0000"/>
              </a:solidFill>
            </a:endParaRPr>
          </a:p>
          <a:p>
            <a:pPr algn="l"/>
            <a:endParaRPr lang="en-US" sz="40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39587948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Summary – C++</a:t>
            </a:r>
            <a:endParaRPr lang="en-US" sz="7200" dirty="0"/>
          </a:p>
        </p:txBody>
      </p:sp>
      <p:sp>
        <p:nvSpPr>
          <p:cNvPr id="3" name="Subtitle 2"/>
          <p:cNvSpPr>
            <a:spLocks noGrp="1"/>
          </p:cNvSpPr>
          <p:nvPr>
            <p:ph type="subTitle" idx="1"/>
          </p:nvPr>
        </p:nvSpPr>
        <p:spPr>
          <a:xfrm>
            <a:off x="625280" y="1585609"/>
            <a:ext cx="10947042" cy="4464995"/>
          </a:xfrm>
        </p:spPr>
        <p:txBody>
          <a:bodyPr>
            <a:noAutofit/>
          </a:bodyPr>
          <a:lstStyle/>
          <a:p>
            <a:pPr algn="l"/>
            <a:r>
              <a:rPr lang="en-US" sz="3200" dirty="0"/>
              <a:t>C++ is a powerful language that is designed mainly for systems programming. C++ is a relatively direct extension of the C programming language. To this procedural programming language, which was designed for efficient execution, C++ has added support for statically-typed object-oriented programming, exception handling, scoped resource management, and generic programming, in particular. It also added a standard library which is simple and robust and which includes generic containers and algorithms as well as containers and associative arrays</a:t>
            </a:r>
            <a:r>
              <a:rPr lang="en-US" sz="3200" dirty="0" smtClean="0"/>
              <a:t>. Multithreading relies on libraries written for the target OS.</a:t>
            </a:r>
            <a:endParaRPr lang="en-US" sz="3200" dirty="0"/>
          </a:p>
          <a:p>
            <a:pPr algn="l"/>
            <a:endParaRPr lang="en-US" sz="4000" dirty="0" smtClean="0"/>
          </a:p>
          <a:p>
            <a:pPr algn="l"/>
            <a:endParaRPr lang="en-US" sz="1000" dirty="0" smtClean="0"/>
          </a:p>
        </p:txBody>
      </p:sp>
    </p:spTree>
    <p:extLst>
      <p:ext uri="{BB962C8B-B14F-4D97-AF65-F5344CB8AC3E}">
        <p14:creationId xmlns:p14="http://schemas.microsoft.com/office/powerpoint/2010/main" val="371775118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Summary – Objective C</a:t>
            </a:r>
            <a:endParaRPr lang="en-US" sz="7200" dirty="0"/>
          </a:p>
        </p:txBody>
      </p:sp>
      <p:sp>
        <p:nvSpPr>
          <p:cNvPr id="3" name="Subtitle 2"/>
          <p:cNvSpPr>
            <a:spLocks noGrp="1"/>
          </p:cNvSpPr>
          <p:nvPr>
            <p:ph type="subTitle" idx="1"/>
          </p:nvPr>
        </p:nvSpPr>
        <p:spPr>
          <a:xfrm>
            <a:off x="625280" y="1585609"/>
            <a:ext cx="10947042" cy="4464995"/>
          </a:xfrm>
        </p:spPr>
        <p:txBody>
          <a:bodyPr>
            <a:noAutofit/>
          </a:bodyPr>
          <a:lstStyle/>
          <a:p>
            <a:pPr algn="l"/>
            <a:r>
              <a:rPr lang="en-US" sz="3200" dirty="0" smtClean="0"/>
              <a:t>Objective C took a different approach to objects than did C++ and has a Smalltalk-like syntax. Unlike C++, Objective C is a strict superset of C; C code will compile in an Objective C compiler. Like C++, a number of features and libraries make it a powerful programming environment. The Cocoa development framework is used to write code for OS X and iOS in Objective C.</a:t>
            </a:r>
            <a:endParaRPr lang="en-US" sz="3200" dirty="0"/>
          </a:p>
          <a:p>
            <a:pPr algn="l"/>
            <a:endParaRPr lang="en-US" sz="4000" dirty="0" smtClean="0"/>
          </a:p>
          <a:p>
            <a:pPr algn="l"/>
            <a:endParaRPr lang="en-US" sz="1000" dirty="0" smtClean="0"/>
          </a:p>
        </p:txBody>
      </p:sp>
    </p:spTree>
    <p:extLst>
      <p:ext uri="{BB962C8B-B14F-4D97-AF65-F5344CB8AC3E}">
        <p14:creationId xmlns:p14="http://schemas.microsoft.com/office/powerpoint/2010/main" val="66133365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Summary – Java</a:t>
            </a:r>
            <a:endParaRPr lang="en-US" sz="7200" dirty="0"/>
          </a:p>
        </p:txBody>
      </p:sp>
      <p:sp>
        <p:nvSpPr>
          <p:cNvPr id="3" name="Subtitle 2"/>
          <p:cNvSpPr>
            <a:spLocks noGrp="1"/>
          </p:cNvSpPr>
          <p:nvPr>
            <p:ph type="subTitle" idx="1"/>
          </p:nvPr>
        </p:nvSpPr>
        <p:spPr>
          <a:xfrm>
            <a:off x="625280" y="1585609"/>
            <a:ext cx="10947042" cy="4464995"/>
          </a:xfrm>
        </p:spPr>
        <p:txBody>
          <a:bodyPr>
            <a:noAutofit/>
          </a:bodyPr>
          <a:lstStyle/>
          <a:p>
            <a:pPr algn="l"/>
            <a:r>
              <a:rPr lang="en-US" sz="3200" dirty="0"/>
              <a:t>Java was created initially to support </a:t>
            </a:r>
            <a:r>
              <a:rPr lang="en-US" sz="3200" dirty="0" smtClean="0"/>
              <a:t>network </a:t>
            </a:r>
            <a:r>
              <a:rPr lang="en-US" sz="3200" dirty="0"/>
              <a:t>computing. It relies on a virtual machine to be secure and highly portable. </a:t>
            </a:r>
            <a:r>
              <a:rPr lang="en-US" sz="3200" dirty="0" smtClean="0"/>
              <a:t>Concurrency is defined within the language. It </a:t>
            </a:r>
            <a:r>
              <a:rPr lang="en-US" sz="3200" dirty="0"/>
              <a:t>is bundled with an extensive library designed to provide a complete abstraction of the underlying platform. Java is a statically typed object-oriented language that uses a syntax similar to C, but is not compatible with it. It was designed from scratch, with the goal of being relatively simple and easy to use and accessible to a wider audience. However, Java does not always provide full access to the features and performance on which the platform runs.</a:t>
            </a:r>
            <a:endParaRPr lang="en-US" sz="4000" dirty="0" smtClean="0"/>
          </a:p>
          <a:p>
            <a:pPr algn="l"/>
            <a:endParaRPr lang="en-US" sz="1000" dirty="0" smtClean="0"/>
          </a:p>
        </p:txBody>
      </p:sp>
    </p:spTree>
    <p:extLst>
      <p:ext uri="{BB962C8B-B14F-4D97-AF65-F5344CB8AC3E}">
        <p14:creationId xmlns:p14="http://schemas.microsoft.com/office/powerpoint/2010/main" val="397110349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19" y="214009"/>
            <a:ext cx="11623964" cy="1079770"/>
          </a:xfrm>
        </p:spPr>
        <p:txBody>
          <a:bodyPr>
            <a:normAutofit/>
          </a:bodyPr>
          <a:lstStyle/>
          <a:p>
            <a:r>
              <a:rPr lang="en-US" sz="7200" dirty="0" smtClean="0"/>
              <a:t>Summary – C#</a:t>
            </a:r>
            <a:endParaRPr lang="en-US" sz="7200" dirty="0"/>
          </a:p>
        </p:txBody>
      </p:sp>
      <p:sp>
        <p:nvSpPr>
          <p:cNvPr id="3" name="Subtitle 2"/>
          <p:cNvSpPr>
            <a:spLocks noGrp="1"/>
          </p:cNvSpPr>
          <p:nvPr>
            <p:ph type="subTitle" idx="1"/>
          </p:nvPr>
        </p:nvSpPr>
        <p:spPr>
          <a:xfrm>
            <a:off x="625280" y="1585609"/>
            <a:ext cx="10947042" cy="4464995"/>
          </a:xfrm>
        </p:spPr>
        <p:txBody>
          <a:bodyPr>
            <a:noAutofit/>
          </a:bodyPr>
          <a:lstStyle/>
          <a:p>
            <a:pPr algn="l"/>
            <a:r>
              <a:rPr lang="en-US" sz="3200" dirty="0"/>
              <a:t>C#, Microsoft’s response to Java, is intended to be a simple, modern, general-purpose, object-oriented programming language suitable for both hosted and embedded systems and is particularly suitable for developing software components suitable for deployment in distributed environments. The syntax is more similar to C++ than Java. Like Java, it relies on a virtual machine (called .NET) and is secure and highly portable. C# has excellent support for internationalization.</a:t>
            </a:r>
            <a:endParaRPr lang="en-US" sz="1000" dirty="0" smtClean="0"/>
          </a:p>
        </p:txBody>
      </p:sp>
    </p:spTree>
    <p:extLst>
      <p:ext uri="{BB962C8B-B14F-4D97-AF65-F5344CB8AC3E}">
        <p14:creationId xmlns:p14="http://schemas.microsoft.com/office/powerpoint/2010/main" val="3889839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Sizes of Data Types</a:t>
            </a:r>
            <a:endParaRPr lang="en-US" sz="7200" dirty="0"/>
          </a:p>
        </p:txBody>
      </p:sp>
      <p:sp>
        <p:nvSpPr>
          <p:cNvPr id="3" name="Subtitle 2"/>
          <p:cNvSpPr>
            <a:spLocks noGrp="1"/>
          </p:cNvSpPr>
          <p:nvPr>
            <p:ph type="subTitle" idx="1"/>
          </p:nvPr>
        </p:nvSpPr>
        <p:spPr>
          <a:xfrm>
            <a:off x="1588394" y="1773237"/>
            <a:ext cx="9144000" cy="4833625"/>
          </a:xfrm>
        </p:spPr>
        <p:txBody>
          <a:bodyPr>
            <a:normAutofit/>
          </a:bodyPr>
          <a:lstStyle/>
          <a:p>
            <a:r>
              <a:rPr lang="en-US" sz="4000" dirty="0" smtClean="0"/>
              <a:t>What is the size, in bytes, of an int?</a:t>
            </a:r>
          </a:p>
          <a:p>
            <a:endParaRPr lang="en-US" sz="4000" dirty="0" smtClean="0"/>
          </a:p>
          <a:p>
            <a:r>
              <a:rPr lang="en-US" sz="9600" dirty="0" smtClean="0">
                <a:solidFill>
                  <a:srgbClr val="FF0000"/>
                </a:solidFill>
              </a:rPr>
              <a:t>IT DEPENDS</a:t>
            </a:r>
          </a:p>
        </p:txBody>
      </p:sp>
    </p:spTree>
    <p:extLst>
      <p:ext uri="{BB962C8B-B14F-4D97-AF65-F5344CB8AC3E}">
        <p14:creationId xmlns:p14="http://schemas.microsoft.com/office/powerpoint/2010/main" val="2412251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Sizes of Data Types in C</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r>
              <a:rPr lang="en-US" sz="4000" dirty="0" smtClean="0"/>
              <a:t>What is the size, in bytes, of an int in C?</a:t>
            </a:r>
          </a:p>
          <a:p>
            <a:endParaRPr lang="en-US" sz="1000" dirty="0" smtClean="0"/>
          </a:p>
          <a:p>
            <a:pPr marL="571500" indent="-571500" algn="l">
              <a:buFont typeface="Arial" panose="020B0604020202020204" pitchFamily="34" charset="0"/>
              <a:buChar char="•"/>
            </a:pPr>
            <a:r>
              <a:rPr lang="en-US" sz="4000" dirty="0" smtClean="0"/>
              <a:t>1 byte</a:t>
            </a:r>
          </a:p>
          <a:p>
            <a:pPr marL="571500" indent="-571500" algn="l">
              <a:buFont typeface="Arial" panose="020B0604020202020204" pitchFamily="34" charset="0"/>
              <a:buChar char="•"/>
            </a:pPr>
            <a:r>
              <a:rPr lang="en-US" sz="4000" dirty="0" smtClean="0"/>
              <a:t>2 bytes</a:t>
            </a:r>
          </a:p>
          <a:p>
            <a:pPr marL="571500" indent="-571500" algn="l">
              <a:buFont typeface="Arial" panose="020B0604020202020204" pitchFamily="34" charset="0"/>
              <a:buChar char="•"/>
            </a:pPr>
            <a:r>
              <a:rPr lang="en-US" sz="4000" dirty="0" smtClean="0"/>
              <a:t>4 bytes</a:t>
            </a:r>
          </a:p>
          <a:p>
            <a:pPr marL="571500" indent="-571500" algn="l">
              <a:buFont typeface="Arial" panose="020B0604020202020204" pitchFamily="34" charset="0"/>
              <a:buChar char="•"/>
            </a:pPr>
            <a:r>
              <a:rPr lang="en-US" sz="4000" dirty="0" smtClean="0"/>
              <a:t>8 bytes</a:t>
            </a:r>
          </a:p>
          <a:p>
            <a:pPr marL="571500" indent="-571500" algn="l">
              <a:buFont typeface="Arial" panose="020B0604020202020204" pitchFamily="34" charset="0"/>
              <a:buChar char="•"/>
            </a:pPr>
            <a:r>
              <a:rPr lang="en-US" sz="4000" dirty="0" smtClean="0"/>
              <a:t>16 bytes</a:t>
            </a:r>
          </a:p>
          <a:p>
            <a:pPr marL="571500" indent="-571500" algn="l">
              <a:buFont typeface="Arial" panose="020B0604020202020204" pitchFamily="34" charset="0"/>
              <a:buChar char="•"/>
            </a:pPr>
            <a:r>
              <a:rPr lang="en-US" sz="4000" dirty="0" smtClean="0"/>
              <a:t>Something else</a:t>
            </a:r>
            <a:endParaRPr lang="en-US" sz="4000" dirty="0"/>
          </a:p>
        </p:txBody>
      </p:sp>
    </p:spTree>
    <p:extLst>
      <p:ext uri="{BB962C8B-B14F-4D97-AF65-F5344CB8AC3E}">
        <p14:creationId xmlns:p14="http://schemas.microsoft.com/office/powerpoint/2010/main" val="310384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Sizes of Data Types in C</a:t>
            </a:r>
            <a:endParaRPr lang="en-US" sz="7200" dirty="0"/>
          </a:p>
        </p:txBody>
      </p:sp>
      <p:sp>
        <p:nvSpPr>
          <p:cNvPr id="3" name="Subtitle 2"/>
          <p:cNvSpPr>
            <a:spLocks noGrp="1"/>
          </p:cNvSpPr>
          <p:nvPr>
            <p:ph type="subTitle" idx="1"/>
          </p:nvPr>
        </p:nvSpPr>
        <p:spPr>
          <a:xfrm>
            <a:off x="1588394" y="1773237"/>
            <a:ext cx="9144000" cy="4833625"/>
          </a:xfrm>
        </p:spPr>
        <p:txBody>
          <a:bodyPr>
            <a:normAutofit/>
          </a:bodyPr>
          <a:lstStyle/>
          <a:p>
            <a:r>
              <a:rPr lang="en-US" sz="4000" dirty="0" smtClean="0"/>
              <a:t>What is the size, in bytes, of an int in C?</a:t>
            </a:r>
          </a:p>
          <a:p>
            <a:endParaRPr lang="en-US" sz="4000" dirty="0" smtClean="0"/>
          </a:p>
          <a:p>
            <a:r>
              <a:rPr lang="en-US" sz="9600" dirty="0" smtClean="0">
                <a:solidFill>
                  <a:srgbClr val="FF0000"/>
                </a:solidFill>
              </a:rPr>
              <a:t>IT DEPENDS</a:t>
            </a:r>
          </a:p>
        </p:txBody>
      </p:sp>
    </p:spTree>
    <p:extLst>
      <p:ext uri="{BB962C8B-B14F-4D97-AF65-F5344CB8AC3E}">
        <p14:creationId xmlns:p14="http://schemas.microsoft.com/office/powerpoint/2010/main" val="4001258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Sizes of Data Types in C</a:t>
            </a:r>
            <a:endParaRPr lang="en-US" sz="7200" dirty="0"/>
          </a:p>
        </p:txBody>
      </p:sp>
      <p:sp>
        <p:nvSpPr>
          <p:cNvPr id="3" name="Subtitle 2"/>
          <p:cNvSpPr>
            <a:spLocks noGrp="1"/>
          </p:cNvSpPr>
          <p:nvPr>
            <p:ph type="subTitle" idx="1"/>
          </p:nvPr>
        </p:nvSpPr>
        <p:spPr>
          <a:xfrm>
            <a:off x="1588394" y="1773237"/>
            <a:ext cx="9144000" cy="4833625"/>
          </a:xfrm>
        </p:spPr>
        <p:txBody>
          <a:bodyPr>
            <a:normAutofit/>
          </a:bodyPr>
          <a:lstStyle/>
          <a:p>
            <a:r>
              <a:rPr lang="en-US" sz="4000" dirty="0" smtClean="0"/>
              <a:t>What is the size, in bytes, of an int?</a:t>
            </a:r>
          </a:p>
          <a:p>
            <a:endParaRPr lang="en-US" sz="4000" dirty="0" smtClean="0"/>
          </a:p>
          <a:p>
            <a:r>
              <a:rPr lang="en-US" sz="9600" dirty="0" smtClean="0"/>
              <a:t>IT DEPENDS</a:t>
            </a:r>
          </a:p>
          <a:p>
            <a:r>
              <a:rPr lang="en-US" sz="4000" dirty="0" smtClean="0">
                <a:solidFill>
                  <a:srgbClr val="FF0000"/>
                </a:solidFill>
              </a:rPr>
              <a:t>C (and C++ and Objective C) only incorporates data types that are directly supported by the underlying hardware.</a:t>
            </a:r>
          </a:p>
          <a:p>
            <a:endParaRPr lang="en-US" sz="9600" dirty="0" smtClean="0">
              <a:solidFill>
                <a:srgbClr val="FF0000"/>
              </a:solidFill>
            </a:endParaRPr>
          </a:p>
        </p:txBody>
      </p:sp>
    </p:spTree>
    <p:extLst>
      <p:ext uri="{BB962C8B-B14F-4D97-AF65-F5344CB8AC3E}">
        <p14:creationId xmlns:p14="http://schemas.microsoft.com/office/powerpoint/2010/main" val="1913600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Sizes of Data Types in C</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pPr algn="l"/>
            <a:r>
              <a:rPr lang="en-US" sz="4000" dirty="0" smtClean="0"/>
              <a:t>In practice, most modern computers support 4- and 8-byte integers at the hardware level, so the answer is </a:t>
            </a:r>
            <a:r>
              <a:rPr lang="en-US" sz="4000" i="1" dirty="0" smtClean="0"/>
              <a:t>usually</a:t>
            </a:r>
            <a:r>
              <a:rPr lang="en-US" sz="4000" dirty="0" smtClean="0"/>
              <a:t> 4 bytes.</a:t>
            </a:r>
          </a:p>
          <a:p>
            <a:pPr algn="l"/>
            <a:endParaRPr lang="en-US" sz="1000" dirty="0"/>
          </a:p>
          <a:p>
            <a:pPr algn="l"/>
            <a:r>
              <a:rPr lang="en-US" sz="4000" dirty="0" smtClean="0"/>
              <a:t>It would be unusual to find a modern computer that doesn’t support 4-byte integers at the hardware level.</a:t>
            </a:r>
          </a:p>
          <a:p>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3497245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The </a:t>
            </a:r>
            <a:r>
              <a:rPr lang="en-US" sz="7200" dirty="0" err="1" smtClean="0"/>
              <a:t>sizeof</a:t>
            </a:r>
            <a:r>
              <a:rPr lang="en-US" sz="7200" dirty="0" smtClean="0"/>
              <a:t>() operator</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pPr algn="l"/>
            <a:r>
              <a:rPr lang="en-US" sz="4000" dirty="0" smtClean="0"/>
              <a:t>Since the sizes of data types in C / C++ / Objective C are hardware dependent, these languages provide an operator (it looks like a function, but it’s really an operator) that will tell you the number of bytes in any type or variable.</a:t>
            </a:r>
          </a:p>
          <a:p>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40086990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Sizes of Data Types in Java</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r>
              <a:rPr lang="en-US" sz="4000" dirty="0" smtClean="0"/>
              <a:t>What is the size, in bytes, of an int in Java?</a:t>
            </a:r>
          </a:p>
          <a:p>
            <a:endParaRPr lang="en-US" sz="1000" dirty="0" smtClean="0"/>
          </a:p>
          <a:p>
            <a:pPr marL="571500" indent="-571500" algn="l">
              <a:buFont typeface="Arial" panose="020B0604020202020204" pitchFamily="34" charset="0"/>
              <a:buChar char="•"/>
            </a:pPr>
            <a:r>
              <a:rPr lang="en-US" sz="4000" dirty="0" smtClean="0"/>
              <a:t>1 byte</a:t>
            </a:r>
          </a:p>
          <a:p>
            <a:pPr marL="571500" indent="-571500" algn="l">
              <a:buFont typeface="Arial" panose="020B0604020202020204" pitchFamily="34" charset="0"/>
              <a:buChar char="•"/>
            </a:pPr>
            <a:r>
              <a:rPr lang="en-US" sz="4000" dirty="0" smtClean="0"/>
              <a:t>2 bytes</a:t>
            </a:r>
          </a:p>
          <a:p>
            <a:pPr marL="571500" indent="-571500" algn="l">
              <a:buFont typeface="Arial" panose="020B0604020202020204" pitchFamily="34" charset="0"/>
              <a:buChar char="•"/>
            </a:pPr>
            <a:r>
              <a:rPr lang="en-US" sz="4000" dirty="0" smtClean="0"/>
              <a:t>4 bytes</a:t>
            </a:r>
          </a:p>
          <a:p>
            <a:pPr marL="571500" indent="-571500" algn="l">
              <a:buFont typeface="Arial" panose="020B0604020202020204" pitchFamily="34" charset="0"/>
              <a:buChar char="•"/>
            </a:pPr>
            <a:r>
              <a:rPr lang="en-US" sz="4000" dirty="0" smtClean="0"/>
              <a:t>8 bytes</a:t>
            </a:r>
          </a:p>
          <a:p>
            <a:pPr marL="571500" indent="-571500" algn="l">
              <a:buFont typeface="Arial" panose="020B0604020202020204" pitchFamily="34" charset="0"/>
              <a:buChar char="•"/>
            </a:pPr>
            <a:r>
              <a:rPr lang="en-US" sz="4000" dirty="0" smtClean="0"/>
              <a:t>16 bytes</a:t>
            </a:r>
          </a:p>
          <a:p>
            <a:pPr marL="571500" indent="-571500" algn="l">
              <a:buFont typeface="Arial" panose="020B0604020202020204" pitchFamily="34" charset="0"/>
              <a:buChar char="•"/>
            </a:pPr>
            <a:r>
              <a:rPr lang="en-US" sz="4000" dirty="0" smtClean="0"/>
              <a:t>Something else</a:t>
            </a:r>
            <a:endParaRPr lang="en-US" sz="4000" dirty="0"/>
          </a:p>
        </p:txBody>
      </p:sp>
    </p:spTree>
    <p:extLst>
      <p:ext uri="{BB962C8B-B14F-4D97-AF65-F5344CB8AC3E}">
        <p14:creationId xmlns:p14="http://schemas.microsoft.com/office/powerpoint/2010/main" val="3312596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Sizes of Data Types in Java</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r>
              <a:rPr lang="en-US" sz="4000" dirty="0" smtClean="0"/>
              <a:t>What is the size, in bytes, of an int in Java?</a:t>
            </a:r>
          </a:p>
          <a:p>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a:p>
            <a:pPr marL="571500" indent="-571500" algn="l">
              <a:buFont typeface="Arial" panose="020B0604020202020204" pitchFamily="34" charset="0"/>
              <a:buChar char="•"/>
            </a:pPr>
            <a:r>
              <a:rPr lang="en-US" sz="4000" dirty="0" smtClean="0">
                <a:solidFill>
                  <a:srgbClr val="FF0000"/>
                </a:solidFill>
              </a:rPr>
              <a:t>4 bytes</a:t>
            </a:r>
          </a:p>
        </p:txBody>
      </p:sp>
    </p:spTree>
    <p:extLst>
      <p:ext uri="{BB962C8B-B14F-4D97-AF65-F5344CB8AC3E}">
        <p14:creationId xmlns:p14="http://schemas.microsoft.com/office/powerpoint/2010/main" val="1608487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Sizes of Data Types in Java</a:t>
            </a:r>
            <a:endParaRPr lang="en-US" sz="7200" dirty="0"/>
          </a:p>
        </p:txBody>
      </p:sp>
      <p:sp>
        <p:nvSpPr>
          <p:cNvPr id="3" name="Subtitle 2"/>
          <p:cNvSpPr>
            <a:spLocks noGrp="1"/>
          </p:cNvSpPr>
          <p:nvPr>
            <p:ph type="subTitle" idx="1"/>
          </p:nvPr>
        </p:nvSpPr>
        <p:spPr>
          <a:xfrm>
            <a:off x="656823" y="1773237"/>
            <a:ext cx="10908405" cy="4833625"/>
          </a:xfrm>
        </p:spPr>
        <p:txBody>
          <a:bodyPr>
            <a:noAutofit/>
          </a:bodyPr>
          <a:lstStyle/>
          <a:p>
            <a:pPr algn="l"/>
            <a:r>
              <a:rPr lang="en-US" sz="4000" dirty="0" smtClean="0"/>
              <a:t>In Java the size of the data type is defined by the language.</a:t>
            </a:r>
          </a:p>
          <a:p>
            <a:pPr algn="l"/>
            <a:endParaRPr lang="en-US" sz="1000" dirty="0"/>
          </a:p>
          <a:p>
            <a:pPr algn="l"/>
            <a:r>
              <a:rPr lang="en-US" sz="4000" dirty="0" smtClean="0"/>
              <a:t>In practice, since most modern computers support 4- and 8-byte integers at the hardware level, it’s not an issue. If you wrote a JVM for a computer that didn’t have 4-byte integers, you’d have to convert in software.</a:t>
            </a:r>
          </a:p>
          <a:p>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3534701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TAKE NOTES!</a:t>
            </a:r>
            <a:endParaRPr lang="en-US" sz="7200" dirty="0"/>
          </a:p>
        </p:txBody>
      </p:sp>
      <p:sp>
        <p:nvSpPr>
          <p:cNvPr id="3" name="Subtitle 2"/>
          <p:cNvSpPr>
            <a:spLocks noGrp="1"/>
          </p:cNvSpPr>
          <p:nvPr>
            <p:ph type="subTitle" idx="1"/>
          </p:nvPr>
        </p:nvSpPr>
        <p:spPr>
          <a:xfrm>
            <a:off x="1588394" y="2410546"/>
            <a:ext cx="9144000" cy="3519199"/>
          </a:xfrm>
        </p:spPr>
        <p:txBody>
          <a:bodyPr>
            <a:normAutofit/>
          </a:bodyPr>
          <a:lstStyle/>
          <a:p>
            <a:pPr algn="l"/>
            <a:r>
              <a:rPr lang="en-US" sz="4000" dirty="0" smtClean="0"/>
              <a:t>Actually, </a:t>
            </a:r>
            <a:r>
              <a:rPr lang="en-US" sz="4000" i="1" dirty="0" smtClean="0"/>
              <a:t>don’t </a:t>
            </a:r>
            <a:r>
              <a:rPr lang="en-US" sz="4000" dirty="0" smtClean="0"/>
              <a:t>take notes. This lecture is all review and is designed to be watched, not recorded or notated. If there’s something here you need to remember – well, the whole thing is on Moodle. Enjoy the show!</a:t>
            </a:r>
            <a:endParaRPr lang="en-US" sz="4000" i="1" dirty="0" smtClean="0"/>
          </a:p>
        </p:txBody>
      </p:sp>
    </p:spTree>
    <p:extLst>
      <p:ext uri="{BB962C8B-B14F-4D97-AF65-F5344CB8AC3E}">
        <p14:creationId xmlns:p14="http://schemas.microsoft.com/office/powerpoint/2010/main" val="12012381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Floating Point Types</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pPr algn="l"/>
            <a:r>
              <a:rPr lang="en-US" sz="4000" dirty="0" smtClean="0"/>
              <a:t>What are the floating-point data types supported by these languages?</a:t>
            </a:r>
            <a:endParaRPr lang="en-US" sz="4000" dirty="0" smtClean="0">
              <a:solidFill>
                <a:schemeClr val="tx1">
                  <a:lumMod val="50000"/>
                  <a:lumOff val="50000"/>
                </a:schemeClr>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3139026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Floating Point Types</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pPr algn="l"/>
            <a:r>
              <a:rPr lang="en-US" sz="4000" dirty="0" smtClean="0"/>
              <a:t>What are the floating-point data types supported by these languages?</a:t>
            </a:r>
          </a:p>
          <a:p>
            <a:pPr algn="l"/>
            <a:endParaRPr lang="en-US" sz="4000" dirty="0">
              <a:solidFill>
                <a:schemeClr val="tx1">
                  <a:lumMod val="50000"/>
                  <a:lumOff val="50000"/>
                </a:schemeClr>
              </a:solidFill>
            </a:endParaRPr>
          </a:p>
          <a:p>
            <a:pPr marL="571500" indent="-571500" algn="l">
              <a:buFont typeface="Arial" panose="020B0604020202020204" pitchFamily="34" charset="0"/>
              <a:buChar char="•"/>
            </a:pPr>
            <a:r>
              <a:rPr lang="en-US" sz="4000" dirty="0" smtClean="0">
                <a:solidFill>
                  <a:srgbClr val="FF0000"/>
                </a:solidFill>
              </a:rPr>
              <a:t>float</a:t>
            </a: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3262135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Floating Point Types</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pPr algn="l"/>
            <a:r>
              <a:rPr lang="en-US" sz="4000" dirty="0" smtClean="0"/>
              <a:t>What are the floating-point data types supported by these languages?</a:t>
            </a:r>
          </a:p>
          <a:p>
            <a:pPr algn="l"/>
            <a:endParaRPr lang="en-US" sz="4000" dirty="0"/>
          </a:p>
          <a:p>
            <a:pPr marL="571500" indent="-571500" algn="l">
              <a:buFont typeface="Arial" panose="020B0604020202020204" pitchFamily="34" charset="0"/>
              <a:buChar char="•"/>
            </a:pPr>
            <a:r>
              <a:rPr lang="en-US" sz="4000" dirty="0" smtClean="0"/>
              <a:t>float</a:t>
            </a:r>
          </a:p>
          <a:p>
            <a:pPr marL="571500" indent="-571500" algn="l">
              <a:buFont typeface="Arial" panose="020B0604020202020204" pitchFamily="34" charset="0"/>
              <a:buChar char="•"/>
            </a:pPr>
            <a:r>
              <a:rPr lang="en-US" sz="4000" dirty="0" smtClean="0">
                <a:solidFill>
                  <a:srgbClr val="FF0000"/>
                </a:solidFill>
              </a:rPr>
              <a:t>double</a:t>
            </a: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251839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Floating Point Types</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pPr algn="l"/>
            <a:r>
              <a:rPr lang="en-US" sz="4000" dirty="0" smtClean="0"/>
              <a:t>What are the floating-point data types supported by these languages?</a:t>
            </a:r>
          </a:p>
          <a:p>
            <a:pPr algn="l"/>
            <a:endParaRPr lang="en-US" sz="4000" dirty="0"/>
          </a:p>
          <a:p>
            <a:pPr marL="571500" indent="-571500" algn="l">
              <a:buFont typeface="Arial" panose="020B0604020202020204" pitchFamily="34" charset="0"/>
              <a:buChar char="•"/>
            </a:pPr>
            <a:r>
              <a:rPr lang="en-US" sz="4000" dirty="0" smtClean="0"/>
              <a:t>float</a:t>
            </a:r>
          </a:p>
          <a:p>
            <a:pPr marL="571500" indent="-571500" algn="l">
              <a:buFont typeface="Arial" panose="020B0604020202020204" pitchFamily="34" charset="0"/>
              <a:buChar char="•"/>
            </a:pPr>
            <a:r>
              <a:rPr lang="en-US" sz="4000" dirty="0" smtClean="0"/>
              <a:t>double</a:t>
            </a:r>
          </a:p>
          <a:p>
            <a:pPr marL="571500" indent="-571500" algn="l">
              <a:buFont typeface="Arial" panose="020B0604020202020204" pitchFamily="34" charset="0"/>
              <a:buChar char="•"/>
            </a:pPr>
            <a:r>
              <a:rPr lang="en-US" sz="4000" dirty="0">
                <a:solidFill>
                  <a:srgbClr val="FF0000"/>
                </a:solidFill>
              </a:rPr>
              <a:t>a</a:t>
            </a:r>
            <a:r>
              <a:rPr lang="en-US" sz="4000" dirty="0" smtClean="0">
                <a:solidFill>
                  <a:srgbClr val="FF0000"/>
                </a:solidFill>
              </a:rPr>
              <a:t>dditional types</a:t>
            </a: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39217825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Sizes of Floating Point Types</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pPr algn="l"/>
            <a:r>
              <a:rPr lang="en-US" sz="4000" dirty="0" smtClean="0"/>
              <a:t>Similarly, C (and C++ and Objective C) provide in the language whatever floating-point types the hardware supports.</a:t>
            </a:r>
          </a:p>
          <a:p>
            <a:pPr algn="l"/>
            <a:endParaRPr lang="en-US" sz="1000" dirty="0"/>
          </a:p>
          <a:p>
            <a:pPr algn="l"/>
            <a:r>
              <a:rPr lang="en-US" sz="4000" dirty="0" smtClean="0"/>
              <a:t>Today, these invariably follow the 32-bit and 64-bit IEEE 754 standard. It would be unusual to find a modern computer that does not have hardware support for the IEEE 754 floating-point data types.</a:t>
            </a:r>
          </a:p>
          <a:p>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3728011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Which Do We Use?</a:t>
            </a:r>
            <a:endParaRPr lang="en-US" sz="7200" dirty="0"/>
          </a:p>
        </p:txBody>
      </p:sp>
      <p:sp>
        <p:nvSpPr>
          <p:cNvPr id="3" name="Subtitle 2"/>
          <p:cNvSpPr>
            <a:spLocks noGrp="1"/>
          </p:cNvSpPr>
          <p:nvPr>
            <p:ph type="subTitle" idx="1"/>
          </p:nvPr>
        </p:nvSpPr>
        <p:spPr>
          <a:xfrm>
            <a:off x="746975" y="1773237"/>
            <a:ext cx="10689464" cy="4833625"/>
          </a:xfrm>
        </p:spPr>
        <p:txBody>
          <a:bodyPr>
            <a:noAutofit/>
          </a:bodyPr>
          <a:lstStyle/>
          <a:p>
            <a:pPr algn="l"/>
            <a:r>
              <a:rPr lang="en-US" sz="4000" dirty="0" smtClean="0"/>
              <a:t>In all of these languages, for integer we use…</a:t>
            </a:r>
          </a:p>
          <a:p>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3198227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Which Do We Use?</a:t>
            </a:r>
            <a:endParaRPr lang="en-US" sz="7200" dirty="0"/>
          </a:p>
        </p:txBody>
      </p:sp>
      <p:sp>
        <p:nvSpPr>
          <p:cNvPr id="3" name="Subtitle 2"/>
          <p:cNvSpPr>
            <a:spLocks noGrp="1"/>
          </p:cNvSpPr>
          <p:nvPr>
            <p:ph type="subTitle" idx="1"/>
          </p:nvPr>
        </p:nvSpPr>
        <p:spPr>
          <a:xfrm>
            <a:off x="746975" y="1773237"/>
            <a:ext cx="10431887" cy="4833625"/>
          </a:xfrm>
        </p:spPr>
        <p:txBody>
          <a:bodyPr>
            <a:noAutofit/>
          </a:bodyPr>
          <a:lstStyle/>
          <a:p>
            <a:pPr algn="l"/>
            <a:r>
              <a:rPr lang="en-US" sz="4000" dirty="0" smtClean="0"/>
              <a:t>In all of these languages, for integers we use…</a:t>
            </a:r>
          </a:p>
          <a:p>
            <a:pPr algn="l"/>
            <a:endParaRPr lang="en-US" sz="4000" dirty="0"/>
          </a:p>
          <a:p>
            <a:pPr algn="l"/>
            <a:r>
              <a:rPr lang="en-US" sz="4000" dirty="0"/>
              <a:t>	</a:t>
            </a:r>
            <a:r>
              <a:rPr lang="en-US" sz="4000" dirty="0" smtClean="0">
                <a:solidFill>
                  <a:srgbClr val="FF0000"/>
                </a:solidFill>
              </a:rPr>
              <a:t>int</a:t>
            </a:r>
            <a:r>
              <a:rPr lang="en-US" sz="4000" dirty="0" smtClean="0"/>
              <a:t>			for all integers</a:t>
            </a:r>
          </a:p>
          <a:p>
            <a:pPr algn="l"/>
            <a:endParaRPr lang="en-US" sz="4000" dirty="0"/>
          </a:p>
          <a:p>
            <a:pPr algn="l"/>
            <a:r>
              <a:rPr lang="en-US" sz="4000" dirty="0" smtClean="0"/>
              <a:t>	</a:t>
            </a:r>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9792747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Why?</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pPr algn="l"/>
            <a:r>
              <a:rPr lang="en-US" sz="4000" dirty="0" smtClean="0"/>
              <a:t>Most computers today use a 32- or 64-bit word size. If you use a smaller integer size, additional operations are required to extract the values required. In other words int is the </a:t>
            </a:r>
            <a:r>
              <a:rPr lang="en-US" sz="4000" i="1" dirty="0" smtClean="0"/>
              <a:t>fastest</a:t>
            </a:r>
            <a:r>
              <a:rPr lang="en-US" sz="4000" dirty="0" smtClean="0"/>
              <a:t> of the integer types, because it’s fast at the hardware level.</a:t>
            </a:r>
          </a:p>
          <a:p>
            <a:pPr algn="l"/>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8923152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Which Do We Use?</a:t>
            </a:r>
            <a:endParaRPr lang="en-US" sz="7200" dirty="0"/>
          </a:p>
        </p:txBody>
      </p:sp>
      <p:sp>
        <p:nvSpPr>
          <p:cNvPr id="3" name="Subtitle 2"/>
          <p:cNvSpPr>
            <a:spLocks noGrp="1"/>
          </p:cNvSpPr>
          <p:nvPr>
            <p:ph type="subTitle" idx="1"/>
          </p:nvPr>
        </p:nvSpPr>
        <p:spPr>
          <a:xfrm>
            <a:off x="875763" y="1773237"/>
            <a:ext cx="10998558" cy="4833625"/>
          </a:xfrm>
        </p:spPr>
        <p:txBody>
          <a:bodyPr>
            <a:noAutofit/>
          </a:bodyPr>
          <a:lstStyle/>
          <a:p>
            <a:pPr algn="l"/>
            <a:r>
              <a:rPr lang="en-US" sz="4000" dirty="0" smtClean="0"/>
              <a:t>In all of these languages, for floating-point we use…</a:t>
            </a:r>
          </a:p>
          <a:p>
            <a:pPr algn="l"/>
            <a:endParaRPr lang="en-US" sz="4000" dirty="0"/>
          </a:p>
          <a:p>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3459237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Which Do We Use?</a:t>
            </a:r>
            <a:endParaRPr lang="en-US" sz="7200" dirty="0"/>
          </a:p>
        </p:txBody>
      </p:sp>
      <p:sp>
        <p:nvSpPr>
          <p:cNvPr id="3" name="Subtitle 2"/>
          <p:cNvSpPr>
            <a:spLocks noGrp="1"/>
          </p:cNvSpPr>
          <p:nvPr>
            <p:ph type="subTitle" idx="1"/>
          </p:nvPr>
        </p:nvSpPr>
        <p:spPr>
          <a:xfrm>
            <a:off x="875763" y="1773237"/>
            <a:ext cx="10998558" cy="4833625"/>
          </a:xfrm>
        </p:spPr>
        <p:txBody>
          <a:bodyPr>
            <a:noAutofit/>
          </a:bodyPr>
          <a:lstStyle/>
          <a:p>
            <a:pPr algn="l"/>
            <a:r>
              <a:rPr lang="en-US" sz="4000" dirty="0" smtClean="0"/>
              <a:t>In all of these languages, for floating-point we use…</a:t>
            </a:r>
          </a:p>
          <a:p>
            <a:pPr algn="l"/>
            <a:endParaRPr lang="en-US" sz="4000" dirty="0"/>
          </a:p>
          <a:p>
            <a:pPr algn="l"/>
            <a:r>
              <a:rPr lang="en-US" sz="4000" dirty="0"/>
              <a:t>	</a:t>
            </a:r>
            <a:r>
              <a:rPr lang="en-US" sz="4000" dirty="0" smtClean="0">
                <a:solidFill>
                  <a:srgbClr val="FF0000"/>
                </a:solidFill>
              </a:rPr>
              <a:t>double</a:t>
            </a:r>
            <a:r>
              <a:rPr lang="en-US" sz="4000" dirty="0" smtClean="0"/>
              <a:t>		for floating point</a:t>
            </a:r>
          </a:p>
          <a:p>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950762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Data Types</a:t>
            </a:r>
            <a:endParaRPr lang="en-US" sz="7200" dirty="0"/>
          </a:p>
        </p:txBody>
      </p:sp>
      <p:sp>
        <p:nvSpPr>
          <p:cNvPr id="3" name="Subtitle 2"/>
          <p:cNvSpPr>
            <a:spLocks noGrp="1"/>
          </p:cNvSpPr>
          <p:nvPr>
            <p:ph type="subTitle" idx="1"/>
          </p:nvPr>
        </p:nvSpPr>
        <p:spPr>
          <a:xfrm>
            <a:off x="1588394" y="1773237"/>
            <a:ext cx="9144000" cy="4833625"/>
          </a:xfrm>
        </p:spPr>
        <p:txBody>
          <a:bodyPr>
            <a:normAutofit/>
          </a:bodyPr>
          <a:lstStyle/>
          <a:p>
            <a:pPr algn="l"/>
            <a:r>
              <a:rPr lang="en-US" sz="4000" dirty="0" smtClean="0"/>
              <a:t>Data types come in two flavors.</a:t>
            </a:r>
          </a:p>
          <a:p>
            <a:pPr algn="l"/>
            <a:r>
              <a:rPr lang="en-US" sz="4000" dirty="0" smtClean="0"/>
              <a:t>What are they?</a:t>
            </a:r>
            <a:endParaRPr lang="en-US" sz="4000" dirty="0"/>
          </a:p>
        </p:txBody>
      </p:sp>
    </p:spTree>
    <p:extLst>
      <p:ext uri="{BB962C8B-B14F-4D97-AF65-F5344CB8AC3E}">
        <p14:creationId xmlns:p14="http://schemas.microsoft.com/office/powerpoint/2010/main" val="35534614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Why?</a:t>
            </a:r>
            <a:endParaRPr lang="en-US" sz="7200" dirty="0"/>
          </a:p>
        </p:txBody>
      </p:sp>
      <p:sp>
        <p:nvSpPr>
          <p:cNvPr id="3" name="Subtitle 2"/>
          <p:cNvSpPr>
            <a:spLocks noGrp="1"/>
          </p:cNvSpPr>
          <p:nvPr>
            <p:ph type="subTitle" idx="1"/>
          </p:nvPr>
        </p:nvSpPr>
        <p:spPr>
          <a:xfrm>
            <a:off x="1588394" y="1773237"/>
            <a:ext cx="9144000" cy="4833625"/>
          </a:xfrm>
        </p:spPr>
        <p:txBody>
          <a:bodyPr>
            <a:noAutofit/>
          </a:bodyPr>
          <a:lstStyle/>
          <a:p>
            <a:pPr algn="l"/>
            <a:r>
              <a:rPr lang="en-US" sz="4000" dirty="0" smtClean="0"/>
              <a:t>When you invoke a library function that returns a floating-point value, it is invariably a double. Therefore, we use double as our general-purpose floating-point type to match what the libraries give us.</a:t>
            </a:r>
          </a:p>
          <a:p>
            <a:pPr algn="l"/>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236648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The Data Type Zoo</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The large number of differently-sized data types for integer and floating-point data (and, in some languages, separate support for signed and unsigned integer and character types) exists in newer languages to provide backwards compatibility with older programs. However, today we generally ignore all of them except</a:t>
            </a:r>
          </a:p>
          <a:p>
            <a:pPr algn="l"/>
            <a:r>
              <a:rPr lang="en-US" sz="4000" dirty="0"/>
              <a:t> </a:t>
            </a:r>
            <a:r>
              <a:rPr lang="en-US" sz="4000" dirty="0" smtClean="0"/>
              <a:t>                              </a:t>
            </a:r>
            <a:r>
              <a:rPr lang="en-US" sz="4000" dirty="0" smtClean="0">
                <a:solidFill>
                  <a:srgbClr val="FF0000"/>
                </a:solidFill>
              </a:rPr>
              <a:t> int </a:t>
            </a:r>
            <a:r>
              <a:rPr lang="en-US" sz="4000" dirty="0" smtClean="0"/>
              <a:t>and </a:t>
            </a:r>
            <a:r>
              <a:rPr lang="en-US" sz="4000" dirty="0" smtClean="0">
                <a:solidFill>
                  <a:srgbClr val="FF0000"/>
                </a:solidFill>
              </a:rPr>
              <a:t>double</a:t>
            </a:r>
            <a:r>
              <a:rPr lang="en-US" sz="4000" dirty="0" smtClean="0"/>
              <a:t>.</a:t>
            </a:r>
          </a:p>
          <a:p>
            <a:pPr algn="l"/>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1386681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Two Resources</a:t>
            </a:r>
            <a:endParaRPr lang="en-US" sz="7200" dirty="0"/>
          </a:p>
        </p:txBody>
      </p:sp>
      <p:sp>
        <p:nvSpPr>
          <p:cNvPr id="3" name="Subtitle 2"/>
          <p:cNvSpPr>
            <a:spLocks noGrp="1"/>
          </p:cNvSpPr>
          <p:nvPr>
            <p:ph type="subTitle" idx="1"/>
          </p:nvPr>
        </p:nvSpPr>
        <p:spPr>
          <a:xfrm>
            <a:off x="748145" y="1771316"/>
            <a:ext cx="11042073" cy="4833625"/>
          </a:xfrm>
        </p:spPr>
        <p:txBody>
          <a:bodyPr>
            <a:normAutofit/>
          </a:bodyPr>
          <a:lstStyle/>
          <a:p>
            <a:pPr algn="l"/>
            <a:r>
              <a:rPr lang="en-US" sz="4000" dirty="0" smtClean="0"/>
              <a:t>What are the two fundamental resources provided by any computer system?</a:t>
            </a:r>
          </a:p>
          <a:p>
            <a:endParaRPr lang="en-US" sz="1100" dirty="0" smtClean="0"/>
          </a:p>
        </p:txBody>
      </p:sp>
    </p:spTree>
    <p:extLst>
      <p:ext uri="{BB962C8B-B14F-4D97-AF65-F5344CB8AC3E}">
        <p14:creationId xmlns:p14="http://schemas.microsoft.com/office/powerpoint/2010/main" val="37641704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Two Resources</a:t>
            </a:r>
            <a:endParaRPr lang="en-US" sz="7200" dirty="0"/>
          </a:p>
        </p:txBody>
      </p:sp>
      <p:sp>
        <p:nvSpPr>
          <p:cNvPr id="3" name="Subtitle 2"/>
          <p:cNvSpPr>
            <a:spLocks noGrp="1"/>
          </p:cNvSpPr>
          <p:nvPr>
            <p:ph type="subTitle" idx="1"/>
          </p:nvPr>
        </p:nvSpPr>
        <p:spPr>
          <a:xfrm>
            <a:off x="706582" y="1771316"/>
            <a:ext cx="10889673" cy="4833625"/>
          </a:xfrm>
        </p:spPr>
        <p:txBody>
          <a:bodyPr>
            <a:normAutofit/>
          </a:bodyPr>
          <a:lstStyle/>
          <a:p>
            <a:pPr algn="l"/>
            <a:r>
              <a:rPr lang="en-US" sz="4000" dirty="0" smtClean="0"/>
              <a:t>What are the two fundamental resources provided by any computer system?</a:t>
            </a:r>
          </a:p>
          <a:p>
            <a:pPr algn="l"/>
            <a:endParaRPr lang="en-US" sz="1000" dirty="0"/>
          </a:p>
          <a:p>
            <a:pPr marL="571500" indent="-571500">
              <a:buFont typeface="Arial" panose="020B0604020202020204" pitchFamily="34" charset="0"/>
              <a:buChar char="•"/>
            </a:pPr>
            <a:r>
              <a:rPr lang="en-US" sz="4000" dirty="0" smtClean="0">
                <a:solidFill>
                  <a:srgbClr val="FF0000"/>
                </a:solidFill>
              </a:rPr>
              <a:t>Time</a:t>
            </a:r>
          </a:p>
          <a:p>
            <a:endParaRPr lang="en-US" sz="4000" dirty="0" smtClean="0"/>
          </a:p>
          <a:p>
            <a:endParaRPr lang="en-US" sz="1100" dirty="0" smtClean="0"/>
          </a:p>
        </p:txBody>
      </p:sp>
    </p:spTree>
    <p:extLst>
      <p:ext uri="{BB962C8B-B14F-4D97-AF65-F5344CB8AC3E}">
        <p14:creationId xmlns:p14="http://schemas.microsoft.com/office/powerpoint/2010/main" val="6507074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Two Resources</a:t>
            </a:r>
            <a:endParaRPr lang="en-US" sz="7200" dirty="0"/>
          </a:p>
        </p:txBody>
      </p:sp>
      <p:sp>
        <p:nvSpPr>
          <p:cNvPr id="3" name="Subtitle 2"/>
          <p:cNvSpPr>
            <a:spLocks noGrp="1"/>
          </p:cNvSpPr>
          <p:nvPr>
            <p:ph type="subTitle" idx="1"/>
          </p:nvPr>
        </p:nvSpPr>
        <p:spPr>
          <a:xfrm>
            <a:off x="734291" y="1771316"/>
            <a:ext cx="10903527" cy="4833625"/>
          </a:xfrm>
        </p:spPr>
        <p:txBody>
          <a:bodyPr>
            <a:normAutofit/>
          </a:bodyPr>
          <a:lstStyle/>
          <a:p>
            <a:pPr algn="l"/>
            <a:r>
              <a:rPr lang="en-US" sz="4000" dirty="0" smtClean="0"/>
              <a:t>What are the two fundamental resources provided by any computer system?</a:t>
            </a:r>
          </a:p>
          <a:p>
            <a:pPr algn="l"/>
            <a:endParaRPr lang="en-US" sz="1000" dirty="0"/>
          </a:p>
          <a:p>
            <a:pPr marL="571500" indent="-571500">
              <a:buFont typeface="Arial" panose="020B0604020202020204" pitchFamily="34" charset="0"/>
              <a:buChar char="•"/>
            </a:pPr>
            <a:r>
              <a:rPr lang="en-US" sz="4000" dirty="0" smtClean="0"/>
              <a:t>Time</a:t>
            </a:r>
          </a:p>
          <a:p>
            <a:pPr marL="571500" indent="-571500">
              <a:buFont typeface="Arial" panose="020B0604020202020204" pitchFamily="34" charset="0"/>
              <a:buChar char="•"/>
            </a:pPr>
            <a:r>
              <a:rPr lang="en-US" sz="4000" dirty="0" smtClean="0">
                <a:solidFill>
                  <a:srgbClr val="FF0000"/>
                </a:solidFill>
              </a:rPr>
              <a:t>Space</a:t>
            </a:r>
          </a:p>
          <a:p>
            <a:endParaRPr lang="en-US" sz="4000" dirty="0" smtClean="0"/>
          </a:p>
          <a:p>
            <a:endParaRPr lang="en-US" sz="1100" dirty="0" smtClean="0"/>
          </a:p>
        </p:txBody>
      </p:sp>
    </p:spTree>
    <p:extLst>
      <p:ext uri="{BB962C8B-B14F-4D97-AF65-F5344CB8AC3E}">
        <p14:creationId xmlns:p14="http://schemas.microsoft.com/office/powerpoint/2010/main" val="410805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Two Resources</a:t>
            </a:r>
            <a:endParaRPr lang="en-US" sz="7200" dirty="0"/>
          </a:p>
        </p:txBody>
      </p:sp>
      <p:sp>
        <p:nvSpPr>
          <p:cNvPr id="3" name="Subtitle 2"/>
          <p:cNvSpPr>
            <a:spLocks noGrp="1"/>
          </p:cNvSpPr>
          <p:nvPr>
            <p:ph type="subTitle" idx="1"/>
          </p:nvPr>
        </p:nvSpPr>
        <p:spPr>
          <a:xfrm>
            <a:off x="720436" y="1771316"/>
            <a:ext cx="10764982" cy="4833625"/>
          </a:xfrm>
        </p:spPr>
        <p:txBody>
          <a:bodyPr>
            <a:normAutofit/>
          </a:bodyPr>
          <a:lstStyle/>
          <a:p>
            <a:pPr algn="l"/>
            <a:r>
              <a:rPr lang="en-US" sz="4000" dirty="0" smtClean="0"/>
              <a:t>What are the two fundamental resources provided by any computer system?</a:t>
            </a:r>
          </a:p>
          <a:p>
            <a:pPr algn="l"/>
            <a:endParaRPr lang="en-US" sz="1000" dirty="0"/>
          </a:p>
          <a:p>
            <a:pPr marL="571500" indent="-571500">
              <a:buFont typeface="Arial" panose="020B0604020202020204" pitchFamily="34" charset="0"/>
              <a:buChar char="•"/>
            </a:pPr>
            <a:r>
              <a:rPr lang="en-US" sz="4000" dirty="0" smtClean="0"/>
              <a:t>Time</a:t>
            </a:r>
          </a:p>
          <a:p>
            <a:pPr marL="571500" indent="-571500">
              <a:buFont typeface="Arial" panose="020B0604020202020204" pitchFamily="34" charset="0"/>
              <a:buChar char="•"/>
            </a:pPr>
            <a:r>
              <a:rPr lang="en-US" sz="4000" dirty="0" smtClean="0"/>
              <a:t>Space</a:t>
            </a:r>
          </a:p>
          <a:p>
            <a:pPr algn="l"/>
            <a:endParaRPr lang="en-US" sz="1000" dirty="0"/>
          </a:p>
          <a:p>
            <a:pPr algn="l"/>
            <a:r>
              <a:rPr lang="en-US" sz="4000" dirty="0" smtClean="0"/>
              <a:t>Back in the day, they had no choice but to spend time (CPU cycles) to conserve space (memory).</a:t>
            </a:r>
          </a:p>
          <a:p>
            <a:endParaRPr lang="en-US" sz="4000" dirty="0" smtClean="0"/>
          </a:p>
          <a:p>
            <a:endParaRPr lang="en-US" sz="1100" dirty="0" smtClean="0"/>
          </a:p>
        </p:txBody>
      </p:sp>
    </p:spTree>
    <p:extLst>
      <p:ext uri="{BB962C8B-B14F-4D97-AF65-F5344CB8AC3E}">
        <p14:creationId xmlns:p14="http://schemas.microsoft.com/office/powerpoint/2010/main" val="3224939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Two Resources</a:t>
            </a:r>
            <a:endParaRPr lang="en-US" sz="7200" dirty="0"/>
          </a:p>
        </p:txBody>
      </p:sp>
      <p:sp>
        <p:nvSpPr>
          <p:cNvPr id="3" name="Subtitle 2"/>
          <p:cNvSpPr>
            <a:spLocks noGrp="1"/>
          </p:cNvSpPr>
          <p:nvPr>
            <p:ph type="subTitle" idx="1"/>
          </p:nvPr>
        </p:nvSpPr>
        <p:spPr>
          <a:xfrm>
            <a:off x="734290" y="1771316"/>
            <a:ext cx="10737273" cy="4833625"/>
          </a:xfrm>
        </p:spPr>
        <p:txBody>
          <a:bodyPr>
            <a:normAutofit/>
          </a:bodyPr>
          <a:lstStyle/>
          <a:p>
            <a:pPr algn="l"/>
            <a:r>
              <a:rPr lang="en-US" sz="4000" dirty="0" smtClean="0"/>
              <a:t>What are the two fundamental resources provided by any computer system?</a:t>
            </a:r>
          </a:p>
          <a:p>
            <a:pPr algn="l"/>
            <a:endParaRPr lang="en-US" sz="1000" dirty="0"/>
          </a:p>
          <a:p>
            <a:pPr marL="571500" indent="-571500">
              <a:buFont typeface="Arial" panose="020B0604020202020204" pitchFamily="34" charset="0"/>
              <a:buChar char="•"/>
            </a:pPr>
            <a:r>
              <a:rPr lang="en-US" sz="4000" dirty="0" smtClean="0"/>
              <a:t>Time</a:t>
            </a:r>
          </a:p>
          <a:p>
            <a:pPr marL="571500" indent="-571500">
              <a:buFont typeface="Arial" panose="020B0604020202020204" pitchFamily="34" charset="0"/>
              <a:buChar char="•"/>
            </a:pPr>
            <a:r>
              <a:rPr lang="en-US" sz="4000" dirty="0" smtClean="0"/>
              <a:t>Space</a:t>
            </a:r>
          </a:p>
          <a:p>
            <a:pPr algn="l"/>
            <a:endParaRPr lang="en-US" sz="1000" dirty="0"/>
          </a:p>
          <a:p>
            <a:pPr algn="l"/>
            <a:r>
              <a:rPr lang="en-US" sz="4000" dirty="0" smtClean="0"/>
              <a:t>Today, memory is cheap and plentiful and we will happily spend space if it buys us time.</a:t>
            </a:r>
          </a:p>
          <a:p>
            <a:endParaRPr lang="en-US" sz="4000" dirty="0" smtClean="0"/>
          </a:p>
          <a:p>
            <a:endParaRPr lang="en-US" sz="1100" dirty="0" smtClean="0"/>
          </a:p>
        </p:txBody>
      </p:sp>
    </p:spTree>
    <p:extLst>
      <p:ext uri="{BB962C8B-B14F-4D97-AF65-F5344CB8AC3E}">
        <p14:creationId xmlns:p14="http://schemas.microsoft.com/office/powerpoint/2010/main" val="30279504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Booleans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C had no native Boolean data type; however, integer types could be interpreted as Boolean.</a:t>
            </a:r>
          </a:p>
          <a:p>
            <a:pPr algn="l"/>
            <a:endParaRPr lang="en-US" sz="1000" dirty="0" smtClean="0"/>
          </a:p>
          <a:p>
            <a:r>
              <a:rPr lang="en-US" sz="4000" dirty="0" smtClean="0"/>
              <a:t>What is that interpretation?</a:t>
            </a:r>
            <a:endParaRPr lang="en-US" sz="4000" dirty="0"/>
          </a:p>
          <a:p>
            <a:pPr algn="l"/>
            <a:endParaRPr lang="en-US" sz="1000" dirty="0" smtClean="0"/>
          </a:p>
          <a:p>
            <a:pPr algn="l"/>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39665597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Booleans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C had no native Boolean data type; however, integer types could be interpreted as Boolean.</a:t>
            </a:r>
          </a:p>
          <a:p>
            <a:pPr algn="l"/>
            <a:endParaRPr lang="en-US" sz="1000" dirty="0" smtClean="0"/>
          </a:p>
          <a:p>
            <a:r>
              <a:rPr lang="en-US" sz="4000" dirty="0" smtClean="0"/>
              <a:t>What is that interpretation?</a:t>
            </a:r>
            <a:endParaRPr lang="en-US" sz="4000" dirty="0"/>
          </a:p>
          <a:p>
            <a:pPr algn="l"/>
            <a:endParaRPr lang="en-US" sz="1000" dirty="0" smtClean="0"/>
          </a:p>
          <a:p>
            <a:r>
              <a:rPr lang="en-US" sz="4000" dirty="0" smtClean="0">
                <a:solidFill>
                  <a:srgbClr val="FF0000"/>
                </a:solidFill>
              </a:rPr>
              <a:t>zero is false</a:t>
            </a:r>
          </a:p>
          <a:p>
            <a:r>
              <a:rPr lang="en-US" sz="4000" dirty="0">
                <a:solidFill>
                  <a:srgbClr val="FF0000"/>
                </a:solidFill>
              </a:rPr>
              <a:t>n</a:t>
            </a:r>
            <a:r>
              <a:rPr lang="en-US" sz="4000" dirty="0" smtClean="0">
                <a:solidFill>
                  <a:srgbClr val="FF0000"/>
                </a:solidFill>
              </a:rPr>
              <a:t>on-zero is true</a:t>
            </a: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4007349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Booleans in C and C++</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C++ gives us the </a:t>
            </a:r>
            <a:r>
              <a:rPr lang="en-US" sz="4000" dirty="0" smtClean="0">
                <a:solidFill>
                  <a:srgbClr val="FF0000"/>
                </a:solidFill>
              </a:rPr>
              <a:t>bool</a:t>
            </a:r>
            <a:r>
              <a:rPr lang="en-US" sz="4000" dirty="0" smtClean="0"/>
              <a:t> data type and the keywords </a:t>
            </a:r>
            <a:r>
              <a:rPr lang="en-US" sz="4000" dirty="0" smtClean="0">
                <a:solidFill>
                  <a:srgbClr val="FF0000"/>
                </a:solidFill>
              </a:rPr>
              <a:t>true</a:t>
            </a:r>
            <a:r>
              <a:rPr lang="en-US" sz="4000" dirty="0" smtClean="0"/>
              <a:t> and </a:t>
            </a:r>
            <a:r>
              <a:rPr lang="en-US" sz="4000" dirty="0" smtClean="0">
                <a:solidFill>
                  <a:srgbClr val="FF0000"/>
                </a:solidFill>
              </a:rPr>
              <a:t>false</a:t>
            </a:r>
            <a:r>
              <a:rPr lang="en-US" sz="4000" dirty="0" smtClean="0"/>
              <a:t>.</a:t>
            </a:r>
          </a:p>
          <a:p>
            <a:pPr algn="l"/>
            <a:endParaRPr lang="en-US" sz="1000" dirty="0" smtClean="0"/>
          </a:p>
          <a:p>
            <a:pPr algn="l"/>
            <a:r>
              <a:rPr lang="en-US" sz="4000" dirty="0" smtClean="0"/>
              <a:t>However, they don’t behave like you’d expect.</a:t>
            </a:r>
          </a:p>
          <a:p>
            <a:pPr algn="l"/>
            <a:endParaRPr lang="en-US" sz="1000" dirty="0" smtClean="0"/>
          </a:p>
          <a:p>
            <a:pPr algn="l"/>
            <a:r>
              <a:rPr lang="en-US" sz="4000" dirty="0" smtClean="0"/>
              <a:t>A relational operation that is true might produce any nonzero integer, so comparison with true might not give the correct answer. Therefore, in </a:t>
            </a:r>
            <a:r>
              <a:rPr lang="en-US" sz="4000" dirty="0" smtClean="0"/>
              <a:t>C</a:t>
            </a:r>
            <a:r>
              <a:rPr lang="en-US" sz="4000" dirty="0" smtClean="0"/>
              <a:t>++ </a:t>
            </a:r>
            <a:r>
              <a:rPr lang="en-US" sz="4000" dirty="0" smtClean="0"/>
              <a:t>(and Objective C) we do </a:t>
            </a:r>
            <a:r>
              <a:rPr lang="en-US" sz="4000" i="1" dirty="0" smtClean="0"/>
              <a:t>not</a:t>
            </a:r>
            <a:r>
              <a:rPr lang="en-US" sz="4000" dirty="0" smtClean="0"/>
              <a:t> write (expression == true).</a:t>
            </a: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852561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Data Types</a:t>
            </a:r>
            <a:endParaRPr lang="en-US" sz="7200" dirty="0"/>
          </a:p>
        </p:txBody>
      </p:sp>
      <p:sp>
        <p:nvSpPr>
          <p:cNvPr id="3" name="Subtitle 2"/>
          <p:cNvSpPr>
            <a:spLocks noGrp="1"/>
          </p:cNvSpPr>
          <p:nvPr>
            <p:ph type="subTitle" idx="1"/>
          </p:nvPr>
        </p:nvSpPr>
        <p:spPr>
          <a:xfrm>
            <a:off x="1588394" y="1773237"/>
            <a:ext cx="9144000" cy="4833625"/>
          </a:xfrm>
        </p:spPr>
        <p:txBody>
          <a:bodyPr>
            <a:normAutofit/>
          </a:bodyPr>
          <a:lstStyle/>
          <a:p>
            <a:pPr algn="l"/>
            <a:r>
              <a:rPr lang="en-US" sz="4000" dirty="0" smtClean="0"/>
              <a:t>Data types come in two flavors.</a:t>
            </a:r>
          </a:p>
          <a:p>
            <a:pPr algn="l"/>
            <a:r>
              <a:rPr lang="en-US" sz="4000" dirty="0" smtClean="0"/>
              <a:t>What are they?</a:t>
            </a:r>
          </a:p>
          <a:p>
            <a:pPr algn="l"/>
            <a:endParaRPr lang="en-US" sz="1000" dirty="0"/>
          </a:p>
          <a:p>
            <a:pPr marL="571500" indent="-571500" algn="l">
              <a:buFont typeface="Arial" panose="020B0604020202020204" pitchFamily="34" charset="0"/>
              <a:buChar char="•"/>
            </a:pPr>
            <a:r>
              <a:rPr lang="en-US" sz="4000" dirty="0" smtClean="0">
                <a:solidFill>
                  <a:srgbClr val="FF0000"/>
                </a:solidFill>
              </a:rPr>
              <a:t>integer</a:t>
            </a:r>
            <a:endParaRPr lang="en-US" sz="4000" dirty="0">
              <a:solidFill>
                <a:srgbClr val="FF0000"/>
              </a:solidFill>
            </a:endParaRPr>
          </a:p>
        </p:txBody>
      </p:sp>
    </p:spTree>
    <p:extLst>
      <p:ext uri="{BB962C8B-B14F-4D97-AF65-F5344CB8AC3E}">
        <p14:creationId xmlns:p14="http://schemas.microsoft.com/office/powerpoint/2010/main" val="39312804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Booleans in Java and C#</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Java has a native </a:t>
            </a:r>
            <a:r>
              <a:rPr lang="en-US" sz="4000" dirty="0" err="1" smtClean="0">
                <a:solidFill>
                  <a:srgbClr val="FF0000"/>
                </a:solidFill>
              </a:rPr>
              <a:t>boolean</a:t>
            </a:r>
            <a:r>
              <a:rPr lang="en-US" sz="4000" dirty="0" smtClean="0"/>
              <a:t> type (in lower case, because it’s a primitive; </a:t>
            </a:r>
            <a:r>
              <a:rPr lang="en-US" sz="4000" dirty="0" smtClean="0">
                <a:solidFill>
                  <a:srgbClr val="FF0000"/>
                </a:solidFill>
              </a:rPr>
              <a:t>Boolean</a:t>
            </a:r>
            <a:r>
              <a:rPr lang="en-US" sz="4000" dirty="0" smtClean="0"/>
              <a:t> is the corresponding object wrapper class) with keywords </a:t>
            </a:r>
            <a:r>
              <a:rPr lang="en-US" sz="4000" dirty="0" smtClean="0">
                <a:solidFill>
                  <a:srgbClr val="FF0000"/>
                </a:solidFill>
              </a:rPr>
              <a:t>true</a:t>
            </a:r>
            <a:r>
              <a:rPr lang="en-US" sz="4000" dirty="0" smtClean="0"/>
              <a:t> and </a:t>
            </a:r>
            <a:r>
              <a:rPr lang="en-US" sz="4000" dirty="0" smtClean="0">
                <a:solidFill>
                  <a:srgbClr val="FF0000"/>
                </a:solidFill>
              </a:rPr>
              <a:t>false</a:t>
            </a:r>
            <a:r>
              <a:rPr lang="en-US" sz="4000" dirty="0" smtClean="0"/>
              <a:t> that behave as you would expect. In C# (as in C++) the primitive type is </a:t>
            </a:r>
            <a:r>
              <a:rPr lang="en-US" sz="4000" dirty="0" smtClean="0">
                <a:solidFill>
                  <a:srgbClr val="FF0000"/>
                </a:solidFill>
              </a:rPr>
              <a:t>bool</a:t>
            </a:r>
            <a:r>
              <a:rPr lang="en-US" sz="4000" dirty="0" smtClean="0"/>
              <a:t>.</a:t>
            </a:r>
          </a:p>
          <a:p>
            <a:pPr algn="l"/>
            <a:endParaRPr lang="en-US" sz="4000" dirty="0"/>
          </a:p>
          <a:p>
            <a:pPr algn="l"/>
            <a:r>
              <a:rPr lang="en-US" sz="4000" dirty="0" smtClean="0"/>
              <a:t>(expression == true) works just fine in Java and C#</a:t>
            </a: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9407145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Characters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In C / C++ / Objective C, characters are one byte and follow the…</a:t>
            </a:r>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9718776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Characters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In C / C++ / Objective C, characters are one byte and follow the </a:t>
            </a:r>
            <a:r>
              <a:rPr lang="en-US" sz="4000" dirty="0" smtClean="0">
                <a:solidFill>
                  <a:srgbClr val="FF0000"/>
                </a:solidFill>
              </a:rPr>
              <a:t>ASCII</a:t>
            </a:r>
            <a:r>
              <a:rPr lang="en-US" sz="4000" dirty="0" smtClean="0"/>
              <a:t> standard.</a:t>
            </a:r>
          </a:p>
          <a:p>
            <a:pPr algn="l"/>
            <a:endParaRPr lang="en-US" sz="1000" dirty="0"/>
          </a:p>
          <a:p>
            <a:pPr algn="l"/>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489694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Characters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In C / C++ / Objective C, characters are one byte and follow the </a:t>
            </a:r>
            <a:r>
              <a:rPr lang="en-US" sz="4000" dirty="0" smtClean="0">
                <a:solidFill>
                  <a:srgbClr val="FF0000"/>
                </a:solidFill>
              </a:rPr>
              <a:t>ASCII</a:t>
            </a:r>
            <a:r>
              <a:rPr lang="en-US" sz="4000" dirty="0" smtClean="0"/>
              <a:t> standard.</a:t>
            </a:r>
          </a:p>
          <a:p>
            <a:pPr algn="l"/>
            <a:endParaRPr lang="en-US" sz="1000" dirty="0"/>
          </a:p>
          <a:p>
            <a:pPr algn="l"/>
            <a:r>
              <a:rPr lang="en-US" sz="4000" dirty="0" smtClean="0"/>
              <a:t>7-bit ASCII (the eight bit was used for parity checking) has less than one hundred “printable” characters. When we got that eight bit back, “code pages” provided support for additional character sets.</a:t>
            </a:r>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9710239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Characters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In Java and C#, characters are two bytes and follow the…</a:t>
            </a:r>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35590275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Characters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In Java and C#, characters are two bytes and follow the </a:t>
            </a:r>
            <a:r>
              <a:rPr lang="en-US" sz="4000" dirty="0" smtClean="0">
                <a:solidFill>
                  <a:srgbClr val="FF0000"/>
                </a:solidFill>
              </a:rPr>
              <a:t>Unicode</a:t>
            </a:r>
            <a:r>
              <a:rPr lang="en-US" sz="4000" dirty="0" smtClean="0"/>
              <a:t> standard.</a:t>
            </a:r>
          </a:p>
          <a:p>
            <a:pPr algn="l"/>
            <a:endParaRPr lang="en-US" sz="1000" dirty="0"/>
          </a:p>
          <a:p>
            <a:pPr algn="l"/>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2439745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Characters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In Java and C#, characters are two bytes and follow the Unicode standard.</a:t>
            </a:r>
          </a:p>
          <a:p>
            <a:pPr algn="l"/>
            <a:endParaRPr lang="en-US" sz="1000" dirty="0"/>
          </a:p>
          <a:p>
            <a:pPr algn="l"/>
            <a:r>
              <a:rPr lang="en-US" sz="4000" dirty="0" smtClean="0"/>
              <a:t>With over 65,000 printable characters, Unicode supports many alphabets was well as a large number of special characters and symbols.</a:t>
            </a:r>
          </a:p>
          <a:p>
            <a:pPr algn="l"/>
            <a:endParaRPr lang="en-US" sz="1000" dirty="0"/>
          </a:p>
          <a:p>
            <a:pPr lvl="0" algn="l"/>
            <a:r>
              <a:rPr lang="en-US" sz="4000" dirty="0">
                <a:solidFill>
                  <a:prstClr val="black"/>
                </a:solidFill>
              </a:rPr>
              <a:t>To use “wide” characters in the older languages requires library support and a fair amount of effort.</a:t>
            </a:r>
          </a:p>
          <a:p>
            <a:pPr algn="l"/>
            <a:endParaRPr lang="en-US" sz="4000" dirty="0" smtClean="0"/>
          </a:p>
          <a:p>
            <a:pPr algn="l"/>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37526820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Characters and Integers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Character data is (as we have already said) an integer type. Characters are associated with an integer and can be manipulated as integers. The only time their “character” nature is revealed is on output.</a:t>
            </a:r>
          </a:p>
          <a:p>
            <a:pPr algn="l"/>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28532243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String</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A “string” is a…</a:t>
            </a:r>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27826779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String</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A “string” is a </a:t>
            </a:r>
            <a:r>
              <a:rPr lang="en-US" sz="4000" dirty="0" smtClean="0">
                <a:solidFill>
                  <a:srgbClr val="FF0000"/>
                </a:solidFill>
              </a:rPr>
              <a:t>sequence of characters</a:t>
            </a:r>
            <a:r>
              <a:rPr lang="en-US" sz="4000" dirty="0" smtClean="0"/>
              <a:t>.</a:t>
            </a:r>
          </a:p>
          <a:p>
            <a:pPr algn="l"/>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487612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Data Types</a:t>
            </a:r>
            <a:endParaRPr lang="en-US" sz="7200" dirty="0"/>
          </a:p>
        </p:txBody>
      </p:sp>
      <p:sp>
        <p:nvSpPr>
          <p:cNvPr id="3" name="Subtitle 2"/>
          <p:cNvSpPr>
            <a:spLocks noGrp="1"/>
          </p:cNvSpPr>
          <p:nvPr>
            <p:ph type="subTitle" idx="1"/>
          </p:nvPr>
        </p:nvSpPr>
        <p:spPr>
          <a:xfrm>
            <a:off x="1588394" y="1773237"/>
            <a:ext cx="9144000" cy="4833625"/>
          </a:xfrm>
        </p:spPr>
        <p:txBody>
          <a:bodyPr>
            <a:normAutofit/>
          </a:bodyPr>
          <a:lstStyle/>
          <a:p>
            <a:pPr algn="l"/>
            <a:r>
              <a:rPr lang="en-US" sz="4000" dirty="0" smtClean="0"/>
              <a:t>Data types come in two flavors.</a:t>
            </a:r>
          </a:p>
          <a:p>
            <a:pPr algn="l"/>
            <a:r>
              <a:rPr lang="en-US" sz="4000" dirty="0" smtClean="0"/>
              <a:t>What are they?</a:t>
            </a:r>
          </a:p>
          <a:p>
            <a:pPr algn="l"/>
            <a:endParaRPr lang="en-US" sz="1000" dirty="0"/>
          </a:p>
          <a:p>
            <a:pPr marL="571500" indent="-571500" algn="l">
              <a:buFont typeface="Arial" panose="020B0604020202020204" pitchFamily="34" charset="0"/>
              <a:buChar char="•"/>
            </a:pPr>
            <a:r>
              <a:rPr lang="en-US" sz="4000" dirty="0" smtClean="0"/>
              <a:t>integer</a:t>
            </a:r>
          </a:p>
          <a:p>
            <a:pPr marL="571500" indent="-571500" algn="l">
              <a:buFont typeface="Arial" panose="020B0604020202020204" pitchFamily="34" charset="0"/>
              <a:buChar char="•"/>
            </a:pPr>
            <a:r>
              <a:rPr lang="en-US" sz="4000" dirty="0" smtClean="0">
                <a:solidFill>
                  <a:srgbClr val="FF0000"/>
                </a:solidFill>
              </a:rPr>
              <a:t>floating-point</a:t>
            </a:r>
            <a:endParaRPr lang="en-US" sz="4000" dirty="0">
              <a:solidFill>
                <a:srgbClr val="FF0000"/>
              </a:solidFill>
            </a:endParaRPr>
          </a:p>
        </p:txBody>
      </p:sp>
    </p:spTree>
    <p:extLst>
      <p:ext uri="{BB962C8B-B14F-4D97-AF65-F5344CB8AC3E}">
        <p14:creationId xmlns:p14="http://schemas.microsoft.com/office/powerpoint/2010/main" val="26205692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Sets and Sequences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What are the </a:t>
            </a:r>
            <a:r>
              <a:rPr lang="en-US" sz="4000" i="1" dirty="0" smtClean="0"/>
              <a:t>two</a:t>
            </a:r>
            <a:r>
              <a:rPr lang="en-US" sz="4000" dirty="0" smtClean="0"/>
              <a:t> distinctions between a </a:t>
            </a:r>
            <a:r>
              <a:rPr lang="en-US" sz="4000" i="1" dirty="0" smtClean="0">
                <a:solidFill>
                  <a:srgbClr val="FF0000"/>
                </a:solidFill>
              </a:rPr>
              <a:t>set</a:t>
            </a:r>
            <a:r>
              <a:rPr lang="en-US" sz="4000" dirty="0" smtClean="0"/>
              <a:t> and a </a:t>
            </a:r>
            <a:r>
              <a:rPr lang="en-US" sz="4000" i="1" dirty="0" smtClean="0">
                <a:solidFill>
                  <a:srgbClr val="FF0000"/>
                </a:solidFill>
              </a:rPr>
              <a:t>sequence</a:t>
            </a:r>
            <a:r>
              <a:rPr lang="en-US" sz="4000" dirty="0" smtClean="0"/>
              <a:t>?</a:t>
            </a:r>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5903544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Sets and Sequences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What are the </a:t>
            </a:r>
            <a:r>
              <a:rPr lang="en-US" sz="4000" i="1" dirty="0" smtClean="0"/>
              <a:t>two</a:t>
            </a:r>
            <a:r>
              <a:rPr lang="en-US" sz="4000" dirty="0" smtClean="0"/>
              <a:t> distinctions between a </a:t>
            </a:r>
            <a:r>
              <a:rPr lang="en-US" sz="4000" i="1" dirty="0" smtClean="0">
                <a:solidFill>
                  <a:srgbClr val="FF0000"/>
                </a:solidFill>
              </a:rPr>
              <a:t>set</a:t>
            </a:r>
            <a:r>
              <a:rPr lang="en-US" sz="4000" dirty="0" smtClean="0"/>
              <a:t> and a </a:t>
            </a:r>
            <a:r>
              <a:rPr lang="en-US" sz="4000" i="1" dirty="0" smtClean="0"/>
              <a:t>sequence</a:t>
            </a:r>
            <a:r>
              <a:rPr lang="en-US" sz="4000" dirty="0" smtClean="0"/>
              <a:t>?</a:t>
            </a:r>
          </a:p>
          <a:p>
            <a:pPr algn="l"/>
            <a:endParaRPr lang="en-US" sz="1000" dirty="0"/>
          </a:p>
          <a:p>
            <a:pPr algn="l"/>
            <a:r>
              <a:rPr lang="en-US" sz="4000" dirty="0" smtClean="0"/>
              <a:t>A set contains unique elements (no duplicates)</a:t>
            </a:r>
          </a:p>
          <a:p>
            <a:pPr algn="l"/>
            <a:r>
              <a:rPr lang="en-US" sz="4000" dirty="0" smtClean="0"/>
              <a:t>and order is unimportant.</a:t>
            </a:r>
            <a:endParaRPr lang="en-US" sz="4000" dirty="0"/>
          </a:p>
          <a:p>
            <a:pPr algn="l"/>
            <a:endParaRPr lang="en-US" sz="1000" dirty="0" smtClean="0"/>
          </a:p>
          <a:p>
            <a:pPr marL="571500" indent="-571500" algn="l">
              <a:buFont typeface="Arial" panose="020B0604020202020204" pitchFamily="34" charset="0"/>
              <a:buChar char="•"/>
            </a:pPr>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27159491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Sets and Sequences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What are the </a:t>
            </a:r>
            <a:r>
              <a:rPr lang="en-US" sz="4000" i="1" dirty="0" smtClean="0"/>
              <a:t>two</a:t>
            </a:r>
            <a:r>
              <a:rPr lang="en-US" sz="4000" dirty="0" smtClean="0"/>
              <a:t> distinctions between a </a:t>
            </a:r>
            <a:r>
              <a:rPr lang="en-US" sz="4000" i="1" dirty="0" smtClean="0">
                <a:solidFill>
                  <a:srgbClr val="FF0000"/>
                </a:solidFill>
              </a:rPr>
              <a:t>set</a:t>
            </a:r>
            <a:r>
              <a:rPr lang="en-US" sz="4000" dirty="0" smtClean="0"/>
              <a:t> and a </a:t>
            </a:r>
            <a:r>
              <a:rPr lang="en-US" sz="4000" i="1" dirty="0" smtClean="0"/>
              <a:t>sequence</a:t>
            </a:r>
            <a:r>
              <a:rPr lang="en-US" sz="4000" dirty="0" smtClean="0"/>
              <a:t>?</a:t>
            </a:r>
          </a:p>
          <a:p>
            <a:pPr algn="l"/>
            <a:endParaRPr lang="en-US" sz="1000" dirty="0"/>
          </a:p>
          <a:p>
            <a:pPr algn="l"/>
            <a:r>
              <a:rPr lang="en-US" sz="4000" dirty="0" smtClean="0"/>
              <a:t>A set contains unique elements (no duplicates)</a:t>
            </a:r>
          </a:p>
          <a:p>
            <a:pPr algn="l"/>
            <a:r>
              <a:rPr lang="en-US" sz="4000" dirty="0" smtClean="0"/>
              <a:t>and order is unimportant.</a:t>
            </a:r>
          </a:p>
          <a:p>
            <a:pPr algn="l"/>
            <a:endParaRPr lang="en-US" sz="1000" dirty="0"/>
          </a:p>
          <a:p>
            <a:pPr algn="l"/>
            <a:r>
              <a:rPr lang="en-US" sz="4000" dirty="0" smtClean="0"/>
              <a:t>{1, 2, 3}, {3, 2, 1}, and {1, 3, 2} are all the same set.</a:t>
            </a:r>
            <a:endParaRPr lang="en-US" sz="4000" dirty="0"/>
          </a:p>
          <a:p>
            <a:pPr algn="l"/>
            <a:endParaRPr lang="en-US" sz="1000" dirty="0" smtClean="0"/>
          </a:p>
          <a:p>
            <a:pPr algn="l"/>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4762772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Sets and Sequences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What are the </a:t>
            </a:r>
            <a:r>
              <a:rPr lang="en-US" sz="4000" i="1" dirty="0" smtClean="0"/>
              <a:t>two</a:t>
            </a:r>
            <a:r>
              <a:rPr lang="en-US" sz="4000" dirty="0" smtClean="0"/>
              <a:t> distinctions between a </a:t>
            </a:r>
            <a:r>
              <a:rPr lang="en-US" sz="4000" i="1" dirty="0" smtClean="0"/>
              <a:t>set</a:t>
            </a:r>
            <a:r>
              <a:rPr lang="en-US" sz="4000" dirty="0" smtClean="0"/>
              <a:t> and a </a:t>
            </a:r>
            <a:r>
              <a:rPr lang="en-US" sz="4000" i="1" dirty="0" smtClean="0">
                <a:solidFill>
                  <a:srgbClr val="FF0000"/>
                </a:solidFill>
              </a:rPr>
              <a:t>sequence</a:t>
            </a:r>
            <a:r>
              <a:rPr lang="en-US" sz="4000" dirty="0" smtClean="0"/>
              <a:t>?</a:t>
            </a:r>
          </a:p>
          <a:p>
            <a:pPr algn="l"/>
            <a:endParaRPr lang="en-US" sz="1000" dirty="0"/>
          </a:p>
          <a:p>
            <a:pPr algn="l"/>
            <a:r>
              <a:rPr lang="en-US" sz="4000" dirty="0" smtClean="0"/>
              <a:t>In a sequence, order is important and duplicates are allowed.</a:t>
            </a:r>
          </a:p>
          <a:p>
            <a:pPr algn="l"/>
            <a:endParaRPr lang="en-US" sz="4000" dirty="0"/>
          </a:p>
          <a:p>
            <a:pPr algn="l"/>
            <a:endParaRPr lang="en-US" sz="1000" dirty="0" smtClean="0"/>
          </a:p>
          <a:p>
            <a:pPr algn="l"/>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4564732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Sets and Sequences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What are the </a:t>
            </a:r>
            <a:r>
              <a:rPr lang="en-US" sz="4000" i="1" dirty="0" smtClean="0"/>
              <a:t>two</a:t>
            </a:r>
            <a:r>
              <a:rPr lang="en-US" sz="4000" dirty="0" smtClean="0"/>
              <a:t> distinctions between a </a:t>
            </a:r>
            <a:r>
              <a:rPr lang="en-US" sz="4000" i="1" dirty="0" smtClean="0"/>
              <a:t>set</a:t>
            </a:r>
            <a:r>
              <a:rPr lang="en-US" sz="4000" dirty="0" smtClean="0"/>
              <a:t> and a </a:t>
            </a:r>
            <a:r>
              <a:rPr lang="en-US" sz="4000" i="1" dirty="0" smtClean="0">
                <a:solidFill>
                  <a:srgbClr val="FF0000"/>
                </a:solidFill>
              </a:rPr>
              <a:t>sequence</a:t>
            </a:r>
            <a:r>
              <a:rPr lang="en-US" sz="4000" dirty="0" smtClean="0"/>
              <a:t>?</a:t>
            </a:r>
          </a:p>
          <a:p>
            <a:pPr algn="l"/>
            <a:endParaRPr lang="en-US" sz="1000" dirty="0"/>
          </a:p>
          <a:p>
            <a:pPr algn="l"/>
            <a:r>
              <a:rPr lang="en-US" sz="4000" dirty="0" smtClean="0"/>
              <a:t>In a sequence, order is important and duplicates are allowed.</a:t>
            </a:r>
          </a:p>
          <a:p>
            <a:pPr algn="l"/>
            <a:endParaRPr lang="en-US" sz="1000" dirty="0"/>
          </a:p>
          <a:p>
            <a:pPr algn="l"/>
            <a:r>
              <a:rPr lang="en-US" sz="4000" dirty="0" smtClean="0"/>
              <a:t>So a string is a sequence of characters.</a:t>
            </a:r>
          </a:p>
          <a:p>
            <a:pPr algn="l"/>
            <a:endParaRPr lang="en-US" sz="4000" dirty="0"/>
          </a:p>
          <a:p>
            <a:pPr algn="l"/>
            <a:endParaRPr lang="en-US" sz="1000" dirty="0" smtClean="0"/>
          </a:p>
          <a:p>
            <a:pPr algn="l"/>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0548554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Strings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How are strings implemented?</a:t>
            </a:r>
          </a:p>
          <a:p>
            <a:pPr algn="l"/>
            <a:endParaRPr lang="en-US" sz="4000" dirty="0"/>
          </a:p>
          <a:p>
            <a:pPr algn="l"/>
            <a:endParaRPr lang="en-US" sz="1000" dirty="0" smtClean="0"/>
          </a:p>
          <a:p>
            <a:pPr algn="l"/>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21914665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Strings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How are strings implemented?</a:t>
            </a:r>
          </a:p>
          <a:p>
            <a:pPr algn="l"/>
            <a:endParaRPr lang="en-US" sz="1000" dirty="0"/>
          </a:p>
          <a:p>
            <a:pPr algn="l"/>
            <a:r>
              <a:rPr lang="en-US" sz="4000" dirty="0" smtClean="0"/>
              <a:t>In C / C++ / Objective C, strings are implemented as arrays of type char terminated by NUL (the ASCII character with integer value 0)</a:t>
            </a:r>
          </a:p>
          <a:p>
            <a:pPr algn="l"/>
            <a:endParaRPr lang="en-US" sz="4000" dirty="0"/>
          </a:p>
          <a:p>
            <a:pPr algn="l"/>
            <a:endParaRPr lang="en-US" sz="1000" dirty="0" smtClean="0"/>
          </a:p>
          <a:p>
            <a:pPr algn="l"/>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35679658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Strings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How are strings implemented?</a:t>
            </a:r>
          </a:p>
          <a:p>
            <a:pPr algn="l"/>
            <a:endParaRPr lang="en-US" sz="1000" dirty="0"/>
          </a:p>
          <a:p>
            <a:pPr algn="l"/>
            <a:r>
              <a:rPr lang="en-US" sz="4000" dirty="0" smtClean="0"/>
              <a:t>In C / C++ / Objective C, strings are implemented as arrays of type char terminated by NUL (the ASCII character with integer value 0)</a:t>
            </a:r>
          </a:p>
          <a:p>
            <a:pPr algn="l"/>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12675330"/>
              </p:ext>
            </p:extLst>
          </p:nvPr>
        </p:nvGraphicFramePr>
        <p:xfrm>
          <a:off x="1685636" y="4821382"/>
          <a:ext cx="8128002" cy="97536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803563">
                <a:tc>
                  <a:txBody>
                    <a:bodyPr/>
                    <a:lstStyle/>
                    <a:p>
                      <a:pPr algn="ctr"/>
                      <a:r>
                        <a:rPr lang="en-US" sz="4000" dirty="0" smtClean="0"/>
                        <a:t>H</a:t>
                      </a:r>
                      <a:endParaRPr lang="en-US" sz="4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prstClr val="white"/>
                          </a:solidFill>
                          <a:effectLst/>
                          <a:uLnTx/>
                          <a:uFillTx/>
                          <a:latin typeface="+mn-lt"/>
                          <a:ea typeface="+mn-ea"/>
                          <a:cs typeface="+mn-cs"/>
                        </a:rPr>
                        <a:t>e</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prstClr val="white"/>
                          </a:solidFill>
                          <a:effectLst/>
                          <a:uLnTx/>
                          <a:uFillTx/>
                          <a:latin typeface="+mn-lt"/>
                          <a:ea typeface="+mn-ea"/>
                          <a:cs typeface="+mn-cs"/>
                        </a:rPr>
                        <a:t>l</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prstClr val="white"/>
                          </a:solidFill>
                          <a:effectLst/>
                          <a:uLnTx/>
                          <a:uFillTx/>
                          <a:latin typeface="+mn-lt"/>
                          <a:ea typeface="+mn-ea"/>
                          <a:cs typeface="+mn-cs"/>
                        </a:rPr>
                        <a:t>l</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prstClr val="white"/>
                          </a:solidFill>
                          <a:effectLst/>
                          <a:uLnTx/>
                          <a:uFillTx/>
                          <a:latin typeface="+mn-lt"/>
                          <a:ea typeface="+mn-ea"/>
                          <a:cs typeface="+mn-cs"/>
                        </a:rPr>
                        <a:t>o</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prstClr val="white"/>
                          </a:solidFill>
                          <a:effectLst/>
                          <a:uLnTx/>
                          <a:uFillTx/>
                          <a:latin typeface="+mn-lt"/>
                          <a:ea typeface="+mn-ea"/>
                          <a:cs typeface="+mn-cs"/>
                        </a:rPr>
                        <a:t>\0</a:t>
                      </a:r>
                      <a:endParaRPr lang="en-US" dirty="0" smtClean="0"/>
                    </a:p>
                    <a:p>
                      <a:pPr algn="ctr"/>
                      <a:endParaRPr lang="en-US" dirty="0"/>
                    </a:p>
                  </a:txBody>
                  <a:tcPr/>
                </a:tc>
              </a:tr>
            </a:tbl>
          </a:graphicData>
        </a:graphic>
      </p:graphicFrame>
    </p:spTree>
    <p:extLst>
      <p:ext uri="{BB962C8B-B14F-4D97-AF65-F5344CB8AC3E}">
        <p14:creationId xmlns:p14="http://schemas.microsoft.com/office/powerpoint/2010/main" val="35325418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Strings</a:t>
            </a:r>
            <a:endParaRPr lang="en-US" sz="7200" dirty="0"/>
          </a:p>
        </p:txBody>
      </p:sp>
      <p:sp>
        <p:nvSpPr>
          <p:cNvPr id="3" name="Subtitle 2"/>
          <p:cNvSpPr>
            <a:spLocks noGrp="1"/>
          </p:cNvSpPr>
          <p:nvPr>
            <p:ph type="subTitle" idx="1"/>
          </p:nvPr>
        </p:nvSpPr>
        <p:spPr>
          <a:xfrm>
            <a:off x="618186" y="1773237"/>
            <a:ext cx="10947042" cy="4833625"/>
          </a:xfrm>
        </p:spPr>
        <p:txBody>
          <a:bodyPr>
            <a:noAutofit/>
          </a:bodyPr>
          <a:lstStyle/>
          <a:p>
            <a:pPr algn="l"/>
            <a:r>
              <a:rPr lang="en-US" sz="4000" dirty="0" smtClean="0"/>
              <a:t>How are strings implemented?</a:t>
            </a:r>
          </a:p>
          <a:p>
            <a:pPr algn="l"/>
            <a:endParaRPr lang="en-US" sz="1000" dirty="0"/>
          </a:p>
          <a:p>
            <a:pPr algn="l"/>
            <a:r>
              <a:rPr lang="en-US" sz="4000" dirty="0" smtClean="0"/>
              <a:t>In C # and Java, strings are also implemented as NUL-terminated character arrays, but they are encapsulated into objects and we don’t have to worry about the implementation details. The string classes in C++ allows us to treat strings as objects, but doesn’t hide the implementation details and allows us to exploit them, as in C.</a:t>
            </a:r>
          </a:p>
          <a:p>
            <a:pPr algn="l"/>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17529405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Strings in C and C++</a:t>
            </a:r>
            <a:endParaRPr lang="en-US" sz="7200" dirty="0"/>
          </a:p>
        </p:txBody>
      </p:sp>
      <p:sp>
        <p:nvSpPr>
          <p:cNvPr id="3" name="Subtitle 2"/>
          <p:cNvSpPr>
            <a:spLocks noGrp="1"/>
          </p:cNvSpPr>
          <p:nvPr>
            <p:ph type="subTitle" idx="1"/>
          </p:nvPr>
        </p:nvSpPr>
        <p:spPr>
          <a:xfrm>
            <a:off x="618186" y="1773237"/>
            <a:ext cx="10947042" cy="4973927"/>
          </a:xfrm>
        </p:spPr>
        <p:txBody>
          <a:bodyPr>
            <a:noAutofit/>
          </a:bodyPr>
          <a:lstStyle/>
          <a:p>
            <a:pPr algn="l"/>
            <a:r>
              <a:rPr lang="en-US" sz="4000" dirty="0" smtClean="0"/>
              <a:t>&lt;</a:t>
            </a:r>
            <a:r>
              <a:rPr lang="en-US" sz="4000" dirty="0" err="1" smtClean="0"/>
              <a:t>string.h</a:t>
            </a:r>
            <a:r>
              <a:rPr lang="en-US" sz="4000" dirty="0" smtClean="0"/>
              <a:t>&gt;		The C string library</a:t>
            </a:r>
          </a:p>
          <a:p>
            <a:pPr algn="l"/>
            <a:r>
              <a:rPr lang="en-US" sz="4000" dirty="0" smtClean="0"/>
              <a:t>&lt;</a:t>
            </a:r>
            <a:r>
              <a:rPr lang="en-US" sz="4000" dirty="0" err="1" smtClean="0"/>
              <a:t>cstring</a:t>
            </a:r>
            <a:r>
              <a:rPr lang="en-US" sz="4000" dirty="0" smtClean="0"/>
              <a:t>&gt;		The same library modified for C++</a:t>
            </a:r>
          </a:p>
          <a:p>
            <a:pPr algn="l"/>
            <a:endParaRPr lang="en-US" sz="1000" dirty="0"/>
          </a:p>
          <a:p>
            <a:pPr algn="l"/>
            <a:r>
              <a:rPr lang="en-US" sz="4000" dirty="0" smtClean="0"/>
              <a:t>Both of these implement “C-Strings” – that is, NUL-terminated arrays of type char.</a:t>
            </a:r>
          </a:p>
          <a:p>
            <a:pPr algn="l"/>
            <a:endParaRPr lang="en-US" sz="1000" dirty="0"/>
          </a:p>
          <a:p>
            <a:pPr algn="l"/>
            <a:r>
              <a:rPr lang="en-US" sz="4000" dirty="0" smtClean="0"/>
              <a:t>&lt;string&gt;			The C++ string library</a:t>
            </a:r>
          </a:p>
          <a:p>
            <a:pPr algn="l"/>
            <a:endParaRPr lang="en-US" sz="1000" dirty="0"/>
          </a:p>
          <a:p>
            <a:pPr algn="l"/>
            <a:r>
              <a:rPr lang="en-US" sz="4000" dirty="0" smtClean="0"/>
              <a:t>These strings are implemented as objects.</a:t>
            </a:r>
          </a:p>
          <a:p>
            <a:pPr algn="l"/>
            <a:endParaRPr lang="en-US" sz="4000" dirty="0" smtClean="0">
              <a:solidFill>
                <a:srgbClr val="FF0000"/>
              </a:solidFill>
            </a:endParaRPr>
          </a:p>
          <a:p>
            <a:pPr marL="571500" indent="-571500" algn="l">
              <a:buFont typeface="Arial" panose="020B0604020202020204" pitchFamily="34" charset="0"/>
              <a:buChar char="•"/>
            </a:pPr>
            <a:endParaRPr lang="en-US" sz="4000" dirty="0">
              <a:solidFill>
                <a:srgbClr val="FF0000"/>
              </a:solidFill>
            </a:endParaRPr>
          </a:p>
        </p:txBody>
      </p:sp>
    </p:spTree>
    <p:extLst>
      <p:ext uri="{BB962C8B-B14F-4D97-AF65-F5344CB8AC3E}">
        <p14:creationId xmlns:p14="http://schemas.microsoft.com/office/powerpoint/2010/main" val="4136034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Data Types</a:t>
            </a:r>
            <a:endParaRPr lang="en-US" sz="7200" dirty="0"/>
          </a:p>
        </p:txBody>
      </p:sp>
      <p:sp>
        <p:nvSpPr>
          <p:cNvPr id="3" name="Subtitle 2"/>
          <p:cNvSpPr>
            <a:spLocks noGrp="1"/>
          </p:cNvSpPr>
          <p:nvPr>
            <p:ph type="subTitle" idx="1"/>
          </p:nvPr>
        </p:nvSpPr>
        <p:spPr>
          <a:xfrm>
            <a:off x="1588394" y="1773237"/>
            <a:ext cx="9144000" cy="4833625"/>
          </a:xfrm>
        </p:spPr>
        <p:txBody>
          <a:bodyPr>
            <a:normAutofit/>
          </a:bodyPr>
          <a:lstStyle/>
          <a:p>
            <a:pPr algn="l"/>
            <a:r>
              <a:rPr lang="en-US" sz="4000" dirty="0" smtClean="0"/>
              <a:t>Integer types also include character and Boolean types. </a:t>
            </a:r>
          </a:p>
          <a:p>
            <a:pPr algn="l"/>
            <a:endParaRPr lang="en-US" sz="1100" dirty="0"/>
          </a:p>
        </p:txBody>
      </p:sp>
    </p:spTree>
    <p:extLst>
      <p:ext uri="{BB962C8B-B14F-4D97-AF65-F5344CB8AC3E}">
        <p14:creationId xmlns:p14="http://schemas.microsoft.com/office/powerpoint/2010/main" val="30872993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Strings in Java</a:t>
            </a:r>
            <a:endParaRPr lang="en-US" sz="7200" dirty="0"/>
          </a:p>
        </p:txBody>
      </p:sp>
      <p:sp>
        <p:nvSpPr>
          <p:cNvPr id="3" name="Subtitle 2"/>
          <p:cNvSpPr>
            <a:spLocks noGrp="1"/>
          </p:cNvSpPr>
          <p:nvPr>
            <p:ph type="subTitle" idx="1"/>
          </p:nvPr>
        </p:nvSpPr>
        <p:spPr>
          <a:xfrm>
            <a:off x="618186" y="2036474"/>
            <a:ext cx="10947042" cy="4322763"/>
          </a:xfrm>
        </p:spPr>
        <p:txBody>
          <a:bodyPr>
            <a:noAutofit/>
          </a:bodyPr>
          <a:lstStyle/>
          <a:p>
            <a:pPr algn="l"/>
            <a:r>
              <a:rPr lang="en-US" sz="4000" dirty="0" smtClean="0"/>
              <a:t>String			immutable</a:t>
            </a:r>
          </a:p>
          <a:p>
            <a:pPr algn="l"/>
            <a:r>
              <a:rPr lang="en-US" sz="4000" dirty="0" err="1" smtClean="0"/>
              <a:t>StringBuffer</a:t>
            </a:r>
            <a:r>
              <a:rPr lang="en-US" sz="4000" dirty="0" smtClean="0"/>
              <a:t>		mutable and thread-safe but slow</a:t>
            </a:r>
          </a:p>
          <a:p>
            <a:pPr algn="l"/>
            <a:r>
              <a:rPr lang="en-US" sz="4000" dirty="0" err="1" smtClean="0"/>
              <a:t>StringBuilder</a:t>
            </a:r>
            <a:r>
              <a:rPr lang="en-US" sz="4000" dirty="0" smtClean="0"/>
              <a:t>		mutable, not thread-safe but fast</a:t>
            </a:r>
          </a:p>
          <a:p>
            <a:pPr algn="l"/>
            <a:endParaRPr lang="en-US" sz="4000" dirty="0" smtClean="0">
              <a:solidFill>
                <a:srgbClr val="FF0000"/>
              </a:solidFill>
            </a:endParaRPr>
          </a:p>
          <a:p>
            <a:pPr algn="l"/>
            <a:endParaRPr lang="en-US" sz="4000" dirty="0">
              <a:solidFill>
                <a:srgbClr val="FF0000"/>
              </a:solidFill>
            </a:endParaRPr>
          </a:p>
        </p:txBody>
      </p:sp>
    </p:spTree>
    <p:extLst>
      <p:ext uri="{BB962C8B-B14F-4D97-AF65-F5344CB8AC3E}">
        <p14:creationId xmlns:p14="http://schemas.microsoft.com/office/powerpoint/2010/main" val="37894447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Strings in Java</a:t>
            </a:r>
            <a:endParaRPr lang="en-US" sz="7200" dirty="0"/>
          </a:p>
        </p:txBody>
      </p:sp>
      <p:sp>
        <p:nvSpPr>
          <p:cNvPr id="3" name="Subtitle 2"/>
          <p:cNvSpPr>
            <a:spLocks noGrp="1"/>
          </p:cNvSpPr>
          <p:nvPr>
            <p:ph type="subTitle" idx="1"/>
          </p:nvPr>
        </p:nvSpPr>
        <p:spPr>
          <a:xfrm>
            <a:off x="618186" y="1676256"/>
            <a:ext cx="10947042" cy="5181744"/>
          </a:xfrm>
        </p:spPr>
        <p:txBody>
          <a:bodyPr>
            <a:noAutofit/>
          </a:bodyPr>
          <a:lstStyle/>
          <a:p>
            <a:pPr algn="l"/>
            <a:r>
              <a:rPr lang="en-US" sz="4000" dirty="0" smtClean="0"/>
              <a:t>That Strings are immutable in Java leads to some misconceptions. For example</a:t>
            </a:r>
          </a:p>
          <a:p>
            <a:pPr algn="l"/>
            <a:endParaRPr lang="en-US" sz="1000" dirty="0"/>
          </a:p>
          <a:p>
            <a:pPr algn="l"/>
            <a:r>
              <a:rPr lang="en-US" sz="4000" dirty="0" smtClean="0"/>
              <a:t>	</a:t>
            </a:r>
            <a:r>
              <a:rPr lang="en-US" sz="4000" dirty="0" err="1" smtClean="0"/>
              <a:t>s.toUpperCase</a:t>
            </a:r>
            <a:r>
              <a:rPr lang="en-US" sz="4000" dirty="0" smtClean="0"/>
              <a:t>();</a:t>
            </a:r>
          </a:p>
          <a:p>
            <a:pPr algn="l"/>
            <a:endParaRPr lang="en-US" sz="1000" dirty="0"/>
          </a:p>
          <a:p>
            <a:pPr algn="l"/>
            <a:r>
              <a:rPr lang="en-US" sz="4000" dirty="0" smtClean="0"/>
              <a:t>does </a:t>
            </a:r>
            <a:r>
              <a:rPr lang="en-US" sz="4000" i="1" dirty="0" smtClean="0"/>
              <a:t>not</a:t>
            </a:r>
            <a:r>
              <a:rPr lang="en-US" sz="4000" dirty="0" smtClean="0"/>
              <a:t> transform s into upper case, but returns a </a:t>
            </a:r>
            <a:r>
              <a:rPr lang="en-US" sz="4000" i="1" dirty="0" smtClean="0"/>
              <a:t>copy</a:t>
            </a:r>
            <a:r>
              <a:rPr lang="en-US" sz="4000" dirty="0" smtClean="0"/>
              <a:t> of s with all characters transformed into upper case. The original string is not modified, but is (eventually) discarded by the garbage collector. </a:t>
            </a:r>
          </a:p>
          <a:p>
            <a:pPr algn="l"/>
            <a:endParaRPr lang="en-US" sz="4000" dirty="0" smtClean="0">
              <a:solidFill>
                <a:srgbClr val="FF0000"/>
              </a:solidFill>
            </a:endParaRPr>
          </a:p>
          <a:p>
            <a:pPr algn="l"/>
            <a:endParaRPr lang="en-US" sz="4000" dirty="0">
              <a:solidFill>
                <a:srgbClr val="FF0000"/>
              </a:solidFill>
            </a:endParaRPr>
          </a:p>
        </p:txBody>
      </p:sp>
    </p:spTree>
    <p:extLst>
      <p:ext uri="{BB962C8B-B14F-4D97-AF65-F5344CB8AC3E}">
        <p14:creationId xmlns:p14="http://schemas.microsoft.com/office/powerpoint/2010/main" val="34483966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Integers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five integer operations are…</a:t>
            </a:r>
          </a:p>
          <a:p>
            <a:pPr algn="l"/>
            <a:endParaRPr lang="en-US" sz="4000" dirty="0" smtClean="0">
              <a:solidFill>
                <a:srgbClr val="FF0000"/>
              </a:solidFill>
            </a:endParaRPr>
          </a:p>
          <a:p>
            <a:pPr algn="l"/>
            <a:endParaRPr lang="en-US" sz="4000" dirty="0">
              <a:solidFill>
                <a:srgbClr val="FF0000"/>
              </a:solidFill>
            </a:endParaRPr>
          </a:p>
        </p:txBody>
      </p:sp>
    </p:spTree>
    <p:extLst>
      <p:ext uri="{BB962C8B-B14F-4D97-AF65-F5344CB8AC3E}">
        <p14:creationId xmlns:p14="http://schemas.microsoft.com/office/powerpoint/2010/main" val="15536458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Integers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five integer operations are…</a:t>
            </a:r>
          </a:p>
          <a:p>
            <a:pPr algn="l"/>
            <a:endParaRPr lang="en-US" sz="4000" dirty="0" smtClean="0"/>
          </a:p>
          <a:p>
            <a:pPr algn="l"/>
            <a:r>
              <a:rPr lang="en-US" sz="4000" dirty="0" smtClean="0">
                <a:solidFill>
                  <a:srgbClr val="FF0000"/>
                </a:solidFill>
              </a:rPr>
              <a:t>	+		addition</a:t>
            </a:r>
          </a:p>
          <a:p>
            <a:pPr marL="571500" indent="-571500" algn="l">
              <a:buFont typeface="Arial" panose="020B0604020202020204" pitchFamily="34" charset="0"/>
              <a:buChar char="•"/>
            </a:pPr>
            <a:endParaRPr lang="en-US" sz="4000" dirty="0" smtClean="0">
              <a:solidFill>
                <a:srgbClr val="FF0000"/>
              </a:solidFill>
            </a:endParaRPr>
          </a:p>
          <a:p>
            <a:pPr algn="l"/>
            <a:endParaRPr lang="en-US" sz="4000" dirty="0">
              <a:solidFill>
                <a:srgbClr val="FF0000"/>
              </a:solidFill>
            </a:endParaRPr>
          </a:p>
        </p:txBody>
      </p:sp>
    </p:spTree>
    <p:extLst>
      <p:ext uri="{BB962C8B-B14F-4D97-AF65-F5344CB8AC3E}">
        <p14:creationId xmlns:p14="http://schemas.microsoft.com/office/powerpoint/2010/main" val="28471211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Integers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five integer operations are…</a:t>
            </a:r>
          </a:p>
          <a:p>
            <a:pPr algn="l"/>
            <a:endParaRPr lang="en-US" sz="4000" dirty="0" smtClean="0"/>
          </a:p>
          <a:p>
            <a:pPr algn="l"/>
            <a:r>
              <a:rPr lang="en-US" sz="4000" dirty="0" smtClean="0"/>
              <a:t>	+		addition</a:t>
            </a:r>
          </a:p>
          <a:p>
            <a:pPr algn="l"/>
            <a:r>
              <a:rPr lang="en-US" sz="4000" dirty="0" smtClean="0">
                <a:solidFill>
                  <a:srgbClr val="FF0000"/>
                </a:solidFill>
              </a:rPr>
              <a:t>	-		subtraction</a:t>
            </a:r>
          </a:p>
          <a:p>
            <a:pPr marL="571500" indent="-571500" algn="l">
              <a:buFont typeface="Arial" panose="020B0604020202020204" pitchFamily="34" charset="0"/>
              <a:buChar char="•"/>
            </a:pPr>
            <a:endParaRPr lang="en-US" sz="4000" dirty="0" smtClean="0">
              <a:solidFill>
                <a:srgbClr val="FF0000"/>
              </a:solidFill>
            </a:endParaRPr>
          </a:p>
          <a:p>
            <a:pPr algn="l"/>
            <a:endParaRPr lang="en-US" sz="4000" dirty="0">
              <a:solidFill>
                <a:srgbClr val="FF0000"/>
              </a:solidFill>
            </a:endParaRPr>
          </a:p>
        </p:txBody>
      </p:sp>
    </p:spTree>
    <p:extLst>
      <p:ext uri="{BB962C8B-B14F-4D97-AF65-F5344CB8AC3E}">
        <p14:creationId xmlns:p14="http://schemas.microsoft.com/office/powerpoint/2010/main" val="28502628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Integers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five integer operations are…</a:t>
            </a:r>
          </a:p>
          <a:p>
            <a:pPr algn="l"/>
            <a:endParaRPr lang="en-US" sz="4000" dirty="0" smtClean="0"/>
          </a:p>
          <a:p>
            <a:pPr algn="l"/>
            <a:r>
              <a:rPr lang="en-US" sz="4000" dirty="0" smtClean="0"/>
              <a:t>	+		addition</a:t>
            </a:r>
          </a:p>
          <a:p>
            <a:pPr algn="l"/>
            <a:r>
              <a:rPr lang="en-US" sz="4000" dirty="0" smtClean="0"/>
              <a:t>	-		subtraction</a:t>
            </a:r>
          </a:p>
          <a:p>
            <a:pPr algn="l"/>
            <a:r>
              <a:rPr lang="en-US" sz="4000" dirty="0">
                <a:solidFill>
                  <a:srgbClr val="FF0000"/>
                </a:solidFill>
              </a:rPr>
              <a:t>	</a:t>
            </a:r>
            <a:r>
              <a:rPr lang="en-US" sz="4000" dirty="0" smtClean="0">
                <a:solidFill>
                  <a:srgbClr val="FF0000"/>
                </a:solidFill>
              </a:rPr>
              <a:t>*		multiplication</a:t>
            </a:r>
          </a:p>
          <a:p>
            <a:pPr marL="571500" indent="-571500" algn="l">
              <a:buFont typeface="Arial" panose="020B0604020202020204" pitchFamily="34" charset="0"/>
              <a:buChar char="•"/>
            </a:pPr>
            <a:endParaRPr lang="en-US" sz="4000" dirty="0" smtClean="0">
              <a:solidFill>
                <a:srgbClr val="FF0000"/>
              </a:solidFill>
            </a:endParaRPr>
          </a:p>
          <a:p>
            <a:pPr algn="l"/>
            <a:endParaRPr lang="en-US" sz="4000" dirty="0">
              <a:solidFill>
                <a:srgbClr val="FF0000"/>
              </a:solidFill>
            </a:endParaRPr>
          </a:p>
        </p:txBody>
      </p:sp>
    </p:spTree>
    <p:extLst>
      <p:ext uri="{BB962C8B-B14F-4D97-AF65-F5344CB8AC3E}">
        <p14:creationId xmlns:p14="http://schemas.microsoft.com/office/powerpoint/2010/main" val="28408909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Integers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five integer operations are…</a:t>
            </a:r>
          </a:p>
          <a:p>
            <a:pPr algn="l"/>
            <a:endParaRPr lang="en-US" sz="4000" dirty="0" smtClean="0"/>
          </a:p>
          <a:p>
            <a:pPr algn="l"/>
            <a:r>
              <a:rPr lang="en-US" sz="4000" dirty="0" smtClean="0"/>
              <a:t>	+		addition</a:t>
            </a:r>
          </a:p>
          <a:p>
            <a:pPr algn="l"/>
            <a:r>
              <a:rPr lang="en-US" sz="4000" dirty="0" smtClean="0"/>
              <a:t>	-		subtraction</a:t>
            </a:r>
          </a:p>
          <a:p>
            <a:pPr algn="l"/>
            <a:r>
              <a:rPr lang="en-US" sz="4000" dirty="0"/>
              <a:t>	</a:t>
            </a:r>
            <a:r>
              <a:rPr lang="en-US" sz="4000" dirty="0" smtClean="0"/>
              <a:t>*		multiplication</a:t>
            </a:r>
          </a:p>
          <a:p>
            <a:pPr algn="l"/>
            <a:r>
              <a:rPr lang="en-US" sz="4000" dirty="0">
                <a:solidFill>
                  <a:srgbClr val="FF0000"/>
                </a:solidFill>
              </a:rPr>
              <a:t>	</a:t>
            </a:r>
            <a:r>
              <a:rPr lang="en-US" sz="4000" dirty="0" smtClean="0">
                <a:solidFill>
                  <a:srgbClr val="FF0000"/>
                </a:solidFill>
              </a:rPr>
              <a:t>/		division</a:t>
            </a:r>
          </a:p>
          <a:p>
            <a:pPr marL="571500" indent="-571500" algn="l">
              <a:buFont typeface="Arial" panose="020B0604020202020204" pitchFamily="34" charset="0"/>
              <a:buChar char="•"/>
            </a:pPr>
            <a:endParaRPr lang="en-US" sz="4000" dirty="0" smtClean="0">
              <a:solidFill>
                <a:srgbClr val="FF0000"/>
              </a:solidFill>
            </a:endParaRPr>
          </a:p>
          <a:p>
            <a:pPr algn="l"/>
            <a:endParaRPr lang="en-US" sz="4000" dirty="0">
              <a:solidFill>
                <a:srgbClr val="FF0000"/>
              </a:solidFill>
            </a:endParaRPr>
          </a:p>
        </p:txBody>
      </p:sp>
    </p:spTree>
    <p:extLst>
      <p:ext uri="{BB962C8B-B14F-4D97-AF65-F5344CB8AC3E}">
        <p14:creationId xmlns:p14="http://schemas.microsoft.com/office/powerpoint/2010/main" val="5012381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Integers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five integer operations are…</a:t>
            </a:r>
          </a:p>
          <a:p>
            <a:pPr algn="l"/>
            <a:endParaRPr lang="en-US" sz="4000" dirty="0" smtClean="0"/>
          </a:p>
          <a:p>
            <a:pPr algn="l"/>
            <a:r>
              <a:rPr lang="en-US" sz="4000" dirty="0" smtClean="0"/>
              <a:t>	+		addition</a:t>
            </a:r>
          </a:p>
          <a:p>
            <a:pPr algn="l"/>
            <a:r>
              <a:rPr lang="en-US" sz="4000" dirty="0" smtClean="0"/>
              <a:t>	-		subtraction</a:t>
            </a:r>
          </a:p>
          <a:p>
            <a:pPr algn="l"/>
            <a:r>
              <a:rPr lang="en-US" sz="4000" dirty="0"/>
              <a:t>	</a:t>
            </a:r>
            <a:r>
              <a:rPr lang="en-US" sz="4000" dirty="0" smtClean="0"/>
              <a:t>*		multiplication</a:t>
            </a:r>
          </a:p>
          <a:p>
            <a:pPr algn="l"/>
            <a:r>
              <a:rPr lang="en-US" sz="4000" dirty="0"/>
              <a:t>	</a:t>
            </a:r>
            <a:r>
              <a:rPr lang="en-US" sz="4000" dirty="0" smtClean="0"/>
              <a:t>/		division</a:t>
            </a:r>
          </a:p>
          <a:p>
            <a:pPr algn="l"/>
            <a:r>
              <a:rPr lang="en-US" sz="4000" dirty="0">
                <a:solidFill>
                  <a:srgbClr val="FF0000"/>
                </a:solidFill>
              </a:rPr>
              <a:t>	</a:t>
            </a:r>
            <a:r>
              <a:rPr lang="en-US" sz="4000" dirty="0" smtClean="0">
                <a:solidFill>
                  <a:srgbClr val="FF0000"/>
                </a:solidFill>
              </a:rPr>
              <a:t>%		modulus</a:t>
            </a:r>
          </a:p>
          <a:p>
            <a:pPr marL="571500" indent="-571500" algn="l">
              <a:buFont typeface="Arial" panose="020B0604020202020204" pitchFamily="34" charset="0"/>
              <a:buChar char="•"/>
            </a:pPr>
            <a:endParaRPr lang="en-US" sz="4000" dirty="0" smtClean="0">
              <a:solidFill>
                <a:srgbClr val="FF0000"/>
              </a:solidFill>
            </a:endParaRPr>
          </a:p>
          <a:p>
            <a:pPr algn="l"/>
            <a:endParaRPr lang="en-US" sz="4000" dirty="0">
              <a:solidFill>
                <a:srgbClr val="FF0000"/>
              </a:solidFill>
            </a:endParaRPr>
          </a:p>
        </p:txBody>
      </p:sp>
    </p:spTree>
    <p:extLst>
      <p:ext uri="{BB962C8B-B14F-4D97-AF65-F5344CB8AC3E}">
        <p14:creationId xmlns:p14="http://schemas.microsoft.com/office/powerpoint/2010/main" val="42462671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Integers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is the outcome of this operation?</a:t>
            </a:r>
          </a:p>
          <a:p>
            <a:pPr algn="l"/>
            <a:endParaRPr lang="en-US" sz="4000" dirty="0"/>
          </a:p>
          <a:p>
            <a:pPr algn="l"/>
            <a:r>
              <a:rPr lang="en-US" sz="4000" dirty="0" smtClean="0"/>
              <a:t>	14 / 5 =</a:t>
            </a:r>
          </a:p>
          <a:p>
            <a:pPr algn="l"/>
            <a:endParaRPr lang="en-US" sz="4000" dirty="0" smtClean="0"/>
          </a:p>
          <a:p>
            <a:pPr algn="l"/>
            <a:r>
              <a:rPr lang="en-US" sz="4000" dirty="0" smtClean="0">
                <a:solidFill>
                  <a:srgbClr val="FF0000"/>
                </a:solidFill>
              </a:rPr>
              <a:t>	</a:t>
            </a:r>
          </a:p>
          <a:p>
            <a:pPr algn="l"/>
            <a:endParaRPr lang="en-US" sz="4000" dirty="0">
              <a:solidFill>
                <a:srgbClr val="FF0000"/>
              </a:solidFill>
            </a:endParaRPr>
          </a:p>
        </p:txBody>
      </p:sp>
    </p:spTree>
    <p:extLst>
      <p:ext uri="{BB962C8B-B14F-4D97-AF65-F5344CB8AC3E}">
        <p14:creationId xmlns:p14="http://schemas.microsoft.com/office/powerpoint/2010/main" val="20121012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Integers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is the outcome of this operation?</a:t>
            </a:r>
          </a:p>
          <a:p>
            <a:pPr algn="l"/>
            <a:endParaRPr lang="en-US" sz="4000" dirty="0"/>
          </a:p>
          <a:p>
            <a:pPr algn="l"/>
            <a:r>
              <a:rPr lang="en-US" sz="4000" dirty="0" smtClean="0"/>
              <a:t>	14 / 5 = </a:t>
            </a:r>
            <a:r>
              <a:rPr lang="en-US" sz="4000" dirty="0" smtClean="0">
                <a:solidFill>
                  <a:srgbClr val="FF0000"/>
                </a:solidFill>
              </a:rPr>
              <a:t>2</a:t>
            </a:r>
          </a:p>
          <a:p>
            <a:pPr algn="l"/>
            <a:endParaRPr lang="en-US" sz="4000" dirty="0" smtClean="0"/>
          </a:p>
          <a:p>
            <a:pPr algn="l"/>
            <a:r>
              <a:rPr lang="en-US" sz="4000" dirty="0" smtClean="0">
                <a:solidFill>
                  <a:srgbClr val="FF0000"/>
                </a:solidFill>
              </a:rPr>
              <a:t>	</a:t>
            </a:r>
          </a:p>
          <a:p>
            <a:pPr algn="l"/>
            <a:endParaRPr lang="en-US" sz="4000" dirty="0">
              <a:solidFill>
                <a:srgbClr val="FF0000"/>
              </a:solidFill>
            </a:endParaRPr>
          </a:p>
        </p:txBody>
      </p:sp>
    </p:spTree>
    <p:extLst>
      <p:ext uri="{BB962C8B-B14F-4D97-AF65-F5344CB8AC3E}">
        <p14:creationId xmlns:p14="http://schemas.microsoft.com/office/powerpoint/2010/main" val="1950956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Data Types</a:t>
            </a:r>
            <a:endParaRPr lang="en-US" sz="7200" dirty="0"/>
          </a:p>
        </p:txBody>
      </p:sp>
      <p:sp>
        <p:nvSpPr>
          <p:cNvPr id="3" name="Subtitle 2"/>
          <p:cNvSpPr>
            <a:spLocks noGrp="1"/>
          </p:cNvSpPr>
          <p:nvPr>
            <p:ph type="subTitle" idx="1"/>
          </p:nvPr>
        </p:nvSpPr>
        <p:spPr>
          <a:xfrm>
            <a:off x="1588394" y="1773237"/>
            <a:ext cx="9144000" cy="4833625"/>
          </a:xfrm>
        </p:spPr>
        <p:txBody>
          <a:bodyPr>
            <a:normAutofit/>
          </a:bodyPr>
          <a:lstStyle/>
          <a:p>
            <a:pPr algn="l"/>
            <a:r>
              <a:rPr lang="en-US" sz="4000" dirty="0" smtClean="0"/>
              <a:t>Integer types also include character and Boolean types. </a:t>
            </a:r>
          </a:p>
          <a:p>
            <a:pPr algn="l"/>
            <a:endParaRPr lang="en-US" sz="1100" dirty="0"/>
          </a:p>
          <a:p>
            <a:pPr algn="l"/>
            <a:r>
              <a:rPr lang="en-US" sz="4000" dirty="0" smtClean="0"/>
              <a:t>Floating-point computations are usually performed on the math coprocessor.</a:t>
            </a:r>
          </a:p>
          <a:p>
            <a:pPr algn="l"/>
            <a:endParaRPr lang="en-US" sz="1000" dirty="0">
              <a:solidFill>
                <a:srgbClr val="FF0000"/>
              </a:solidFill>
            </a:endParaRPr>
          </a:p>
        </p:txBody>
      </p:sp>
    </p:spTree>
    <p:extLst>
      <p:ext uri="{BB962C8B-B14F-4D97-AF65-F5344CB8AC3E}">
        <p14:creationId xmlns:p14="http://schemas.microsoft.com/office/powerpoint/2010/main" val="8068450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Integers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is the outcome of this operation?</a:t>
            </a:r>
          </a:p>
          <a:p>
            <a:pPr algn="l"/>
            <a:endParaRPr lang="en-US" sz="4000" dirty="0"/>
          </a:p>
          <a:p>
            <a:pPr algn="l"/>
            <a:r>
              <a:rPr lang="en-US" sz="4000" dirty="0" smtClean="0"/>
              <a:t>	14 % 5 = </a:t>
            </a:r>
          </a:p>
          <a:p>
            <a:pPr algn="l"/>
            <a:endParaRPr lang="en-US" sz="4000" dirty="0" smtClean="0"/>
          </a:p>
          <a:p>
            <a:pPr algn="l"/>
            <a:r>
              <a:rPr lang="en-US" sz="4000" dirty="0" smtClean="0">
                <a:solidFill>
                  <a:srgbClr val="FF0000"/>
                </a:solidFill>
              </a:rPr>
              <a:t>	</a:t>
            </a:r>
          </a:p>
          <a:p>
            <a:pPr algn="l"/>
            <a:endParaRPr lang="en-US" sz="4000" dirty="0">
              <a:solidFill>
                <a:srgbClr val="FF0000"/>
              </a:solidFill>
            </a:endParaRPr>
          </a:p>
        </p:txBody>
      </p:sp>
    </p:spTree>
    <p:extLst>
      <p:ext uri="{BB962C8B-B14F-4D97-AF65-F5344CB8AC3E}">
        <p14:creationId xmlns:p14="http://schemas.microsoft.com/office/powerpoint/2010/main" val="33837583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Integers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is the outcome of this operation?</a:t>
            </a:r>
          </a:p>
          <a:p>
            <a:pPr algn="l"/>
            <a:endParaRPr lang="en-US" sz="4000" dirty="0"/>
          </a:p>
          <a:p>
            <a:pPr algn="l"/>
            <a:r>
              <a:rPr lang="en-US" sz="4000" dirty="0" smtClean="0"/>
              <a:t>	14 % 5 = </a:t>
            </a:r>
            <a:r>
              <a:rPr lang="en-US" sz="4000" dirty="0" smtClean="0">
                <a:solidFill>
                  <a:srgbClr val="FF0000"/>
                </a:solidFill>
              </a:rPr>
              <a:t>4</a:t>
            </a:r>
          </a:p>
          <a:p>
            <a:pPr algn="l"/>
            <a:endParaRPr lang="en-US" sz="4000" dirty="0" smtClean="0"/>
          </a:p>
          <a:p>
            <a:pPr algn="l"/>
            <a:r>
              <a:rPr lang="en-US" sz="4000" dirty="0" smtClean="0">
                <a:solidFill>
                  <a:srgbClr val="FF0000"/>
                </a:solidFill>
              </a:rPr>
              <a:t>	</a:t>
            </a:r>
          </a:p>
          <a:p>
            <a:pPr algn="l"/>
            <a:endParaRPr lang="en-US" sz="4000" dirty="0">
              <a:solidFill>
                <a:srgbClr val="FF0000"/>
              </a:solidFill>
            </a:endParaRPr>
          </a:p>
        </p:txBody>
      </p:sp>
    </p:spTree>
    <p:extLst>
      <p:ext uri="{BB962C8B-B14F-4D97-AF65-F5344CB8AC3E}">
        <p14:creationId xmlns:p14="http://schemas.microsoft.com/office/powerpoint/2010/main" val="30429626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Integers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is the outcome of this operation?</a:t>
            </a:r>
          </a:p>
          <a:p>
            <a:pPr algn="l"/>
            <a:endParaRPr lang="en-US" sz="4000" dirty="0"/>
          </a:p>
          <a:p>
            <a:pPr algn="l"/>
            <a:r>
              <a:rPr lang="en-US" sz="4000" dirty="0" smtClean="0"/>
              <a:t>	14 % 5 = 4</a:t>
            </a:r>
          </a:p>
          <a:p>
            <a:pPr algn="l"/>
            <a:endParaRPr lang="en-US" sz="4000" dirty="0" smtClean="0"/>
          </a:p>
          <a:p>
            <a:pPr algn="l"/>
            <a:r>
              <a:rPr lang="en-US" sz="4000" dirty="0" smtClean="0"/>
              <a:t>Since integer division has two outcomes (quotient and remainder) there are two integer division operators. We usually call this one “mod.”</a:t>
            </a:r>
          </a:p>
          <a:p>
            <a:pPr algn="l"/>
            <a:r>
              <a:rPr lang="en-US" sz="4000" dirty="0" smtClean="0">
                <a:solidFill>
                  <a:srgbClr val="FF0000"/>
                </a:solidFill>
              </a:rPr>
              <a:t>	</a:t>
            </a:r>
          </a:p>
          <a:p>
            <a:pPr algn="l"/>
            <a:endParaRPr lang="en-US" sz="4000" dirty="0">
              <a:solidFill>
                <a:srgbClr val="FF0000"/>
              </a:solidFill>
            </a:endParaRPr>
          </a:p>
        </p:txBody>
      </p:sp>
    </p:spTree>
    <p:extLst>
      <p:ext uri="{BB962C8B-B14F-4D97-AF65-F5344CB8AC3E}">
        <p14:creationId xmlns:p14="http://schemas.microsoft.com/office/powerpoint/2010/main" val="1778149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Mixed-Mode Operations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is the outcome of this operation?</a:t>
            </a:r>
          </a:p>
          <a:p>
            <a:pPr algn="l"/>
            <a:endParaRPr lang="en-US" sz="4000" dirty="0"/>
          </a:p>
          <a:p>
            <a:pPr algn="l"/>
            <a:r>
              <a:rPr lang="en-US" sz="4000" dirty="0" smtClean="0"/>
              <a:t>	14 / 5.0  = </a:t>
            </a:r>
            <a:endParaRPr lang="en-US" sz="4000" dirty="0" smtClean="0">
              <a:solidFill>
                <a:srgbClr val="FF0000"/>
              </a:solidFill>
            </a:endParaRPr>
          </a:p>
          <a:p>
            <a:pPr algn="l"/>
            <a:endParaRPr lang="en-US" sz="4000" dirty="0" smtClean="0"/>
          </a:p>
          <a:p>
            <a:pPr algn="l"/>
            <a:r>
              <a:rPr lang="en-US" sz="4000" dirty="0" smtClean="0">
                <a:solidFill>
                  <a:srgbClr val="FF0000"/>
                </a:solidFill>
              </a:rPr>
              <a:t>	</a:t>
            </a:r>
          </a:p>
          <a:p>
            <a:pPr algn="l"/>
            <a:endParaRPr lang="en-US" sz="4000" dirty="0">
              <a:solidFill>
                <a:srgbClr val="FF0000"/>
              </a:solidFill>
            </a:endParaRPr>
          </a:p>
        </p:txBody>
      </p:sp>
    </p:spTree>
    <p:extLst>
      <p:ext uri="{BB962C8B-B14F-4D97-AF65-F5344CB8AC3E}">
        <p14:creationId xmlns:p14="http://schemas.microsoft.com/office/powerpoint/2010/main" val="11918775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Mixed-Mode Operations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is the outcome of this operation?</a:t>
            </a:r>
          </a:p>
          <a:p>
            <a:pPr algn="l"/>
            <a:endParaRPr lang="en-US" sz="4000" dirty="0"/>
          </a:p>
          <a:p>
            <a:pPr algn="l"/>
            <a:r>
              <a:rPr lang="en-US" sz="4000" dirty="0" smtClean="0"/>
              <a:t>	14 / 5.0  = </a:t>
            </a:r>
            <a:r>
              <a:rPr lang="en-US" sz="4000" dirty="0" smtClean="0">
                <a:solidFill>
                  <a:srgbClr val="FF0000"/>
                </a:solidFill>
              </a:rPr>
              <a:t>2.8</a:t>
            </a:r>
          </a:p>
          <a:p>
            <a:pPr algn="l"/>
            <a:endParaRPr lang="en-US" sz="4000" dirty="0" smtClean="0"/>
          </a:p>
          <a:p>
            <a:pPr algn="l"/>
            <a:r>
              <a:rPr lang="en-US" sz="4000" dirty="0" smtClean="0">
                <a:solidFill>
                  <a:srgbClr val="FF0000"/>
                </a:solidFill>
              </a:rPr>
              <a:t>	</a:t>
            </a:r>
          </a:p>
          <a:p>
            <a:pPr algn="l"/>
            <a:endParaRPr lang="en-US" sz="4000" dirty="0">
              <a:solidFill>
                <a:srgbClr val="FF0000"/>
              </a:solidFill>
            </a:endParaRPr>
          </a:p>
        </p:txBody>
      </p:sp>
    </p:spTree>
    <p:extLst>
      <p:ext uri="{BB962C8B-B14F-4D97-AF65-F5344CB8AC3E}">
        <p14:creationId xmlns:p14="http://schemas.microsoft.com/office/powerpoint/2010/main" val="38867753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Mixed-Mode Operations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is the outcome of this operation?</a:t>
            </a:r>
          </a:p>
          <a:p>
            <a:pPr algn="l"/>
            <a:endParaRPr lang="en-US" sz="4000" dirty="0"/>
          </a:p>
          <a:p>
            <a:pPr algn="l"/>
            <a:r>
              <a:rPr lang="en-US" sz="4000" dirty="0" smtClean="0"/>
              <a:t>	14 / 5.0  = </a:t>
            </a:r>
            <a:r>
              <a:rPr lang="en-US" sz="4000" dirty="0" smtClean="0">
                <a:solidFill>
                  <a:srgbClr val="FF0000"/>
                </a:solidFill>
              </a:rPr>
              <a:t>2.8</a:t>
            </a:r>
          </a:p>
          <a:p>
            <a:pPr algn="l"/>
            <a:endParaRPr lang="en-US" sz="4000" dirty="0" smtClean="0"/>
          </a:p>
          <a:p>
            <a:pPr algn="l"/>
            <a:r>
              <a:rPr lang="en-US" sz="4000" dirty="0" smtClean="0"/>
              <a:t>In a mixed-mode operation, integers are “quietly” promoted to floating-point as necessary.</a:t>
            </a:r>
          </a:p>
          <a:p>
            <a:pPr algn="l"/>
            <a:r>
              <a:rPr lang="en-US" sz="4000" dirty="0" smtClean="0">
                <a:solidFill>
                  <a:srgbClr val="FF0000"/>
                </a:solidFill>
              </a:rPr>
              <a:t>	</a:t>
            </a:r>
          </a:p>
          <a:p>
            <a:pPr algn="l"/>
            <a:endParaRPr lang="en-US" sz="4000" dirty="0">
              <a:solidFill>
                <a:srgbClr val="FF0000"/>
              </a:solidFill>
            </a:endParaRPr>
          </a:p>
        </p:txBody>
      </p:sp>
    </p:spTree>
    <p:extLst>
      <p:ext uri="{BB962C8B-B14F-4D97-AF65-F5344CB8AC3E}">
        <p14:creationId xmlns:p14="http://schemas.microsoft.com/office/powerpoint/2010/main" val="28292811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Mixed-Mode Operations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is the outcome of this operation?</a:t>
            </a:r>
          </a:p>
          <a:p>
            <a:pPr algn="l"/>
            <a:endParaRPr lang="en-US" sz="4000" dirty="0"/>
          </a:p>
          <a:p>
            <a:pPr algn="l"/>
            <a:r>
              <a:rPr lang="en-US" sz="4000" dirty="0" smtClean="0"/>
              <a:t>	14 % 5.0  = </a:t>
            </a:r>
            <a:endParaRPr lang="en-US" sz="4000" dirty="0" smtClean="0">
              <a:solidFill>
                <a:srgbClr val="FF0000"/>
              </a:solidFill>
            </a:endParaRPr>
          </a:p>
          <a:p>
            <a:pPr algn="l"/>
            <a:endParaRPr lang="en-US" sz="4000" dirty="0" smtClean="0"/>
          </a:p>
          <a:p>
            <a:pPr algn="l"/>
            <a:r>
              <a:rPr lang="en-US" sz="4000" dirty="0" smtClean="0">
                <a:solidFill>
                  <a:srgbClr val="FF0000"/>
                </a:solidFill>
              </a:rPr>
              <a:t>	</a:t>
            </a:r>
          </a:p>
          <a:p>
            <a:pPr algn="l"/>
            <a:endParaRPr lang="en-US" sz="4000" dirty="0">
              <a:solidFill>
                <a:srgbClr val="FF0000"/>
              </a:solidFill>
            </a:endParaRPr>
          </a:p>
        </p:txBody>
      </p:sp>
    </p:spTree>
    <p:extLst>
      <p:ext uri="{BB962C8B-B14F-4D97-AF65-F5344CB8AC3E}">
        <p14:creationId xmlns:p14="http://schemas.microsoft.com/office/powerpoint/2010/main" val="9947669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Mixed-Mode Operations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are the outcomes of these operations?</a:t>
            </a:r>
          </a:p>
          <a:p>
            <a:pPr algn="l"/>
            <a:endParaRPr lang="en-US" sz="4000" dirty="0"/>
          </a:p>
          <a:p>
            <a:pPr algn="l"/>
            <a:r>
              <a:rPr lang="en-US" sz="4000" dirty="0" smtClean="0"/>
              <a:t>	14 % 5.0  = </a:t>
            </a:r>
            <a:r>
              <a:rPr lang="en-US" sz="4000" dirty="0" smtClean="0">
                <a:solidFill>
                  <a:srgbClr val="FF0000"/>
                </a:solidFill>
              </a:rPr>
              <a:t>COMPILER ERROR</a:t>
            </a:r>
          </a:p>
          <a:p>
            <a:pPr algn="l"/>
            <a:endParaRPr lang="en-US" sz="4000" dirty="0" smtClean="0"/>
          </a:p>
          <a:p>
            <a:pPr algn="l"/>
            <a:r>
              <a:rPr lang="en-US" sz="4000" dirty="0" smtClean="0">
                <a:solidFill>
                  <a:srgbClr val="FF0000"/>
                </a:solidFill>
              </a:rPr>
              <a:t>	</a:t>
            </a:r>
          </a:p>
          <a:p>
            <a:pPr algn="l"/>
            <a:endParaRPr lang="en-US" sz="4000" dirty="0">
              <a:solidFill>
                <a:srgbClr val="FF0000"/>
              </a:solidFill>
            </a:endParaRPr>
          </a:p>
        </p:txBody>
      </p:sp>
    </p:spTree>
    <p:extLst>
      <p:ext uri="{BB962C8B-B14F-4D97-AF65-F5344CB8AC3E}">
        <p14:creationId xmlns:p14="http://schemas.microsoft.com/office/powerpoint/2010/main" val="32334311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Mixed-Mode Operations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are the outcomes of these operations?</a:t>
            </a:r>
          </a:p>
          <a:p>
            <a:pPr algn="l"/>
            <a:endParaRPr lang="en-US" sz="4000" dirty="0"/>
          </a:p>
          <a:p>
            <a:pPr algn="l"/>
            <a:r>
              <a:rPr lang="en-US" sz="4000" dirty="0" smtClean="0"/>
              <a:t>	14 % 5.0  = COMPILER ERROR</a:t>
            </a:r>
            <a:endParaRPr lang="en-US" sz="4000" dirty="0" smtClean="0">
              <a:solidFill>
                <a:srgbClr val="FF0000"/>
              </a:solidFill>
            </a:endParaRPr>
          </a:p>
          <a:p>
            <a:pPr algn="l"/>
            <a:endParaRPr lang="en-US" sz="4000" dirty="0" smtClean="0"/>
          </a:p>
          <a:p>
            <a:pPr algn="l"/>
            <a:r>
              <a:rPr lang="en-US" sz="4000" dirty="0" smtClean="0"/>
              <a:t>Mod is an integer-only operation.</a:t>
            </a:r>
          </a:p>
          <a:p>
            <a:pPr algn="l"/>
            <a:r>
              <a:rPr lang="en-US" sz="4000" dirty="0" smtClean="0">
                <a:solidFill>
                  <a:srgbClr val="FF0000"/>
                </a:solidFill>
              </a:rPr>
              <a:t>	</a:t>
            </a:r>
          </a:p>
          <a:p>
            <a:pPr algn="l"/>
            <a:endParaRPr lang="en-US" sz="4000" dirty="0">
              <a:solidFill>
                <a:srgbClr val="FF0000"/>
              </a:solidFill>
            </a:endParaRPr>
          </a:p>
        </p:txBody>
      </p:sp>
    </p:spTree>
    <p:extLst>
      <p:ext uri="{BB962C8B-B14F-4D97-AF65-F5344CB8AC3E}">
        <p14:creationId xmlns:p14="http://schemas.microsoft.com/office/powerpoint/2010/main" val="103558695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Mixed-Mode Operations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are the outcomes of these operations?</a:t>
            </a:r>
          </a:p>
          <a:p>
            <a:pPr algn="l"/>
            <a:endParaRPr lang="en-US" sz="4000" dirty="0"/>
          </a:p>
          <a:p>
            <a:pPr algn="l"/>
            <a:r>
              <a:rPr lang="en-US" sz="4000" dirty="0" smtClean="0"/>
              <a:t>	</a:t>
            </a:r>
            <a:r>
              <a:rPr lang="en-US" sz="4000" dirty="0" err="1" smtClean="0"/>
              <a:t>int</a:t>
            </a:r>
            <a:r>
              <a:rPr lang="en-US" sz="4000" dirty="0" smtClean="0"/>
              <a:t> </a:t>
            </a:r>
            <a:r>
              <a:rPr lang="en-US" sz="4000" dirty="0" err="1" smtClean="0"/>
              <a:t>i</a:t>
            </a:r>
            <a:r>
              <a:rPr lang="en-US" sz="4000" dirty="0" smtClean="0"/>
              <a:t> = 14 / 5.0;</a:t>
            </a:r>
          </a:p>
          <a:p>
            <a:pPr algn="l"/>
            <a:endParaRPr lang="en-US" sz="4000" dirty="0"/>
          </a:p>
          <a:p>
            <a:pPr algn="l"/>
            <a:r>
              <a:rPr lang="en-US" sz="4000" dirty="0" smtClean="0"/>
              <a:t>The value stored at </a:t>
            </a:r>
            <a:r>
              <a:rPr lang="en-US" sz="4000" dirty="0" err="1" smtClean="0"/>
              <a:t>i</a:t>
            </a:r>
            <a:r>
              <a:rPr lang="en-US" sz="4000" dirty="0" smtClean="0"/>
              <a:t> is…</a:t>
            </a:r>
          </a:p>
          <a:p>
            <a:pPr algn="l"/>
            <a:r>
              <a:rPr lang="en-US" sz="4000" dirty="0" smtClean="0">
                <a:solidFill>
                  <a:srgbClr val="FF0000"/>
                </a:solidFill>
              </a:rPr>
              <a:t>	</a:t>
            </a:r>
          </a:p>
        </p:txBody>
      </p:sp>
    </p:spTree>
    <p:extLst>
      <p:ext uri="{BB962C8B-B14F-4D97-AF65-F5344CB8AC3E}">
        <p14:creationId xmlns:p14="http://schemas.microsoft.com/office/powerpoint/2010/main" val="654009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309093"/>
            <a:ext cx="9144000" cy="1243282"/>
          </a:xfrm>
        </p:spPr>
        <p:txBody>
          <a:bodyPr>
            <a:normAutofit/>
          </a:bodyPr>
          <a:lstStyle/>
          <a:p>
            <a:r>
              <a:rPr lang="en-US" sz="7200" dirty="0" smtClean="0"/>
              <a:t>Data Types</a:t>
            </a:r>
            <a:endParaRPr lang="en-US" sz="7200" dirty="0"/>
          </a:p>
        </p:txBody>
      </p:sp>
      <p:sp>
        <p:nvSpPr>
          <p:cNvPr id="3" name="Subtitle 2"/>
          <p:cNvSpPr>
            <a:spLocks noGrp="1"/>
          </p:cNvSpPr>
          <p:nvPr>
            <p:ph type="subTitle" idx="1"/>
          </p:nvPr>
        </p:nvSpPr>
        <p:spPr>
          <a:xfrm>
            <a:off x="1588394" y="1773237"/>
            <a:ext cx="9144000" cy="4833625"/>
          </a:xfrm>
        </p:spPr>
        <p:txBody>
          <a:bodyPr>
            <a:normAutofit/>
          </a:bodyPr>
          <a:lstStyle/>
          <a:p>
            <a:pPr algn="l"/>
            <a:r>
              <a:rPr lang="en-US" sz="4000" dirty="0" smtClean="0"/>
              <a:t>Integer types also include character and Boolean types. </a:t>
            </a:r>
          </a:p>
          <a:p>
            <a:pPr algn="l"/>
            <a:endParaRPr lang="en-US" sz="1100" dirty="0"/>
          </a:p>
          <a:p>
            <a:pPr algn="l"/>
            <a:r>
              <a:rPr lang="en-US" sz="4000" dirty="0" smtClean="0"/>
              <a:t>Floating-point computations are usually performed on the math coprocessor.</a:t>
            </a:r>
          </a:p>
          <a:p>
            <a:pPr algn="l"/>
            <a:endParaRPr lang="en-US" sz="1000" dirty="0">
              <a:solidFill>
                <a:srgbClr val="FF0000"/>
              </a:solidFill>
            </a:endParaRPr>
          </a:p>
          <a:p>
            <a:pPr algn="l"/>
            <a:r>
              <a:rPr lang="en-US" sz="4000" dirty="0" smtClean="0">
                <a:solidFill>
                  <a:srgbClr val="FF0000"/>
                </a:solidFill>
              </a:rPr>
              <a:t>To the computer, these types are incompatible; they must be converted if used in the same expression.</a:t>
            </a:r>
            <a:endParaRPr lang="en-US" sz="4000" dirty="0">
              <a:solidFill>
                <a:srgbClr val="FF0000"/>
              </a:solidFill>
            </a:endParaRPr>
          </a:p>
        </p:txBody>
      </p:sp>
    </p:spTree>
    <p:extLst>
      <p:ext uri="{BB962C8B-B14F-4D97-AF65-F5344CB8AC3E}">
        <p14:creationId xmlns:p14="http://schemas.microsoft.com/office/powerpoint/2010/main" val="7901119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Mixed-Mode Operations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are the outcomes of these operations?</a:t>
            </a:r>
          </a:p>
          <a:p>
            <a:pPr algn="l"/>
            <a:endParaRPr lang="en-US" sz="4000" dirty="0"/>
          </a:p>
          <a:p>
            <a:pPr algn="l"/>
            <a:r>
              <a:rPr lang="en-US" sz="4000" dirty="0" smtClean="0"/>
              <a:t>	</a:t>
            </a:r>
            <a:r>
              <a:rPr lang="en-US" sz="4000" dirty="0" err="1" smtClean="0"/>
              <a:t>int</a:t>
            </a:r>
            <a:r>
              <a:rPr lang="en-US" sz="4000" dirty="0" smtClean="0"/>
              <a:t> </a:t>
            </a:r>
            <a:r>
              <a:rPr lang="en-US" sz="4000" dirty="0" err="1" smtClean="0"/>
              <a:t>i</a:t>
            </a:r>
            <a:r>
              <a:rPr lang="en-US" sz="4000" dirty="0" smtClean="0"/>
              <a:t> = 14 / 5.0;</a:t>
            </a:r>
          </a:p>
          <a:p>
            <a:pPr algn="l"/>
            <a:endParaRPr lang="en-US" sz="4000" dirty="0"/>
          </a:p>
          <a:p>
            <a:pPr algn="l"/>
            <a:r>
              <a:rPr lang="en-US" sz="4000" dirty="0" smtClean="0"/>
              <a:t>The value stored at </a:t>
            </a:r>
            <a:r>
              <a:rPr lang="en-US" sz="4000" dirty="0" err="1" smtClean="0"/>
              <a:t>i</a:t>
            </a:r>
            <a:r>
              <a:rPr lang="en-US" sz="4000" dirty="0" smtClean="0"/>
              <a:t> is… </a:t>
            </a:r>
            <a:r>
              <a:rPr lang="en-US" sz="4000" dirty="0" smtClean="0">
                <a:solidFill>
                  <a:srgbClr val="FF0000"/>
                </a:solidFill>
              </a:rPr>
              <a:t>IT DEPENDS!</a:t>
            </a:r>
            <a:endParaRPr lang="en-US" sz="4000" dirty="0" smtClean="0"/>
          </a:p>
          <a:p>
            <a:pPr algn="l"/>
            <a:r>
              <a:rPr lang="en-US" sz="4000" dirty="0" smtClean="0">
                <a:solidFill>
                  <a:srgbClr val="FF0000"/>
                </a:solidFill>
              </a:rPr>
              <a:t>	</a:t>
            </a:r>
          </a:p>
        </p:txBody>
      </p:sp>
    </p:spTree>
    <p:extLst>
      <p:ext uri="{BB962C8B-B14F-4D97-AF65-F5344CB8AC3E}">
        <p14:creationId xmlns:p14="http://schemas.microsoft.com/office/powerpoint/2010/main" val="36834960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Mixed-Mode Operations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are the outcomes of these operations?</a:t>
            </a:r>
          </a:p>
          <a:p>
            <a:pPr algn="l"/>
            <a:endParaRPr lang="en-US" sz="4000" dirty="0"/>
          </a:p>
          <a:p>
            <a:pPr algn="l"/>
            <a:r>
              <a:rPr lang="en-US" sz="4000" dirty="0" smtClean="0"/>
              <a:t>	</a:t>
            </a:r>
            <a:r>
              <a:rPr lang="en-US" sz="4000" dirty="0" err="1" smtClean="0"/>
              <a:t>int</a:t>
            </a:r>
            <a:r>
              <a:rPr lang="en-US" sz="4000" dirty="0" smtClean="0"/>
              <a:t> </a:t>
            </a:r>
            <a:r>
              <a:rPr lang="en-US" sz="4000" dirty="0" err="1" smtClean="0"/>
              <a:t>i</a:t>
            </a:r>
            <a:r>
              <a:rPr lang="en-US" sz="4000" dirty="0" smtClean="0"/>
              <a:t> = 14 / 5.0;</a:t>
            </a:r>
          </a:p>
          <a:p>
            <a:pPr algn="l"/>
            <a:endParaRPr lang="en-US" sz="4000" dirty="0"/>
          </a:p>
          <a:p>
            <a:pPr algn="l"/>
            <a:r>
              <a:rPr lang="en-US" sz="4000" dirty="0" smtClean="0"/>
              <a:t>In C / C++ / Objective C, the result is computed as 2.8, then </a:t>
            </a:r>
            <a:r>
              <a:rPr lang="en-US" sz="4000" i="1" dirty="0" smtClean="0"/>
              <a:t>quietly</a:t>
            </a:r>
            <a:r>
              <a:rPr lang="en-US" sz="4000" dirty="0" smtClean="0"/>
              <a:t> truncated to integer 2 for storage in an integer location. </a:t>
            </a:r>
          </a:p>
          <a:p>
            <a:pPr algn="l"/>
            <a:r>
              <a:rPr lang="en-US" sz="4000" dirty="0" smtClean="0">
                <a:solidFill>
                  <a:srgbClr val="FF0000"/>
                </a:solidFill>
              </a:rPr>
              <a:t>	</a:t>
            </a:r>
          </a:p>
        </p:txBody>
      </p:sp>
    </p:spTree>
    <p:extLst>
      <p:ext uri="{BB962C8B-B14F-4D97-AF65-F5344CB8AC3E}">
        <p14:creationId xmlns:p14="http://schemas.microsoft.com/office/powerpoint/2010/main" val="19601109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Mixed-Mode Operations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are the outcomes of these operations?</a:t>
            </a:r>
          </a:p>
          <a:p>
            <a:pPr algn="l"/>
            <a:endParaRPr lang="en-US" sz="4000" dirty="0"/>
          </a:p>
          <a:p>
            <a:pPr algn="l"/>
            <a:r>
              <a:rPr lang="en-US" sz="4000" dirty="0" smtClean="0"/>
              <a:t>	</a:t>
            </a:r>
            <a:r>
              <a:rPr lang="en-US" sz="4000" dirty="0" err="1" smtClean="0"/>
              <a:t>int</a:t>
            </a:r>
            <a:r>
              <a:rPr lang="en-US" sz="4000" dirty="0" smtClean="0"/>
              <a:t> </a:t>
            </a:r>
            <a:r>
              <a:rPr lang="en-US" sz="4000" dirty="0" err="1" smtClean="0"/>
              <a:t>i</a:t>
            </a:r>
            <a:r>
              <a:rPr lang="en-US" sz="4000" dirty="0" smtClean="0"/>
              <a:t> = 14 / 5.0;</a:t>
            </a:r>
          </a:p>
          <a:p>
            <a:pPr algn="l"/>
            <a:endParaRPr lang="en-US" sz="4000" dirty="0"/>
          </a:p>
          <a:p>
            <a:pPr algn="l"/>
            <a:r>
              <a:rPr lang="en-US" sz="4000" dirty="0" smtClean="0"/>
              <a:t>Java and C# will not truncate unless explicitly told to do so. In these languages this line of code will result in a compiler error.</a:t>
            </a:r>
          </a:p>
          <a:p>
            <a:pPr algn="l"/>
            <a:r>
              <a:rPr lang="en-US" sz="4000" dirty="0" smtClean="0">
                <a:solidFill>
                  <a:srgbClr val="FF0000"/>
                </a:solidFill>
              </a:rPr>
              <a:t>	</a:t>
            </a:r>
          </a:p>
        </p:txBody>
      </p:sp>
    </p:spTree>
    <p:extLst>
      <p:ext uri="{BB962C8B-B14F-4D97-AF65-F5344CB8AC3E}">
        <p14:creationId xmlns:p14="http://schemas.microsoft.com/office/powerpoint/2010/main" val="39880600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Mixed-Mode Operations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What are the outcomes of these operations?</a:t>
            </a:r>
          </a:p>
          <a:p>
            <a:pPr algn="l"/>
            <a:endParaRPr lang="en-US" sz="4000" dirty="0"/>
          </a:p>
          <a:p>
            <a:pPr algn="l"/>
            <a:r>
              <a:rPr lang="en-US" sz="4000" dirty="0" smtClean="0"/>
              <a:t>	</a:t>
            </a:r>
            <a:r>
              <a:rPr lang="en-US" sz="4000" dirty="0" err="1" smtClean="0"/>
              <a:t>int</a:t>
            </a:r>
            <a:r>
              <a:rPr lang="en-US" sz="4000" dirty="0" smtClean="0"/>
              <a:t> </a:t>
            </a:r>
            <a:r>
              <a:rPr lang="en-US" sz="4000" dirty="0" err="1" smtClean="0"/>
              <a:t>i</a:t>
            </a:r>
            <a:r>
              <a:rPr lang="en-US" sz="4000" dirty="0" smtClean="0"/>
              <a:t> = (</a:t>
            </a:r>
            <a:r>
              <a:rPr lang="en-US" sz="4000" dirty="0" err="1" smtClean="0"/>
              <a:t>int</a:t>
            </a:r>
            <a:r>
              <a:rPr lang="en-US" sz="4000" dirty="0" smtClean="0"/>
              <a:t>) 14 / 5.0;</a:t>
            </a:r>
          </a:p>
          <a:p>
            <a:pPr algn="l"/>
            <a:endParaRPr lang="en-US" sz="4000" dirty="0"/>
          </a:p>
          <a:p>
            <a:pPr algn="l"/>
            <a:r>
              <a:rPr lang="en-US" sz="4000" dirty="0" smtClean="0"/>
              <a:t>Explicitly type-casting the floating-point result to integer works in all of these languages.</a:t>
            </a:r>
          </a:p>
          <a:p>
            <a:pPr algn="l"/>
            <a:r>
              <a:rPr lang="en-US" sz="4000" dirty="0" smtClean="0">
                <a:solidFill>
                  <a:srgbClr val="FF0000"/>
                </a:solidFill>
              </a:rPr>
              <a:t>	</a:t>
            </a:r>
          </a:p>
        </p:txBody>
      </p:sp>
    </p:spTree>
    <p:extLst>
      <p:ext uri="{BB962C8B-B14F-4D97-AF65-F5344CB8AC3E}">
        <p14:creationId xmlns:p14="http://schemas.microsoft.com/office/powerpoint/2010/main" val="502547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QUIZ</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equation to convert temperatures from Celsius to Fahrenheit is</a:t>
            </a:r>
          </a:p>
          <a:p>
            <a:pPr algn="l"/>
            <a:endParaRPr lang="en-US" sz="4000" dirty="0"/>
          </a:p>
          <a:p>
            <a:pPr algn="l"/>
            <a:r>
              <a:rPr lang="en-US" sz="4000" dirty="0" smtClean="0"/>
              <a:t>	C = ( 9/5 ) F + 32</a:t>
            </a:r>
          </a:p>
          <a:p>
            <a:pPr algn="l"/>
            <a:endParaRPr lang="en-US" sz="4000" dirty="0"/>
          </a:p>
          <a:p>
            <a:pPr algn="l"/>
            <a:r>
              <a:rPr lang="en-US" sz="4000" dirty="0" smtClean="0"/>
              <a:t>Implement this equation as an expression in the language of your choice.</a:t>
            </a:r>
          </a:p>
          <a:p>
            <a:pPr algn="l"/>
            <a:r>
              <a:rPr lang="en-US" sz="4000" dirty="0" smtClean="0">
                <a:solidFill>
                  <a:srgbClr val="FF0000"/>
                </a:solidFill>
              </a:rPr>
              <a:t>	</a:t>
            </a:r>
          </a:p>
        </p:txBody>
      </p:sp>
    </p:spTree>
    <p:extLst>
      <p:ext uri="{BB962C8B-B14F-4D97-AF65-F5344CB8AC3E}">
        <p14:creationId xmlns:p14="http://schemas.microsoft.com/office/powerpoint/2010/main" val="90810473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QUIZ</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The equation to convert temperatures from Celsius to Fahrenheit is</a:t>
            </a:r>
          </a:p>
          <a:p>
            <a:pPr algn="l"/>
            <a:endParaRPr lang="en-US" sz="4000" dirty="0"/>
          </a:p>
          <a:p>
            <a:pPr algn="l"/>
            <a:r>
              <a:rPr lang="en-US" sz="4000" dirty="0" smtClean="0"/>
              <a:t>	C = ( 9/5 ) F + 32</a:t>
            </a:r>
          </a:p>
          <a:p>
            <a:pPr algn="l"/>
            <a:endParaRPr lang="en-US" sz="4000" dirty="0"/>
          </a:p>
          <a:p>
            <a:pPr lvl="1" algn="l"/>
            <a:r>
              <a:rPr lang="en-US" sz="3600" dirty="0"/>
              <a:t>	</a:t>
            </a:r>
            <a:r>
              <a:rPr lang="en-US" sz="4000" dirty="0">
                <a:solidFill>
                  <a:srgbClr val="FF0000"/>
                </a:solidFill>
              </a:rPr>
              <a:t>C</a:t>
            </a:r>
            <a:r>
              <a:rPr lang="en-US" sz="4000" dirty="0" smtClean="0">
                <a:solidFill>
                  <a:srgbClr val="FF0000"/>
                </a:solidFill>
              </a:rPr>
              <a:t> = ( 9.0 / 5 ) * F + 32</a:t>
            </a:r>
          </a:p>
          <a:p>
            <a:pPr algn="l"/>
            <a:r>
              <a:rPr lang="en-US" sz="4000" dirty="0" smtClean="0">
                <a:solidFill>
                  <a:srgbClr val="FF0000"/>
                </a:solidFill>
              </a:rPr>
              <a:t>	</a:t>
            </a:r>
          </a:p>
        </p:txBody>
      </p:sp>
    </p:spTree>
    <p:extLst>
      <p:ext uri="{BB962C8B-B14F-4D97-AF65-F5344CB8AC3E}">
        <p14:creationId xmlns:p14="http://schemas.microsoft.com/office/powerpoint/2010/main" val="1025636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Operators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Arithmetic (unary)		+  -</a:t>
            </a:r>
          </a:p>
          <a:p>
            <a:pPr algn="l"/>
            <a:r>
              <a:rPr lang="en-US" sz="4000" dirty="0" smtClean="0"/>
              <a:t>Arithmetic (binary)	  	+  -  *  /  %</a:t>
            </a:r>
          </a:p>
          <a:p>
            <a:pPr algn="l"/>
            <a:r>
              <a:rPr lang="en-US" sz="4000" dirty="0" smtClean="0"/>
              <a:t>Increment / Decrement	++ --  (can be pre or post)</a:t>
            </a:r>
          </a:p>
          <a:p>
            <a:pPr algn="l"/>
            <a:r>
              <a:rPr lang="en-US" sz="4000" dirty="0" smtClean="0"/>
              <a:t>Relational				==   !=   &lt;   &gt;   &lt;=   &gt;=</a:t>
            </a:r>
          </a:p>
          <a:p>
            <a:pPr algn="l"/>
            <a:r>
              <a:rPr lang="en-US" sz="4000" dirty="0" smtClean="0"/>
              <a:t>Logical (unary)			!</a:t>
            </a:r>
          </a:p>
          <a:p>
            <a:pPr algn="l"/>
            <a:r>
              <a:rPr lang="en-US" sz="4000" dirty="0" smtClean="0"/>
              <a:t>Logical (binary)			&amp;&amp; !!</a:t>
            </a:r>
          </a:p>
          <a:p>
            <a:pPr algn="l"/>
            <a:r>
              <a:rPr lang="en-US" sz="4000" dirty="0" smtClean="0"/>
              <a:t>Logical (bitwise)			&amp;  |  ^  ~  &lt;&lt;  &gt;&gt;</a:t>
            </a:r>
          </a:p>
          <a:p>
            <a:pPr algn="l"/>
            <a:r>
              <a:rPr lang="en-US" sz="4000" dirty="0" smtClean="0">
                <a:solidFill>
                  <a:srgbClr val="FF0000"/>
                </a:solidFill>
              </a:rPr>
              <a:t>	</a:t>
            </a:r>
          </a:p>
        </p:txBody>
      </p:sp>
    </p:spTree>
    <p:extLst>
      <p:ext uri="{BB962C8B-B14F-4D97-AF65-F5344CB8AC3E}">
        <p14:creationId xmlns:p14="http://schemas.microsoft.com/office/powerpoint/2010/main" val="35598316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Operators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Assignment				=</a:t>
            </a:r>
          </a:p>
          <a:p>
            <a:pPr algn="l"/>
            <a:r>
              <a:rPr lang="en-US" sz="4000" dirty="0" smtClean="0"/>
              <a:t>Compound Assignment	+=  -=  *=  /=  %=</a:t>
            </a:r>
          </a:p>
          <a:p>
            <a:pPr algn="l"/>
            <a:r>
              <a:rPr lang="en-US" sz="4000" dirty="0" smtClean="0"/>
              <a:t>Conditional (ternary)		? :</a:t>
            </a:r>
          </a:p>
          <a:p>
            <a:pPr algn="l"/>
            <a:r>
              <a:rPr lang="en-US" sz="4000" dirty="0" smtClean="0"/>
              <a:t>Comma					,</a:t>
            </a:r>
          </a:p>
          <a:p>
            <a:pPr algn="l"/>
            <a:endParaRPr lang="en-US" sz="1000" dirty="0" smtClean="0"/>
          </a:p>
          <a:p>
            <a:pPr algn="l"/>
            <a:r>
              <a:rPr lang="en-US" sz="4000" dirty="0" err="1"/>
              <a:t>s</a:t>
            </a:r>
            <a:r>
              <a:rPr lang="en-US" sz="4000" dirty="0" err="1" smtClean="0"/>
              <a:t>izeof</a:t>
            </a:r>
            <a:r>
              <a:rPr lang="en-US" sz="4000" dirty="0" smtClean="0"/>
              <a:t>()					(C / C++ / Objective C)</a:t>
            </a:r>
          </a:p>
          <a:p>
            <a:pPr algn="l"/>
            <a:r>
              <a:rPr lang="en-US" sz="4000" dirty="0" smtClean="0">
                <a:solidFill>
                  <a:srgbClr val="FF0000"/>
                </a:solidFill>
              </a:rPr>
              <a:t>	</a:t>
            </a:r>
          </a:p>
        </p:txBody>
      </p:sp>
    </p:spTree>
    <p:extLst>
      <p:ext uri="{BB962C8B-B14F-4D97-AF65-F5344CB8AC3E}">
        <p14:creationId xmlns:p14="http://schemas.microsoft.com/office/powerpoint/2010/main" val="213093481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Math Functions</a:t>
            </a:r>
            <a:endParaRPr lang="en-US" sz="7200" dirty="0"/>
          </a:p>
        </p:txBody>
      </p:sp>
      <p:sp>
        <p:nvSpPr>
          <p:cNvPr id="3" name="Subtitle 2"/>
          <p:cNvSpPr>
            <a:spLocks noGrp="1"/>
          </p:cNvSpPr>
          <p:nvPr>
            <p:ph type="subTitle" idx="1"/>
          </p:nvPr>
        </p:nvSpPr>
        <p:spPr>
          <a:xfrm>
            <a:off x="618186" y="1925782"/>
            <a:ext cx="10947042" cy="4932218"/>
          </a:xfrm>
        </p:spPr>
        <p:txBody>
          <a:bodyPr>
            <a:noAutofit/>
          </a:bodyPr>
          <a:lstStyle/>
          <a:p>
            <a:pPr algn="l"/>
            <a:r>
              <a:rPr lang="en-US" sz="4000" dirty="0" smtClean="0"/>
              <a:t>Every language provides a library of math functions – trig functions, logarithms, floor/ceiling, and so on.</a:t>
            </a:r>
          </a:p>
          <a:p>
            <a:pPr algn="l"/>
            <a:endParaRPr lang="en-US" sz="4000" dirty="0"/>
          </a:p>
          <a:p>
            <a:pPr algn="l"/>
            <a:r>
              <a:rPr lang="en-US" sz="4000" dirty="0" smtClean="0"/>
              <a:t>Java		</a:t>
            </a:r>
            <a:r>
              <a:rPr lang="en-US" sz="4000" dirty="0"/>
              <a:t>	</a:t>
            </a:r>
            <a:r>
              <a:rPr lang="en-US" sz="4000" dirty="0" smtClean="0"/>
              <a:t>use the Math object</a:t>
            </a:r>
          </a:p>
          <a:p>
            <a:pPr algn="l"/>
            <a:r>
              <a:rPr lang="en-US" sz="4000" dirty="0" smtClean="0"/>
              <a:t>C++			#include &lt;</a:t>
            </a:r>
            <a:r>
              <a:rPr lang="en-US" sz="4000" dirty="0" err="1" smtClean="0"/>
              <a:t>cmath</a:t>
            </a:r>
            <a:r>
              <a:rPr lang="en-US" sz="4000" dirty="0"/>
              <a:t>&gt;</a:t>
            </a:r>
            <a:endParaRPr lang="en-US" sz="4000" dirty="0" smtClean="0"/>
          </a:p>
          <a:p>
            <a:pPr algn="l"/>
            <a:r>
              <a:rPr lang="en-US" sz="4000" dirty="0" smtClean="0">
                <a:solidFill>
                  <a:srgbClr val="FF0000"/>
                </a:solidFill>
              </a:rPr>
              <a:t>	</a:t>
            </a:r>
          </a:p>
        </p:txBody>
      </p:sp>
    </p:spTree>
    <p:extLst>
      <p:ext uri="{BB962C8B-B14F-4D97-AF65-F5344CB8AC3E}">
        <p14:creationId xmlns:p14="http://schemas.microsoft.com/office/powerpoint/2010/main" val="2958540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309093"/>
            <a:ext cx="10818253" cy="1243282"/>
          </a:xfrm>
        </p:spPr>
        <p:txBody>
          <a:bodyPr>
            <a:normAutofit/>
          </a:bodyPr>
          <a:lstStyle/>
          <a:p>
            <a:r>
              <a:rPr lang="en-US" sz="7200" dirty="0" smtClean="0"/>
              <a:t>Objects</a:t>
            </a:r>
            <a:endParaRPr lang="en-US" sz="7200" dirty="0"/>
          </a:p>
        </p:txBody>
      </p:sp>
      <p:sp>
        <p:nvSpPr>
          <p:cNvPr id="3" name="Subtitle 2"/>
          <p:cNvSpPr>
            <a:spLocks noGrp="1"/>
          </p:cNvSpPr>
          <p:nvPr>
            <p:ph type="subTitle" idx="1"/>
          </p:nvPr>
        </p:nvSpPr>
        <p:spPr>
          <a:xfrm>
            <a:off x="618186" y="1552375"/>
            <a:ext cx="10947042" cy="5675276"/>
          </a:xfrm>
        </p:spPr>
        <p:txBody>
          <a:bodyPr>
            <a:noAutofit/>
          </a:bodyPr>
          <a:lstStyle/>
          <a:p>
            <a:pPr algn="l"/>
            <a:r>
              <a:rPr lang="en-US" sz="4000" dirty="0" smtClean="0"/>
              <a:t>There are no objects in C. </a:t>
            </a:r>
            <a:endParaRPr lang="en-US" sz="800" dirty="0" smtClean="0"/>
          </a:p>
          <a:p>
            <a:pPr algn="l"/>
            <a:endParaRPr lang="en-US" sz="800" dirty="0" smtClean="0"/>
          </a:p>
          <a:p>
            <a:pPr algn="l"/>
            <a:r>
              <a:rPr lang="en-US" sz="4000" dirty="0" smtClean="0"/>
              <a:t>C++ and Objective C are old procedure-oriented languages with objects grafted in late in the game. </a:t>
            </a:r>
          </a:p>
          <a:p>
            <a:pPr algn="l"/>
            <a:endParaRPr lang="en-US" sz="800" dirty="0" smtClean="0"/>
          </a:p>
          <a:p>
            <a:pPr algn="l"/>
            <a:r>
              <a:rPr lang="en-US" sz="4000" dirty="0" smtClean="0"/>
              <a:t>Java supports both primitives and objects, with “wrapper classes” to give behavior to primitives.</a:t>
            </a:r>
          </a:p>
          <a:p>
            <a:pPr algn="l"/>
            <a:endParaRPr lang="en-US" sz="800" dirty="0" smtClean="0"/>
          </a:p>
          <a:p>
            <a:pPr algn="l"/>
            <a:r>
              <a:rPr lang="en-US" sz="4000" dirty="0" smtClean="0"/>
              <a:t>In C# primitives automatically have object-like behavior, and some argue that, for all practical purposes, everything in C# is an object.</a:t>
            </a:r>
          </a:p>
          <a:p>
            <a:pPr algn="l"/>
            <a:r>
              <a:rPr lang="en-US" sz="4000" dirty="0" smtClean="0">
                <a:solidFill>
                  <a:srgbClr val="FF0000"/>
                </a:solidFill>
              </a:rPr>
              <a:t>	</a:t>
            </a:r>
          </a:p>
        </p:txBody>
      </p:sp>
    </p:spTree>
    <p:extLst>
      <p:ext uri="{BB962C8B-B14F-4D97-AF65-F5344CB8AC3E}">
        <p14:creationId xmlns:p14="http://schemas.microsoft.com/office/powerpoint/2010/main" val="2086033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5648</Words>
  <Application>Microsoft Office PowerPoint</Application>
  <PresentationFormat>Widescreen</PresentationFormat>
  <Paragraphs>1170</Paragraphs>
  <Slides>208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208</vt:i4>
      </vt:variant>
    </vt:vector>
  </HeadingPairs>
  <TitlesOfParts>
    <vt:vector size="212" baseType="lpstr">
      <vt:lpstr>Arial</vt:lpstr>
      <vt:lpstr>Calibri</vt:lpstr>
      <vt:lpstr>Calibri Light</vt:lpstr>
      <vt:lpstr>Office Theme</vt:lpstr>
      <vt:lpstr>C, C++, C#, and Java</vt:lpstr>
      <vt:lpstr>TAKE NOTES!</vt:lpstr>
      <vt:lpstr>TAKE NOTES!</vt:lpstr>
      <vt:lpstr>Data Types</vt:lpstr>
      <vt:lpstr>Data Types</vt:lpstr>
      <vt:lpstr>Data Types</vt:lpstr>
      <vt:lpstr>Data Types</vt:lpstr>
      <vt:lpstr>Data Types</vt:lpstr>
      <vt:lpstr>Data Types</vt:lpstr>
      <vt:lpstr>Integer Data Types</vt:lpstr>
      <vt:lpstr>Integer Data Types</vt:lpstr>
      <vt:lpstr>Integer Data Types</vt:lpstr>
      <vt:lpstr>Integer Data Types</vt:lpstr>
      <vt:lpstr>Integer Data Types</vt:lpstr>
      <vt:lpstr>Integer Data Types</vt:lpstr>
      <vt:lpstr>Integer Data Types</vt:lpstr>
      <vt:lpstr>Integer Data Types</vt:lpstr>
      <vt:lpstr>Integer Data Types</vt:lpstr>
      <vt:lpstr>Why So Many?</vt:lpstr>
      <vt:lpstr>Sizes Of Data Types</vt:lpstr>
      <vt:lpstr>Sizes of Data Types</vt:lpstr>
      <vt:lpstr>Sizes of Data Types in C</vt:lpstr>
      <vt:lpstr>Sizes of Data Types in C</vt:lpstr>
      <vt:lpstr>Sizes of Data Types in C</vt:lpstr>
      <vt:lpstr>Sizes of Data Types in C</vt:lpstr>
      <vt:lpstr>The sizeof() operator</vt:lpstr>
      <vt:lpstr>Sizes of Data Types in Java</vt:lpstr>
      <vt:lpstr>Sizes of Data Types in Java</vt:lpstr>
      <vt:lpstr>Sizes of Data Types in Java</vt:lpstr>
      <vt:lpstr>Floating Point Types</vt:lpstr>
      <vt:lpstr>Floating Point Types</vt:lpstr>
      <vt:lpstr>Floating Point Types</vt:lpstr>
      <vt:lpstr>Floating Point Types</vt:lpstr>
      <vt:lpstr>Sizes of Floating Point Types</vt:lpstr>
      <vt:lpstr>Which Do We Use?</vt:lpstr>
      <vt:lpstr>Which Do We Use?</vt:lpstr>
      <vt:lpstr>Why?</vt:lpstr>
      <vt:lpstr>Which Do We Use?</vt:lpstr>
      <vt:lpstr>Which Do We Use?</vt:lpstr>
      <vt:lpstr>Why?</vt:lpstr>
      <vt:lpstr>The Data Type Zoo</vt:lpstr>
      <vt:lpstr>Two Resources</vt:lpstr>
      <vt:lpstr>Two Resources</vt:lpstr>
      <vt:lpstr>Two Resources</vt:lpstr>
      <vt:lpstr>Two Resources</vt:lpstr>
      <vt:lpstr>Two Resources</vt:lpstr>
      <vt:lpstr>Booleans</vt:lpstr>
      <vt:lpstr>Booleans</vt:lpstr>
      <vt:lpstr>Booleans in C and C++</vt:lpstr>
      <vt:lpstr>Booleans in Java and C#</vt:lpstr>
      <vt:lpstr>Characters</vt:lpstr>
      <vt:lpstr>Characters</vt:lpstr>
      <vt:lpstr>Characters</vt:lpstr>
      <vt:lpstr>Characters</vt:lpstr>
      <vt:lpstr>Characters</vt:lpstr>
      <vt:lpstr>Characters</vt:lpstr>
      <vt:lpstr>Characters and Integers</vt:lpstr>
      <vt:lpstr>String</vt:lpstr>
      <vt:lpstr>String</vt:lpstr>
      <vt:lpstr>Sets and Sequences</vt:lpstr>
      <vt:lpstr>Sets and Sequences</vt:lpstr>
      <vt:lpstr>Sets and Sequences</vt:lpstr>
      <vt:lpstr>Sets and Sequences</vt:lpstr>
      <vt:lpstr>Sets and Sequences</vt:lpstr>
      <vt:lpstr>Strings</vt:lpstr>
      <vt:lpstr>Strings</vt:lpstr>
      <vt:lpstr>Strings</vt:lpstr>
      <vt:lpstr>Strings</vt:lpstr>
      <vt:lpstr>Strings in C and C++</vt:lpstr>
      <vt:lpstr>Strings in Java</vt:lpstr>
      <vt:lpstr>Strings in Java</vt:lpstr>
      <vt:lpstr>Integers</vt:lpstr>
      <vt:lpstr>Integers</vt:lpstr>
      <vt:lpstr>Integers</vt:lpstr>
      <vt:lpstr>Integers</vt:lpstr>
      <vt:lpstr>Integers</vt:lpstr>
      <vt:lpstr>Integers</vt:lpstr>
      <vt:lpstr>Integers</vt:lpstr>
      <vt:lpstr>Integers</vt:lpstr>
      <vt:lpstr>Integers</vt:lpstr>
      <vt:lpstr>Integers</vt:lpstr>
      <vt:lpstr>Integers</vt:lpstr>
      <vt:lpstr>Mixed-Mode Operations</vt:lpstr>
      <vt:lpstr>Mixed-Mode Operations</vt:lpstr>
      <vt:lpstr>Mixed-Mode Operations</vt:lpstr>
      <vt:lpstr>Mixed-Mode Operations</vt:lpstr>
      <vt:lpstr>Mixed-Mode Operations</vt:lpstr>
      <vt:lpstr>Mixed-Mode Operations</vt:lpstr>
      <vt:lpstr>Mixed-Mode Operations</vt:lpstr>
      <vt:lpstr>Mixed-Mode Operations</vt:lpstr>
      <vt:lpstr>Mixed-Mode Operations</vt:lpstr>
      <vt:lpstr>Mixed-Mode Operations</vt:lpstr>
      <vt:lpstr>Mixed-Mode Operations</vt:lpstr>
      <vt:lpstr>QUIZ</vt:lpstr>
      <vt:lpstr>QUIZ</vt:lpstr>
      <vt:lpstr>Operators</vt:lpstr>
      <vt:lpstr>Operators</vt:lpstr>
      <vt:lpstr>Math Functions</vt:lpstr>
      <vt:lpstr>Objects</vt:lpstr>
      <vt:lpstr>Objects and  Relational Operators</vt:lpstr>
      <vt:lpstr>Objects and  Relational Operators</vt:lpstr>
      <vt:lpstr>Objects and  Relational Operators</vt:lpstr>
      <vt:lpstr>Objects and  Relational Operators</vt:lpstr>
      <vt:lpstr>Objects and  Relational Operators</vt:lpstr>
      <vt:lpstr>Identifier Names - Rules</vt:lpstr>
      <vt:lpstr>Identifier Names - Guidelines</vt:lpstr>
      <vt:lpstr>Identifier Names - Guidelines</vt:lpstr>
      <vt:lpstr>Identifier Names - Guidelines</vt:lpstr>
      <vt:lpstr>Identifier Names - Guidelines</vt:lpstr>
      <vt:lpstr>Identifier Names - Guidelines</vt:lpstr>
      <vt:lpstr>Identifier Names - Guidelines</vt:lpstr>
      <vt:lpstr>Identifier Names - Guidelines</vt:lpstr>
      <vt:lpstr>Identifier Names - Guidelines</vt:lpstr>
      <vt:lpstr>Identifier Names - Guidelines</vt:lpstr>
      <vt:lpstr>Identifier Names - Guidelines</vt:lpstr>
      <vt:lpstr>Identifier Names - Guidelines</vt:lpstr>
      <vt:lpstr>Identifier Names - Guidelines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Control Structures</vt:lpstr>
      <vt:lpstr>Arrays</vt:lpstr>
      <vt:lpstr>Arrays</vt:lpstr>
      <vt:lpstr>Stack and Heap Memory</vt:lpstr>
      <vt:lpstr>Stack and Heap Memory</vt:lpstr>
      <vt:lpstr>Stack and Heap Memory</vt:lpstr>
      <vt:lpstr>Stack and Heap Memory</vt:lpstr>
      <vt:lpstr>Static Arrays in C</vt:lpstr>
      <vt:lpstr>Static Arrays in C</vt:lpstr>
      <vt:lpstr>Static Arrays in Java</vt:lpstr>
      <vt:lpstr>Static Arrays in Java</vt:lpstr>
      <vt:lpstr>Static Arrays in Java</vt:lpstr>
      <vt:lpstr>Static Arrays in Java</vt:lpstr>
      <vt:lpstr>Static Arrays in Java</vt:lpstr>
      <vt:lpstr>Static Arrays in Java</vt:lpstr>
      <vt:lpstr>Dynamic Arrays in Java</vt:lpstr>
      <vt:lpstr>Dynamic Arrays in Java</vt:lpstr>
      <vt:lpstr>Dynamic Arrays in Java</vt:lpstr>
      <vt:lpstr>Dynamic Arrays in C++</vt:lpstr>
      <vt:lpstr>Dynamic Arrays in C++</vt:lpstr>
      <vt:lpstr>Dynamic Arrays in C++</vt:lpstr>
      <vt:lpstr>Dynamic Arrays in C++</vt:lpstr>
      <vt:lpstr>Dynamic Arrays in C++</vt:lpstr>
      <vt:lpstr>Dynamic Arrays in C++</vt:lpstr>
      <vt:lpstr>Dynamic Arrays in C++</vt:lpstr>
      <vt:lpstr>Functions and Methods</vt:lpstr>
      <vt:lpstr>Functions and Methods</vt:lpstr>
      <vt:lpstr>Functions and Methods</vt:lpstr>
      <vt:lpstr>Functions and Methods</vt:lpstr>
      <vt:lpstr>Functions and Methods</vt:lpstr>
      <vt:lpstr>Functions and Methods</vt:lpstr>
      <vt:lpstr>Functions and Methods</vt:lpstr>
      <vt:lpstr>Functions and Methods</vt:lpstr>
      <vt:lpstr>Functions and Methods</vt:lpstr>
      <vt:lpstr>Functions and Methods</vt:lpstr>
      <vt:lpstr>Passing Parameters</vt:lpstr>
      <vt:lpstr>Passing Parameters</vt:lpstr>
      <vt:lpstr>Passing Parameters</vt:lpstr>
      <vt:lpstr>Passing Parameters</vt:lpstr>
      <vt:lpstr>Passing Parameters</vt:lpstr>
      <vt:lpstr>Passing Parameters</vt:lpstr>
      <vt:lpstr>Passing Parameters</vt:lpstr>
      <vt:lpstr>Pointers and References</vt:lpstr>
      <vt:lpstr>Pointers and References</vt:lpstr>
      <vt:lpstr>Pointers and References</vt:lpstr>
      <vt:lpstr>Pointers and References</vt:lpstr>
      <vt:lpstr>Pointers and References</vt:lpstr>
      <vt:lpstr>Java and C# and Pointers</vt:lpstr>
      <vt:lpstr>Java and C# and Pointers</vt:lpstr>
      <vt:lpstr>Java and C# and Pointers</vt:lpstr>
      <vt:lpstr>Passing Parameters</vt:lpstr>
      <vt:lpstr>Passing Parameters</vt:lpstr>
      <vt:lpstr>Program Documentation</vt:lpstr>
      <vt:lpstr>Memory Management and Garbage Collection</vt:lpstr>
      <vt:lpstr>How C Programs Break</vt:lpstr>
      <vt:lpstr>Exceptions</vt:lpstr>
      <vt:lpstr>Exceptions</vt:lpstr>
      <vt:lpstr>Back in the day…</vt:lpstr>
      <vt:lpstr>Back in the day…</vt:lpstr>
      <vt:lpstr>Back in the day…</vt:lpstr>
      <vt:lpstr>Back in the day…</vt:lpstr>
      <vt:lpstr>Back in the day…</vt:lpstr>
      <vt:lpstr>Back in the day…</vt:lpstr>
      <vt:lpstr>Back in the day…</vt:lpstr>
      <vt:lpstr>Exceptions</vt:lpstr>
      <vt:lpstr>Exceptions</vt:lpstr>
      <vt:lpstr>Preconditions and Postconditions</vt:lpstr>
      <vt:lpstr>Exception Handling</vt:lpstr>
      <vt:lpstr>Access Specifiers</vt:lpstr>
      <vt:lpstr>Inheritance</vt:lpstr>
      <vt:lpstr>Multiple Inheritance</vt:lpstr>
      <vt:lpstr>Multiple Inheritance</vt:lpstr>
      <vt:lpstr>Binding</vt:lpstr>
      <vt:lpstr>Boxing of Primitives</vt:lpstr>
      <vt:lpstr>Operator Overloading</vt:lpstr>
      <vt:lpstr>Namespaces and Scope</vt:lpstr>
      <vt:lpstr>Multithreading</vt:lpstr>
      <vt:lpstr>Command Line Parameters</vt:lpstr>
      <vt:lpstr>Command Line Parameters</vt:lpstr>
      <vt:lpstr>Summary – C++</vt:lpstr>
      <vt:lpstr>Summary – Objective C</vt:lpstr>
      <vt:lpstr>Summary – Java</vt:lpstr>
      <vt:lpstr>Summary – 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 C#, and Java</dc:title>
  <dc:creator>313</dc:creator>
  <cp:lastModifiedBy>313</cp:lastModifiedBy>
  <cp:revision>59</cp:revision>
  <dcterms:created xsi:type="dcterms:W3CDTF">2016-01-15T21:25:01Z</dcterms:created>
  <dcterms:modified xsi:type="dcterms:W3CDTF">2016-08-15T17:40:22Z</dcterms:modified>
</cp:coreProperties>
</file>