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94" r:id="rId9"/>
    <p:sldId id="295" r:id="rId10"/>
    <p:sldId id="264" r:id="rId11"/>
    <p:sldId id="298" r:id="rId12"/>
    <p:sldId id="297" r:id="rId13"/>
    <p:sldId id="299" r:id="rId14"/>
    <p:sldId id="300" r:id="rId15"/>
    <p:sldId id="301" r:id="rId16"/>
    <p:sldId id="303" r:id="rId17"/>
    <p:sldId id="305" r:id="rId18"/>
    <p:sldId id="263" r:id="rId19"/>
    <p:sldId id="296" r:id="rId20"/>
    <p:sldId id="265" r:id="rId21"/>
    <p:sldId id="302" r:id="rId22"/>
    <p:sldId id="266" r:id="rId23"/>
    <p:sldId id="267" r:id="rId24"/>
    <p:sldId id="268" r:id="rId25"/>
    <p:sldId id="276" r:id="rId26"/>
    <p:sldId id="269" r:id="rId27"/>
    <p:sldId id="304" r:id="rId28"/>
    <p:sldId id="277" r:id="rId29"/>
    <p:sldId id="279" r:id="rId30"/>
    <p:sldId id="284" r:id="rId31"/>
    <p:sldId id="283" r:id="rId32"/>
    <p:sldId id="282" r:id="rId33"/>
    <p:sldId id="281" r:id="rId34"/>
    <p:sldId id="286" r:id="rId35"/>
    <p:sldId id="287" r:id="rId36"/>
    <p:sldId id="288" r:id="rId37"/>
    <p:sldId id="289" r:id="rId38"/>
    <p:sldId id="290" r:id="rId39"/>
    <p:sldId id="291" r:id="rId40"/>
    <p:sldId id="292" r:id="rId41"/>
    <p:sldId id="280" r:id="rId42"/>
    <p:sldId id="293" r:id="rId43"/>
    <p:sldId id="306" r:id="rId44"/>
    <p:sldId id="307" r:id="rId45"/>
    <p:sldId id="308" r:id="rId46"/>
    <p:sldId id="309" r:id="rId47"/>
    <p:sldId id="310" r:id="rId48"/>
    <p:sldId id="311" r:id="rId49"/>
    <p:sldId id="312" r:id="rId50"/>
    <p:sldId id="313" r:id="rId51"/>
    <p:sldId id="270" r:id="rId52"/>
    <p:sldId id="273" r:id="rId53"/>
    <p:sldId id="271" r:id="rId54"/>
    <p:sldId id="274" r:id="rId55"/>
    <p:sldId id="272" r:id="rId56"/>
    <p:sldId id="275" r:id="rId57"/>
    <p:sldId id="314" r:id="rId58"/>
    <p:sldId id="326" r:id="rId59"/>
    <p:sldId id="325" r:id="rId60"/>
    <p:sldId id="324" r:id="rId61"/>
    <p:sldId id="315" r:id="rId62"/>
    <p:sldId id="316" r:id="rId63"/>
    <p:sldId id="319" r:id="rId64"/>
    <p:sldId id="317" r:id="rId65"/>
    <p:sldId id="318" r:id="rId66"/>
    <p:sldId id="320" r:id="rId67"/>
    <p:sldId id="321" r:id="rId68"/>
    <p:sldId id="322" r:id="rId69"/>
    <p:sldId id="3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526C2F-F8B4-42AC-BF71-D0BD1F89D765}"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348497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26C2F-F8B4-42AC-BF71-D0BD1F89D765}"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38132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26C2F-F8B4-42AC-BF71-D0BD1F89D765}"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22018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26C2F-F8B4-42AC-BF71-D0BD1F89D765}"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11424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26C2F-F8B4-42AC-BF71-D0BD1F89D765}"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110249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526C2F-F8B4-42AC-BF71-D0BD1F89D765}" type="datetimeFigureOut">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327367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526C2F-F8B4-42AC-BF71-D0BD1F89D765}" type="datetimeFigureOut">
              <a:rPr lang="en-US" smtClean="0"/>
              <a:t>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232076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526C2F-F8B4-42AC-BF71-D0BD1F89D765}" type="datetimeFigureOut">
              <a:rPr lang="en-US" smtClean="0"/>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3046366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26C2F-F8B4-42AC-BF71-D0BD1F89D765}" type="datetimeFigureOut">
              <a:rPr lang="en-US" smtClean="0"/>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412662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26C2F-F8B4-42AC-BF71-D0BD1F89D765}" type="datetimeFigureOut">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524582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26C2F-F8B4-42AC-BF71-D0BD1F89D765}" type="datetimeFigureOut">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BA4-DB08-4AC8-A5B9-CE749933CA4B}" type="slidenum">
              <a:rPr lang="en-US" smtClean="0"/>
              <a:t>‹#›</a:t>
            </a:fld>
            <a:endParaRPr lang="en-US"/>
          </a:p>
        </p:txBody>
      </p:sp>
    </p:spTree>
    <p:extLst>
      <p:ext uri="{BB962C8B-B14F-4D97-AF65-F5344CB8AC3E}">
        <p14:creationId xmlns:p14="http://schemas.microsoft.com/office/powerpoint/2010/main" val="3039156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26C2F-F8B4-42AC-BF71-D0BD1F89D765}" type="datetimeFigureOut">
              <a:rPr lang="en-US" smtClean="0"/>
              <a:t>1/19/2016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BFBA4-DB08-4AC8-A5B9-CE749933CA4B}" type="slidenum">
              <a:rPr lang="en-US" smtClean="0"/>
              <a:t>‹#›</a:t>
            </a:fld>
            <a:endParaRPr lang="en-US"/>
          </a:p>
        </p:txBody>
      </p:sp>
    </p:spTree>
    <p:extLst>
      <p:ext uri="{BB962C8B-B14F-4D97-AF65-F5344CB8AC3E}">
        <p14:creationId xmlns:p14="http://schemas.microsoft.com/office/powerpoint/2010/main" val="2518052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kwFvJog2dM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489397" y="0"/>
            <a:ext cx="11423561" cy="6400799"/>
          </a:xfrm>
        </p:spPr>
        <p:txBody>
          <a:bodyPr>
            <a:normAutofit/>
          </a:bodyPr>
          <a:lstStyle/>
          <a:p>
            <a:r>
              <a:rPr lang="en-US" dirty="0" smtClean="0">
                <a:latin typeface="Arial Black" panose="020B0A04020102020204" pitchFamily="34" charset="0"/>
              </a:rPr>
              <a:t>History and Origin </a:t>
            </a:r>
            <a:br>
              <a:rPr lang="en-US" dirty="0" smtClean="0">
                <a:latin typeface="Arial Black" panose="020B0A04020102020204" pitchFamily="34" charset="0"/>
              </a:rPr>
            </a:br>
            <a:r>
              <a:rPr lang="en-US" dirty="0" smtClean="0">
                <a:latin typeface="Arial Black" panose="020B0A04020102020204" pitchFamily="34" charset="0"/>
              </a:rPr>
              <a:t>of the</a:t>
            </a:r>
            <a:br>
              <a:rPr lang="en-US" dirty="0" smtClean="0">
                <a:latin typeface="Arial Black" panose="020B0A04020102020204" pitchFamily="34" charset="0"/>
              </a:rPr>
            </a:br>
            <a:r>
              <a:rPr lang="en-US" dirty="0">
                <a:latin typeface="Arial Black" panose="020B0A04020102020204" pitchFamily="34" charset="0"/>
              </a:rPr>
              <a:t/>
            </a:r>
            <a:br>
              <a:rPr lang="en-US" dirty="0">
                <a:latin typeface="Arial Black" panose="020B0A04020102020204" pitchFamily="34" charset="0"/>
              </a:rPr>
            </a:br>
            <a:r>
              <a:rPr lang="en-US" dirty="0" smtClean="0">
                <a:latin typeface="Arial Black" panose="020B0A04020102020204" pitchFamily="34" charset="0"/>
              </a:rPr>
              <a:t/>
            </a:r>
            <a:br>
              <a:rPr lang="en-US" dirty="0" smtClean="0">
                <a:latin typeface="Arial Black" panose="020B0A04020102020204" pitchFamily="34" charset="0"/>
              </a:rPr>
            </a:br>
            <a:r>
              <a:rPr lang="en-US" dirty="0" smtClean="0">
                <a:latin typeface="Arial Black" panose="020B0A04020102020204" pitchFamily="34" charset="0"/>
              </a:rPr>
              <a:t> </a:t>
            </a:r>
            <a:br>
              <a:rPr lang="en-US" dirty="0" smtClean="0">
                <a:latin typeface="Arial Black" panose="020B0A04020102020204" pitchFamily="34" charset="0"/>
              </a:rPr>
            </a:br>
            <a:r>
              <a:rPr lang="en-US" dirty="0" smtClean="0">
                <a:latin typeface="Arial Black" panose="020B0A04020102020204" pitchFamily="34" charset="0"/>
              </a:rPr>
              <a:t>C Family of</a:t>
            </a:r>
            <a:br>
              <a:rPr lang="en-US" dirty="0" smtClean="0">
                <a:latin typeface="Arial Black" panose="020B0A04020102020204" pitchFamily="34" charset="0"/>
              </a:rPr>
            </a:br>
            <a:r>
              <a:rPr lang="en-US" dirty="0" smtClean="0">
                <a:latin typeface="Arial Black" panose="020B0A04020102020204" pitchFamily="34" charset="0"/>
              </a:rPr>
              <a:t>Programming Languages</a:t>
            </a:r>
            <a:endParaRPr lang="en-US" dirty="0">
              <a:latin typeface="Arial Black" panose="020B0A04020102020204" pitchFamily="34" charset="0"/>
            </a:endParaRPr>
          </a:p>
        </p:txBody>
      </p:sp>
    </p:spTree>
    <p:extLst>
      <p:ext uri="{BB962C8B-B14F-4D97-AF65-F5344CB8AC3E}">
        <p14:creationId xmlns:p14="http://schemas.microsoft.com/office/powerpoint/2010/main" val="3722628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Computers in Space</a:t>
            </a:r>
            <a:endParaRPr lang="en-US" sz="6000" dirty="0">
              <a:latin typeface="Arial Black" panose="020B0A04020102020204" pitchFamily="34" charset="0"/>
            </a:endParaRPr>
          </a:p>
        </p:txBody>
      </p:sp>
      <p:sp>
        <p:nvSpPr>
          <p:cNvPr id="5" name="Content Placeholder 4"/>
          <p:cNvSpPr>
            <a:spLocks noGrp="1"/>
          </p:cNvSpPr>
          <p:nvPr>
            <p:ph idx="1"/>
          </p:nvPr>
        </p:nvSpPr>
        <p:spPr>
          <a:xfrm>
            <a:off x="309093" y="1352282"/>
            <a:ext cx="11815293" cy="573109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 requirements of the Space Program included the application of integrated circuits and microprocessors to reduce the size of the computer necessary for installation in the Apollo spacecraft. </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smtClean="0">
                <a:latin typeface="Arial" panose="020B0604020202020204" pitchFamily="34" charset="0"/>
                <a:cs typeface="Arial" panose="020B0604020202020204" pitchFamily="34" charset="0"/>
              </a:rPr>
              <a:t>The Apollo Guidance Computer had about 2048 words of erasable data memory and about 36 </a:t>
            </a:r>
            <a:r>
              <a:rPr lang="en-US" sz="3600" dirty="0" err="1" smtClean="0">
                <a:latin typeface="Arial" panose="020B0604020202020204" pitchFamily="34" charset="0"/>
                <a:cs typeface="Arial" panose="020B0604020202020204" pitchFamily="34" charset="0"/>
              </a:rPr>
              <a:t>kilowords</a:t>
            </a:r>
            <a:r>
              <a:rPr lang="en-US" sz="3600" dirty="0" smtClean="0">
                <a:latin typeface="Arial" panose="020B0604020202020204" pitchFamily="34" charset="0"/>
                <a:cs typeface="Arial" panose="020B0604020202020204" pitchFamily="34" charset="0"/>
              </a:rPr>
              <a:t> of read-only rope-core memory. It used 16-bit words and required several thousand first-generation integrated circuits. The user interface was the DSKY display and keyboard.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428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94669"/>
            <a:ext cx="11887199" cy="2339437"/>
          </a:xfrm>
        </p:spPr>
        <p:txBody>
          <a:bodyPr>
            <a:normAutofit fontScale="90000"/>
          </a:bodyPr>
          <a:lstStyle/>
          <a:p>
            <a:pPr algn="ctr"/>
            <a:r>
              <a:rPr lang="en-US" sz="6000" dirty="0" smtClean="0">
                <a:latin typeface="Arial Black" panose="020B0A04020102020204" pitchFamily="34" charset="0"/>
              </a:rPr>
              <a:t>Apollo Guidance Computer and DSKY with hand-made rope-core read-only memory</a:t>
            </a:r>
            <a:endParaRPr lang="en-US" sz="6000" dirty="0">
              <a:latin typeface="Arial Black" panose="020B0A04020102020204" pitchFamily="34" charset="0"/>
            </a:endParaRPr>
          </a:p>
        </p:txBody>
      </p:sp>
      <p:pic>
        <p:nvPicPr>
          <p:cNvPr id="38914" name="Picture 2" descr="http://klabs.org/images/apollo/agc/agc_dsk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41" y="2721821"/>
            <a:ext cx="6481374" cy="3447158"/>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http://www.computerculture.org/wp-content/uploads/2012/10/rope-memory-apollo-1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137" y="3382893"/>
            <a:ext cx="5216730" cy="212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55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A Computer At Home?</a:t>
            </a:r>
            <a:endParaRPr lang="en-US" sz="6000" dirty="0">
              <a:latin typeface="Arial Black" panose="020B0A04020102020204" pitchFamily="34" charset="0"/>
            </a:endParaRPr>
          </a:p>
        </p:txBody>
      </p:sp>
      <p:sp>
        <p:nvSpPr>
          <p:cNvPr id="5" name="Content Placeholder 4"/>
          <p:cNvSpPr>
            <a:spLocks noGrp="1"/>
          </p:cNvSpPr>
          <p:nvPr>
            <p:ph idx="1"/>
          </p:nvPr>
        </p:nvSpPr>
        <p:spPr>
          <a:xfrm>
            <a:off x="709411" y="1545466"/>
            <a:ext cx="11273307" cy="2421227"/>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As a result of the advances made during the Apollo program, inexpensive microprocessor-based computers were readily available by the mid to late 1970s. One of the first was the Altair 8800.</a:t>
            </a:r>
            <a:endParaRPr lang="en-US" sz="3600" dirty="0">
              <a:latin typeface="Arial" panose="020B0604020202020204" pitchFamily="34" charset="0"/>
              <a:cs typeface="Arial" panose="020B0604020202020204" pitchFamily="34" charset="0"/>
            </a:endParaRPr>
          </a:p>
        </p:txBody>
      </p:sp>
      <p:pic>
        <p:nvPicPr>
          <p:cNvPr id="39938" name="Picture 2" descr="http://www.oldcomputers.net/pics/Altair_8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232" y="3953429"/>
            <a:ext cx="4983095" cy="2928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14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fontScale="90000"/>
          </a:bodyPr>
          <a:lstStyle/>
          <a:p>
            <a:pPr algn="ctr"/>
            <a:r>
              <a:rPr lang="en-US" sz="6000" dirty="0" smtClean="0">
                <a:latin typeface="Arial Black" panose="020B0A04020102020204" pitchFamily="34" charset="0"/>
              </a:rPr>
              <a:t>The First</a:t>
            </a:r>
            <a:br>
              <a:rPr lang="en-US" sz="6000" dirty="0" smtClean="0">
                <a:latin typeface="Arial Black" panose="020B0A04020102020204" pitchFamily="34" charset="0"/>
              </a:rPr>
            </a:br>
            <a:r>
              <a:rPr lang="en-US" sz="6000" dirty="0" smtClean="0">
                <a:latin typeface="Arial Black" panose="020B0A04020102020204" pitchFamily="34" charset="0"/>
              </a:rPr>
              <a:t>Personal Computers</a:t>
            </a:r>
            <a:endParaRPr lang="en-US" sz="6000" dirty="0">
              <a:latin typeface="Arial Black" panose="020B0A04020102020204" pitchFamily="34" charset="0"/>
            </a:endParaRPr>
          </a:p>
        </p:txBody>
      </p:sp>
      <p:sp>
        <p:nvSpPr>
          <p:cNvPr id="5" name="Content Placeholder 4"/>
          <p:cNvSpPr>
            <a:spLocks noGrp="1"/>
          </p:cNvSpPr>
          <p:nvPr>
            <p:ph idx="1"/>
          </p:nvPr>
        </p:nvSpPr>
        <p:spPr>
          <a:xfrm>
            <a:off x="735169" y="1725771"/>
            <a:ext cx="11273307" cy="186743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These were quickly followed by the first generation of personal computers. The Commodore PET, Apple ][, and Radio Shack TRS-80 were all immensely popular.</a:t>
            </a:r>
            <a:endParaRPr lang="en-US" sz="3600" dirty="0">
              <a:latin typeface="Arial" panose="020B0604020202020204" pitchFamily="34" charset="0"/>
              <a:cs typeface="Arial" panose="020B0604020202020204" pitchFamily="34" charset="0"/>
            </a:endParaRPr>
          </a:p>
        </p:txBody>
      </p:sp>
      <p:pic>
        <p:nvPicPr>
          <p:cNvPr id="41986" name="Picture 2" descr="http://www.oldcomputers.net/pics/pet2001-bla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870" y="3889420"/>
            <a:ext cx="2986870" cy="2349151"/>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http://www.oldcomputers.net/pics/appleii-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986" y="3889420"/>
            <a:ext cx="3454633" cy="2349151"/>
          </a:xfrm>
          <a:prstGeom prst="rect">
            <a:avLst/>
          </a:prstGeom>
          <a:noFill/>
          <a:extLst>
            <a:ext uri="{909E8E84-426E-40DD-AFC4-6F175D3DCCD1}">
              <a14:hiddenFill xmlns:a14="http://schemas.microsoft.com/office/drawing/2010/main">
                <a:solidFill>
                  <a:srgbClr val="FFFFFF"/>
                </a:solidFill>
              </a14:hiddenFill>
            </a:ext>
          </a:extLst>
        </p:spPr>
      </p:pic>
      <p:pic>
        <p:nvPicPr>
          <p:cNvPr id="41990" name="Picture 6" descr="http://www.oldcomputers.net/pics/trs80-ii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5865" y="3889420"/>
            <a:ext cx="3527783" cy="216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525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PC Evolution</a:t>
            </a:r>
            <a:endParaRPr lang="en-US" sz="6000" dirty="0">
              <a:latin typeface="Arial Black" panose="020B0A04020102020204" pitchFamily="34" charset="0"/>
            </a:endParaRPr>
          </a:p>
        </p:txBody>
      </p:sp>
      <p:sp>
        <p:nvSpPr>
          <p:cNvPr id="5" name="Content Placeholder 4"/>
          <p:cNvSpPr>
            <a:spLocks noGrp="1"/>
          </p:cNvSpPr>
          <p:nvPr>
            <p:ph idx="1"/>
          </p:nvPr>
        </p:nvSpPr>
        <p:spPr>
          <a:xfrm>
            <a:off x="735169" y="1390919"/>
            <a:ext cx="11273307" cy="220228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 next generation included the IBM PC, Apple Macintosh, and Commodore Amiga, with increased memory, more powerful microprocessors, GUI interfaces, and (for two of them) color graphics.</a:t>
            </a:r>
            <a:endParaRPr lang="en-US" sz="3600" dirty="0">
              <a:latin typeface="Arial" panose="020B0604020202020204" pitchFamily="34" charset="0"/>
              <a:cs typeface="Arial" panose="020B0604020202020204" pitchFamily="34" charset="0"/>
            </a:endParaRPr>
          </a:p>
        </p:txBody>
      </p:sp>
      <p:pic>
        <p:nvPicPr>
          <p:cNvPr id="43010" name="Picture 2" descr="http://www.extremetech.com/wp-content/uploads/2011/08/ibm-p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110" y="3910241"/>
            <a:ext cx="3529691" cy="2347245"/>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http://techgadgetcentral.com/wp-content/uploads/2015/10/Macintosh-128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3801" y="3910241"/>
            <a:ext cx="3727690" cy="2679278"/>
          </a:xfrm>
          <a:prstGeom prst="rect">
            <a:avLst/>
          </a:prstGeom>
          <a:noFill/>
          <a:extLst>
            <a:ext uri="{909E8E84-426E-40DD-AFC4-6F175D3DCCD1}">
              <a14:hiddenFill xmlns:a14="http://schemas.microsoft.com/office/drawing/2010/main">
                <a:solidFill>
                  <a:srgbClr val="FFFFFF"/>
                </a:solidFill>
              </a14:hiddenFill>
            </a:ext>
          </a:extLst>
        </p:spPr>
      </p:pic>
      <p:pic>
        <p:nvPicPr>
          <p:cNvPr id="43014" name="Picture 6" descr="https://upload.wikimedia.org/wikipedia/commons/c/c3/Amiga500_syst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649" y="3773511"/>
            <a:ext cx="3508533" cy="272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59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Operating Systems</a:t>
            </a:r>
            <a:endParaRPr lang="en-US" sz="6000" dirty="0">
              <a:latin typeface="Arial Black" panose="020B0A04020102020204" pitchFamily="34" charset="0"/>
            </a:endParaRPr>
          </a:p>
        </p:txBody>
      </p:sp>
      <p:sp>
        <p:nvSpPr>
          <p:cNvPr id="5" name="Content Placeholder 4"/>
          <p:cNvSpPr>
            <a:spLocks noGrp="1"/>
          </p:cNvSpPr>
          <p:nvPr>
            <p:ph idx="1"/>
          </p:nvPr>
        </p:nvSpPr>
        <p:spPr>
          <a:xfrm>
            <a:off x="735169" y="1390919"/>
            <a:ext cx="11273307" cy="1854557"/>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These computers had (at first) proprietary operating systems. Software written for one of these PC would not run on other platforms.</a:t>
            </a:r>
            <a:endParaRPr lang="en-US" sz="3600" dirty="0">
              <a:latin typeface="Arial" panose="020B0604020202020204" pitchFamily="34" charset="0"/>
              <a:cs typeface="Arial" panose="020B0604020202020204" pitchFamily="34" charset="0"/>
            </a:endParaRPr>
          </a:p>
        </p:txBody>
      </p:sp>
      <p:pic>
        <p:nvPicPr>
          <p:cNvPr id="44034" name="Picture 2" descr="http://1.bp.blogspot.com/-CL-1Y1tp9ho/VBBFJn9f48I/AAAAAAAAAGQ/Mf__Leg_s4A/s1600/operating-sys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887" y="3058076"/>
            <a:ext cx="6593983" cy="3799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15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OS Wars</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273307" cy="5312534"/>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 large number of proprietary operating systems was soon narrowed down to three: Mac OS (for Apple), Microsoft Windows, and UNIX (as well as UNIX-like languages such as Linux). Mac OS itself eventually was replaced by UNIX at OS X, leaving two principle operating systems in widespread use on computers today.</a:t>
            </a: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76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OS Wars</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365162"/>
            <a:ext cx="11273307" cy="5628066"/>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 large number of proprietary operating systems was soon narrowed down to three: Mac OS (for Apple), Microsoft Windows, and UNIX (as well as UNIX-like languages such as Linux). Mac OS itself eventually was replaced by UNIX at OS X, leaving two principle operating systems in widespread use on computers today.</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smtClean="0">
                <a:latin typeface="Arial" panose="020B0604020202020204" pitchFamily="34" charset="0"/>
                <a:cs typeface="Arial" panose="020B0604020202020204" pitchFamily="34" charset="0"/>
              </a:rPr>
              <a:t>But what were the origins of these operating systems?</a:t>
            </a:r>
          </a:p>
          <a:p>
            <a:pPr marL="0" indent="0">
              <a:buNone/>
            </a:pPr>
            <a:r>
              <a:rPr lang="en-US" sz="3600" dirty="0" smtClean="0">
                <a:latin typeface="Arial" panose="020B0604020202020204" pitchFamily="34" charset="0"/>
                <a:cs typeface="Arial" panose="020B0604020202020204" pitchFamily="34" charset="0"/>
              </a:rPr>
              <a:t>We need to go back in time and find out…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07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Proprietary Systems</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273307" cy="5177306"/>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By the mid 1950s there were several competing computing systems, all with proprietary (or at least incompatible) hardware, operating systems, and software. There was an obvious need for general-purpose operating systems and for applications to be written for the operating system, not for the particular computer running that OS.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78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MULTICS (1964)</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273307" cy="5177306"/>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One such project was MULTICS (Multiplexed Information and Computing Service), a cooperative project between General Electric, Bell Labs, and MIT.</a:t>
            </a:r>
          </a:p>
          <a:p>
            <a:pPr marL="0" indent="0">
              <a:buNone/>
            </a:pPr>
            <a:r>
              <a:rPr lang="en-US" sz="3600" dirty="0" smtClean="0">
                <a:latin typeface="Arial" panose="020B0604020202020204" pitchFamily="34" charset="0"/>
                <a:cs typeface="Arial" panose="020B0604020202020204" pitchFamily="34" charset="0"/>
              </a:rPr>
              <a:t>MULTICS was a general-purpose operating system that pioneered a number of OS features we take for granted today such as dynamic linking, virtual memory, a hierarchical file system, per-process stacks, a command processor, and system security.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52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Arial Black" panose="020B0A04020102020204" pitchFamily="34" charset="0"/>
              </a:rPr>
              <a:t>Modern Computers</a:t>
            </a:r>
            <a:endParaRPr lang="en-US" sz="6000" dirty="0">
              <a:latin typeface="Arial Black" panose="020B0A04020102020204" pitchFamily="34" charset="0"/>
            </a:endParaRPr>
          </a:p>
        </p:txBody>
      </p:sp>
      <p:sp>
        <p:nvSpPr>
          <p:cNvPr id="5" name="Content Placeholder 4"/>
          <p:cNvSpPr>
            <a:spLocks noGrp="1"/>
          </p:cNvSpPr>
          <p:nvPr>
            <p:ph idx="1"/>
          </p:nvPr>
        </p:nvSpPr>
        <p:spPr>
          <a:xfrm>
            <a:off x="3612821" y="1690688"/>
            <a:ext cx="8467562" cy="314936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 ancestors of today’s computers were the electro-mechanical calculators and computers constructed during and just after WWII, such as the “bombe” (left) and Harvard Mark I (below).</a:t>
            </a:r>
            <a:endParaRPr lang="en-US" sz="3600" dirty="0">
              <a:latin typeface="Arial" panose="020B0604020202020204" pitchFamily="34" charset="0"/>
              <a:cs typeface="Arial" panose="020B0604020202020204" pitchFamily="34" charset="0"/>
            </a:endParaRPr>
          </a:p>
        </p:txBody>
      </p:sp>
      <p:pic>
        <p:nvPicPr>
          <p:cNvPr id="1030" name="Picture 6" descr="https://upload.wikimedia.org/wikipedia/commons/thumb/4/49/Bletchley_Park_Bombe4.jpg/800px-Bletchley_Park_Bombe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527" y="1690688"/>
            <a:ext cx="3146738" cy="4751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728692" y="4395250"/>
            <a:ext cx="5181600" cy="2105025"/>
          </a:xfrm>
          <a:prstGeom prst="rect">
            <a:avLst/>
          </a:prstGeom>
        </p:spPr>
      </p:pic>
    </p:spTree>
    <p:extLst>
      <p:ext uri="{BB962C8B-B14F-4D97-AF65-F5344CB8AC3E}">
        <p14:creationId xmlns:p14="http://schemas.microsoft.com/office/powerpoint/2010/main" val="95052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MULTICS (1964)</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273307" cy="5177306"/>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MULTICS failed to deliver these features in a satisfactory manner, mainly because it demanded far more than contemporary computing hardware could deliver. The cooperative alliance was disbanded but General Electric (and later Honeywell, which purchased GE) continued to develop the system. MULTICS gained some commercial success; the last native MULTIX system was operational until 2000.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281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XEROX PARC</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273307" cy="5177306"/>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Other advances in computing were made at the Palo Alto Research Center, which was the innovation arm of the XEROX Corporation. They made pioneering advances in (or invented outright) the mouse, the laser printer, the graphic user interface, and Ethernet. These ideas were quickly incorporated into the next generation of personal computers and operating systems, notably the first Macintosh (which was built around these concepts) and Microsoft Windows.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4699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378005"/>
            <a:ext cx="10515600" cy="1450796"/>
          </a:xfrm>
        </p:spPr>
        <p:txBody>
          <a:bodyPr>
            <a:normAutofit/>
          </a:bodyPr>
          <a:lstStyle/>
          <a:p>
            <a:pPr algn="ctr"/>
            <a:r>
              <a:rPr lang="en-US" sz="6000" dirty="0" smtClean="0">
                <a:latin typeface="Arial Black" panose="020B0A04020102020204" pitchFamily="34" charset="0"/>
              </a:rPr>
              <a:t>UNIX (1970)</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828801"/>
            <a:ext cx="11273307" cy="5177306"/>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Researchers from Bell Labs who had been involved with the MULTICS project developed a subset of those features into an operating system they jokingly referred to as UNIX, the Uniplexed Information and Computing Service. It is strongly rumored that one motivation for writing this general-purpose operating systems was so that a popular game, </a:t>
            </a:r>
            <a:r>
              <a:rPr lang="en-US" sz="3600" dirty="0" err="1" smtClean="0">
                <a:latin typeface="Arial" panose="020B0604020202020204" pitchFamily="34" charset="0"/>
                <a:cs typeface="Arial" panose="020B0604020202020204" pitchFamily="34" charset="0"/>
              </a:rPr>
              <a:t>Spacewars</a:t>
            </a:r>
            <a:r>
              <a:rPr lang="en-US" sz="3600" dirty="0" smtClean="0">
                <a:latin typeface="Arial" panose="020B0604020202020204" pitchFamily="34" charset="0"/>
                <a:cs typeface="Arial" panose="020B0604020202020204" pitchFamily="34" charset="0"/>
              </a:rPr>
              <a:t>, could be ported to a newer, faster computer.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796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UNIX (1970)</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273307" cy="5177306"/>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UNIX was a successful general-purpose operating system and the authors were encouraged to increase its functionality and feature set with a second version. Reluctant to continue writing in assembly language, they sought an appropriate programming language that was suitable for writing operating systems.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83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CPL, BCPL, B, B+, and C</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273307" cy="5177306"/>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They settled upon BCPL (Basic Computer Programming Language), a new but already well-regarded language designed to write compilers. BCPL itself was a subset of CPL, an earlier language that incorporated features that made it difficult to compile. They stripped even more components from BCPL and named the resulting subset B, then added functionality that they knew that would need. They briefly called this new language B+, then chose the name C.</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77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fontScale="90000"/>
          </a:bodyPr>
          <a:lstStyle/>
          <a:p>
            <a:pPr algn="ctr"/>
            <a:r>
              <a:rPr lang="en-US" sz="6000" dirty="0" smtClean="0">
                <a:latin typeface="Arial Black" panose="020B0A04020102020204" pitchFamily="34" charset="0"/>
              </a:rPr>
              <a:t>The C Programming Language</a:t>
            </a:r>
            <a:endParaRPr lang="en-US" sz="6000" dirty="0">
              <a:latin typeface="Arial Black" panose="020B0A04020102020204" pitchFamily="34" charset="0"/>
            </a:endParaRPr>
          </a:p>
        </p:txBody>
      </p:sp>
      <p:sp>
        <p:nvSpPr>
          <p:cNvPr id="5" name="Content Placeholder 4"/>
          <p:cNvSpPr>
            <a:spLocks noGrp="1"/>
          </p:cNvSpPr>
          <p:nvPr>
            <p:ph idx="1"/>
          </p:nvPr>
        </p:nvSpPr>
        <p:spPr>
          <a:xfrm>
            <a:off x="229673" y="1835242"/>
            <a:ext cx="11758411"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C was an immediate success. By deliberate design the language provides a static type system that prevents many unintended side effects and constructs that map efficiently to typical machine instructions, making C code nearly as efficient as assembler. UNIX and C could be used on nearly any computer, and they became the most widely deployed operating system and programming language in the history of computing.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13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fontScale="90000"/>
          </a:bodyPr>
          <a:lstStyle/>
          <a:p>
            <a:pPr algn="ctr"/>
            <a:r>
              <a:rPr lang="en-US" sz="6000" dirty="0" smtClean="0">
                <a:latin typeface="Arial Black" panose="020B0A04020102020204" pitchFamily="34" charset="0"/>
              </a:rPr>
              <a:t>The C Programming Language Evolves</a:t>
            </a:r>
            <a:endParaRPr lang="en-US" sz="6000" dirty="0">
              <a:latin typeface="Arial Black" panose="020B0A04020102020204" pitchFamily="34" charset="0"/>
            </a:endParaRPr>
          </a:p>
        </p:txBody>
      </p:sp>
      <p:sp>
        <p:nvSpPr>
          <p:cNvPr id="5" name="Content Placeholder 4"/>
          <p:cNvSpPr>
            <a:spLocks noGrp="1"/>
          </p:cNvSpPr>
          <p:nvPr>
            <p:ph idx="1"/>
          </p:nvPr>
        </p:nvSpPr>
        <p:spPr>
          <a:xfrm>
            <a:off x="229673" y="2028425"/>
            <a:ext cx="11758411"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Users of C quickly began to modify the language. One such set of changes drew from object-oriented languages such as </a:t>
            </a:r>
            <a:r>
              <a:rPr lang="en-US" sz="3600" dirty="0" err="1" smtClean="0">
                <a:latin typeface="Arial" panose="020B0604020202020204" pitchFamily="34" charset="0"/>
                <a:cs typeface="Arial" panose="020B0604020202020204" pitchFamily="34" charset="0"/>
              </a:rPr>
              <a:t>Simula</a:t>
            </a:r>
            <a:r>
              <a:rPr lang="en-US" sz="3600" dirty="0" smtClean="0">
                <a:latin typeface="Arial" panose="020B0604020202020204" pitchFamily="34" charset="0"/>
                <a:cs typeface="Arial" panose="020B0604020202020204" pitchFamily="34" charset="0"/>
              </a:rPr>
              <a:t> 67, Eiffel, and </a:t>
            </a:r>
            <a:r>
              <a:rPr lang="en-US" sz="3600" dirty="0" err="1" smtClean="0">
                <a:latin typeface="Arial" panose="020B0604020202020204" pitchFamily="34" charset="0"/>
                <a:cs typeface="Arial" panose="020B0604020202020204" pitchFamily="34" charset="0"/>
              </a:rPr>
              <a:t>SmallTalk</a:t>
            </a:r>
            <a:r>
              <a:rPr lang="en-US" sz="3600" dirty="0" smtClean="0">
                <a:latin typeface="Arial" panose="020B0604020202020204" pitchFamily="34" charset="0"/>
                <a:cs typeface="Arial" panose="020B0604020202020204" pitchFamily="34" charset="0"/>
              </a:rPr>
              <a:t>. These early object-oriented versions of C were collectively known as “C with Classes.”</a:t>
            </a: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514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fontScale="90000"/>
          </a:bodyPr>
          <a:lstStyle/>
          <a:p>
            <a:pPr algn="ctr"/>
            <a:r>
              <a:rPr lang="en-US" sz="6000" dirty="0" smtClean="0">
                <a:latin typeface="Arial Black" panose="020B0A04020102020204" pitchFamily="34" charset="0"/>
              </a:rPr>
              <a:t>The C Programming Language Evolves</a:t>
            </a:r>
            <a:endParaRPr lang="en-US" sz="6000" dirty="0">
              <a:latin typeface="Arial Black" panose="020B0A04020102020204" pitchFamily="34" charset="0"/>
            </a:endParaRPr>
          </a:p>
        </p:txBody>
      </p:sp>
      <p:sp>
        <p:nvSpPr>
          <p:cNvPr id="5" name="Content Placeholder 4"/>
          <p:cNvSpPr>
            <a:spLocks noGrp="1"/>
          </p:cNvSpPr>
          <p:nvPr>
            <p:ph idx="1"/>
          </p:nvPr>
        </p:nvSpPr>
        <p:spPr>
          <a:xfrm>
            <a:off x="229673" y="2028425"/>
            <a:ext cx="11758411"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Users of C quickly began to modify the language. One such set of changes drew from object-oriented languages such as </a:t>
            </a:r>
            <a:r>
              <a:rPr lang="en-US" sz="3600" dirty="0" err="1" smtClean="0">
                <a:latin typeface="Arial" panose="020B0604020202020204" pitchFamily="34" charset="0"/>
                <a:cs typeface="Arial" panose="020B0604020202020204" pitchFamily="34" charset="0"/>
              </a:rPr>
              <a:t>Simula</a:t>
            </a:r>
            <a:r>
              <a:rPr lang="en-US" sz="3600" dirty="0" smtClean="0">
                <a:latin typeface="Arial" panose="020B0604020202020204" pitchFamily="34" charset="0"/>
                <a:cs typeface="Arial" panose="020B0604020202020204" pitchFamily="34" charset="0"/>
              </a:rPr>
              <a:t> 67, Eiffel, and </a:t>
            </a:r>
            <a:r>
              <a:rPr lang="en-US" sz="3600" dirty="0" err="1" smtClean="0">
                <a:latin typeface="Arial" panose="020B0604020202020204" pitchFamily="34" charset="0"/>
                <a:cs typeface="Arial" panose="020B0604020202020204" pitchFamily="34" charset="0"/>
              </a:rPr>
              <a:t>SmallTalk</a:t>
            </a:r>
            <a:r>
              <a:rPr lang="en-US" sz="3600" dirty="0" smtClean="0">
                <a:latin typeface="Arial" panose="020B0604020202020204" pitchFamily="34" charset="0"/>
                <a:cs typeface="Arial" panose="020B0604020202020204" pitchFamily="34" charset="0"/>
              </a:rPr>
              <a:t>. These early object-oriented versions of C were collectively known as “C with Classes.”</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smtClean="0">
                <a:solidFill>
                  <a:srgbClr val="FF0000"/>
                </a:solidFill>
                <a:latin typeface="Arial" panose="020B0604020202020204" pitchFamily="34" charset="0"/>
                <a:cs typeface="Arial" panose="020B0604020202020204" pitchFamily="34" charset="0"/>
              </a:rPr>
              <a:t>                            So, what’s an object?</a:t>
            </a:r>
            <a:endParaRPr lang="en-US" sz="3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817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5531" y="1734190"/>
            <a:ext cx="12006469" cy="4529399"/>
          </a:xfrm>
          <a:prstGeom prst="rect">
            <a:avLst/>
          </a:prstGeom>
        </p:spPr>
      </p:pic>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What are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564525" y="1545465"/>
            <a:ext cx="10511306" cy="4906849"/>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Objects are program elements that contain both data and code. That is, they can store information and perform operations.</a:t>
            </a: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5726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55" y="0"/>
            <a:ext cx="10884794" cy="2275043"/>
          </a:xfrm>
        </p:spPr>
        <p:txBody>
          <a:bodyPr>
            <a:normAutofit/>
          </a:bodyPr>
          <a:lstStyle/>
          <a:p>
            <a:pPr algn="ctr"/>
            <a:r>
              <a:rPr lang="en-US" sz="6000" dirty="0" smtClean="0">
                <a:latin typeface="Arial Black" panose="020B0A04020102020204" pitchFamily="34" charset="0"/>
              </a:rPr>
              <a:t>How are objects different?</a:t>
            </a:r>
            <a:endParaRPr lang="en-US" sz="6000" dirty="0">
              <a:latin typeface="Arial Black" panose="020B0A04020102020204" pitchFamily="34" charset="0"/>
            </a:endParaRPr>
          </a:p>
        </p:txBody>
      </p:sp>
      <p:sp>
        <p:nvSpPr>
          <p:cNvPr id="5" name="Content Placeholder 4"/>
          <p:cNvSpPr>
            <a:spLocks noGrp="1"/>
          </p:cNvSpPr>
          <p:nvPr>
            <p:ph idx="1"/>
          </p:nvPr>
        </p:nvSpPr>
        <p:spPr>
          <a:xfrm>
            <a:off x="667555" y="2298881"/>
            <a:ext cx="11026462" cy="4559119"/>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For example, to sort a primitive array of integers, you send that array to a sorting function. This is known as “procedure-oriented programming.”</a:t>
            </a:r>
          </a:p>
          <a:p>
            <a:pPr marL="0" indent="0">
              <a:buNone/>
            </a:pPr>
            <a:endParaRPr lang="en-US" sz="3600" dirty="0" smtClean="0">
              <a:latin typeface="Arial" panose="020B0604020202020204" pitchFamily="34" charset="0"/>
              <a:cs typeface="Arial" panose="020B0604020202020204" pitchFamily="34" charset="0"/>
            </a:endParaRPr>
          </a:p>
          <a:p>
            <a:pPr marL="0" indent="0">
              <a:buNone/>
            </a:pPr>
            <a:r>
              <a:rPr lang="en-US" sz="3600" dirty="0" smtClean="0">
                <a:latin typeface="Arial" panose="020B0604020202020204" pitchFamily="34" charset="0"/>
                <a:cs typeface="Arial" panose="020B0604020202020204" pitchFamily="34" charset="0"/>
              </a:rPr>
              <a:t>An object-oriented array would have a “sort” operation; to sort the array, you simply instruct it to invoke it’s sort behavior. We think of this as “object-oriented programming.”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91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Arial Black" panose="020B0A04020102020204" pitchFamily="34" charset="0"/>
              </a:rPr>
              <a:t>Theory of Computing</a:t>
            </a:r>
            <a:endParaRPr lang="en-US" sz="6000" dirty="0">
              <a:latin typeface="Arial Black" panose="020B0A04020102020204" pitchFamily="34" charset="0"/>
            </a:endParaRPr>
          </a:p>
        </p:txBody>
      </p:sp>
      <p:sp>
        <p:nvSpPr>
          <p:cNvPr id="5" name="Content Placeholder 4"/>
          <p:cNvSpPr>
            <a:spLocks noGrp="1"/>
          </p:cNvSpPr>
          <p:nvPr>
            <p:ph idx="1"/>
          </p:nvPr>
        </p:nvSpPr>
        <p:spPr>
          <a:xfrm>
            <a:off x="838200" y="1690688"/>
            <a:ext cx="10224752" cy="478738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These computers were based on the research of the first computer theorists. One of these, Alan Turing (1912-1954), had devised a mathematical basis for computing theory and programming (the Turing Machine) and the accompanying concept of Turing Completeness as well as an early assessment of artificial intelligence (the Turing Test).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2058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Primitives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2959995" y="2028425"/>
            <a:ext cx="2848377"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Primitives</a:t>
            </a:r>
          </a:p>
          <a:p>
            <a:pPr marL="0" indent="0">
              <a:buNone/>
            </a:pPr>
            <a:endParaRPr lang="en-US" sz="3600" dirty="0">
              <a:latin typeface="Arial" panose="020B0604020202020204" pitchFamily="34" charset="0"/>
              <a:cs typeface="Arial" panose="020B0604020202020204" pitchFamily="34" charset="0"/>
            </a:endParaRPr>
          </a:p>
        </p:txBody>
      </p:sp>
      <p:sp>
        <p:nvSpPr>
          <p:cNvPr id="4" name="Content Placeholder 4"/>
          <p:cNvSpPr txBox="1">
            <a:spLocks/>
          </p:cNvSpPr>
          <p:nvPr/>
        </p:nvSpPr>
        <p:spPr>
          <a:xfrm>
            <a:off x="6319235" y="2028425"/>
            <a:ext cx="4677178" cy="3818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latin typeface="Arial" panose="020B0604020202020204" pitchFamily="34" charset="0"/>
                <a:cs typeface="Arial" panose="020B0604020202020204" pitchFamily="34" charset="0"/>
              </a:rPr>
              <a:t>Objects</a:t>
            </a:r>
          </a:p>
          <a:p>
            <a:pPr marL="0" indent="0">
              <a:buFont typeface="Arial" panose="020B0604020202020204" pitchFamily="34" charse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7510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Primitives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2959995" y="2028425"/>
            <a:ext cx="2848377"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Primitives</a:t>
            </a:r>
          </a:p>
          <a:p>
            <a:endParaRPr lang="en-US" sz="3600" dirty="0">
              <a:latin typeface="Arial" panose="020B0604020202020204" pitchFamily="34" charset="0"/>
              <a:cs typeface="Arial" panose="020B0604020202020204" pitchFamily="34" charset="0"/>
            </a:endParaRPr>
          </a:p>
          <a:p>
            <a:r>
              <a:rPr lang="en-US" sz="3600" dirty="0" smtClean="0">
                <a:solidFill>
                  <a:srgbClr val="FF0000"/>
                </a:solidFill>
                <a:latin typeface="Arial" panose="020B0604020202020204" pitchFamily="34" charset="0"/>
                <a:cs typeface="Arial" panose="020B0604020202020204" pitchFamily="34" charset="0"/>
              </a:rPr>
              <a:t>Identity</a:t>
            </a:r>
          </a:p>
        </p:txBody>
      </p:sp>
      <p:sp>
        <p:nvSpPr>
          <p:cNvPr id="4" name="Content Placeholder 4"/>
          <p:cNvSpPr txBox="1">
            <a:spLocks/>
          </p:cNvSpPr>
          <p:nvPr/>
        </p:nvSpPr>
        <p:spPr>
          <a:xfrm>
            <a:off x="6319235" y="2028425"/>
            <a:ext cx="4677178" cy="3818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latin typeface="Arial" panose="020B0604020202020204" pitchFamily="34" charset="0"/>
                <a:cs typeface="Arial" panose="020B0604020202020204" pitchFamily="34" charset="0"/>
              </a:rPr>
              <a:t>Objects</a:t>
            </a:r>
          </a:p>
          <a:p>
            <a:pPr marL="0" indent="0">
              <a:buFont typeface="Arial" panose="020B0604020202020204" pitchFamily="34" charse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609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Primitives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2959995" y="2028425"/>
            <a:ext cx="2848377"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Primitives</a:t>
            </a:r>
          </a:p>
          <a:p>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Identity</a:t>
            </a:r>
          </a:p>
          <a:p>
            <a:r>
              <a:rPr lang="en-US" sz="3600" dirty="0" smtClean="0">
                <a:solidFill>
                  <a:srgbClr val="FF0000"/>
                </a:solidFill>
                <a:latin typeface="Arial" panose="020B0604020202020204" pitchFamily="34" charset="0"/>
                <a:cs typeface="Arial" panose="020B0604020202020204" pitchFamily="34" charset="0"/>
              </a:rPr>
              <a:t>State</a:t>
            </a:r>
            <a:endParaRPr lang="en-US" sz="3600" dirty="0">
              <a:solidFill>
                <a:srgbClr val="FF0000"/>
              </a:solidFill>
              <a:latin typeface="Arial" panose="020B0604020202020204" pitchFamily="34" charset="0"/>
              <a:cs typeface="Arial" panose="020B0604020202020204" pitchFamily="34" charset="0"/>
            </a:endParaRPr>
          </a:p>
        </p:txBody>
      </p:sp>
      <p:sp>
        <p:nvSpPr>
          <p:cNvPr id="4" name="Content Placeholder 4"/>
          <p:cNvSpPr txBox="1">
            <a:spLocks/>
          </p:cNvSpPr>
          <p:nvPr/>
        </p:nvSpPr>
        <p:spPr>
          <a:xfrm>
            <a:off x="6319235" y="2028425"/>
            <a:ext cx="4677178" cy="3818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latin typeface="Arial" panose="020B0604020202020204" pitchFamily="34" charset="0"/>
                <a:cs typeface="Arial" panose="020B0604020202020204" pitchFamily="34" charset="0"/>
              </a:rPr>
              <a:t>Objects</a:t>
            </a:r>
          </a:p>
          <a:p>
            <a:pPr marL="0" indent="0">
              <a:buFont typeface="Arial" panose="020B0604020202020204" pitchFamily="34" charse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8883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Primitives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2959995" y="2028425"/>
            <a:ext cx="2848377"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Primitives</a:t>
            </a:r>
          </a:p>
          <a:p>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Identity</a:t>
            </a:r>
          </a:p>
          <a:p>
            <a:r>
              <a:rPr lang="en-US" sz="3600" dirty="0" smtClean="0">
                <a:latin typeface="Arial" panose="020B0604020202020204" pitchFamily="34" charset="0"/>
                <a:cs typeface="Arial" panose="020B0604020202020204" pitchFamily="34" charset="0"/>
              </a:rPr>
              <a:t>State</a:t>
            </a:r>
            <a:endParaRPr lang="en-US" sz="3600" dirty="0">
              <a:latin typeface="Arial" panose="020B0604020202020204" pitchFamily="34" charset="0"/>
              <a:cs typeface="Arial" panose="020B0604020202020204" pitchFamily="34" charset="0"/>
            </a:endParaRPr>
          </a:p>
        </p:txBody>
      </p:sp>
      <p:sp>
        <p:nvSpPr>
          <p:cNvPr id="4" name="Content Placeholder 4"/>
          <p:cNvSpPr txBox="1">
            <a:spLocks/>
          </p:cNvSpPr>
          <p:nvPr/>
        </p:nvSpPr>
        <p:spPr>
          <a:xfrm>
            <a:off x="6319235" y="2028425"/>
            <a:ext cx="4677178" cy="3818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latin typeface="Arial" panose="020B0604020202020204" pitchFamily="34" charset="0"/>
                <a:cs typeface="Arial" panose="020B0604020202020204" pitchFamily="34" charset="0"/>
              </a:rPr>
              <a:t>Objects</a:t>
            </a:r>
          </a:p>
          <a:p>
            <a:pPr marL="0" indent="0">
              <a:buFont typeface="Arial" panose="020B0604020202020204" pitchFamily="34" charset="0"/>
              <a:buNone/>
            </a:pPr>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Identity</a:t>
            </a:r>
          </a:p>
          <a:p>
            <a:r>
              <a:rPr lang="en-US" sz="3600" dirty="0" smtClean="0">
                <a:latin typeface="Arial" panose="020B0604020202020204" pitchFamily="34" charset="0"/>
                <a:cs typeface="Arial" panose="020B0604020202020204" pitchFamily="34" charset="0"/>
              </a:rPr>
              <a:t>State</a:t>
            </a:r>
          </a:p>
        </p:txBody>
      </p:sp>
    </p:spTree>
    <p:extLst>
      <p:ext uri="{BB962C8B-B14F-4D97-AF65-F5344CB8AC3E}">
        <p14:creationId xmlns:p14="http://schemas.microsoft.com/office/powerpoint/2010/main" val="1342653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Primitives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2959995" y="2028425"/>
            <a:ext cx="2848377"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Primitives</a:t>
            </a:r>
          </a:p>
          <a:p>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Identity</a:t>
            </a:r>
          </a:p>
          <a:p>
            <a:r>
              <a:rPr lang="en-US" sz="3600" dirty="0" smtClean="0">
                <a:latin typeface="Arial" panose="020B0604020202020204" pitchFamily="34" charset="0"/>
                <a:cs typeface="Arial" panose="020B0604020202020204" pitchFamily="34" charset="0"/>
              </a:rPr>
              <a:t>State</a:t>
            </a:r>
            <a:endParaRPr lang="en-US" sz="3600" dirty="0">
              <a:latin typeface="Arial" panose="020B0604020202020204" pitchFamily="34" charset="0"/>
              <a:cs typeface="Arial" panose="020B0604020202020204" pitchFamily="34" charset="0"/>
            </a:endParaRPr>
          </a:p>
        </p:txBody>
      </p:sp>
      <p:sp>
        <p:nvSpPr>
          <p:cNvPr id="4" name="Content Placeholder 4"/>
          <p:cNvSpPr txBox="1">
            <a:spLocks/>
          </p:cNvSpPr>
          <p:nvPr/>
        </p:nvSpPr>
        <p:spPr>
          <a:xfrm>
            <a:off x="6319235" y="2028425"/>
            <a:ext cx="4677178" cy="3818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latin typeface="Arial" panose="020B0604020202020204" pitchFamily="34" charset="0"/>
                <a:cs typeface="Arial" panose="020B0604020202020204" pitchFamily="34" charset="0"/>
              </a:rPr>
              <a:t>Objects</a:t>
            </a:r>
          </a:p>
          <a:p>
            <a:pPr marL="0" indent="0">
              <a:buFont typeface="Arial" panose="020B0604020202020204" pitchFamily="34" charset="0"/>
              <a:buNone/>
            </a:pPr>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Identity</a:t>
            </a:r>
          </a:p>
          <a:p>
            <a:r>
              <a:rPr lang="en-US" sz="3600" dirty="0" smtClean="0">
                <a:latin typeface="Arial" panose="020B0604020202020204" pitchFamily="34" charset="0"/>
                <a:cs typeface="Arial" panose="020B0604020202020204" pitchFamily="34" charset="0"/>
              </a:rPr>
              <a:t>State</a:t>
            </a:r>
          </a:p>
          <a:p>
            <a:r>
              <a:rPr lang="en-US" sz="3600" dirty="0" smtClean="0">
                <a:solidFill>
                  <a:srgbClr val="FF0000"/>
                </a:solidFill>
                <a:latin typeface="Arial" panose="020B0604020202020204" pitchFamily="34" charset="0"/>
                <a:cs typeface="Arial" panose="020B0604020202020204" pitchFamily="34" charset="0"/>
              </a:rPr>
              <a:t>Behavior</a:t>
            </a:r>
          </a:p>
        </p:txBody>
      </p:sp>
    </p:spTree>
    <p:extLst>
      <p:ext uri="{BB962C8B-B14F-4D97-AF65-F5344CB8AC3E}">
        <p14:creationId xmlns:p14="http://schemas.microsoft.com/office/powerpoint/2010/main" val="70483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Classes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1156953" y="1925393"/>
            <a:ext cx="10209726" cy="3612523"/>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A Class is…</a:t>
            </a: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5167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Classes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1156953" y="1925393"/>
            <a:ext cx="10209726" cy="3612523"/>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A Class is </a:t>
            </a:r>
            <a:r>
              <a:rPr lang="en-US" sz="3600" dirty="0" smtClean="0">
                <a:solidFill>
                  <a:srgbClr val="FF0000"/>
                </a:solidFill>
                <a:latin typeface="Arial" panose="020B0604020202020204" pitchFamily="34" charset="0"/>
                <a:cs typeface="Arial" panose="020B0604020202020204" pitchFamily="34" charset="0"/>
              </a:rPr>
              <a:t>a “blueprint” for an object.</a:t>
            </a: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4832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Classes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1156953" y="1925393"/>
            <a:ext cx="10209726" cy="3612523"/>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A Class is a “blueprint” for an object.</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smtClean="0">
                <a:latin typeface="Arial" panose="020B0604020202020204" pitchFamily="34" charset="0"/>
                <a:cs typeface="Arial" panose="020B0604020202020204" pitchFamily="34" charset="0"/>
              </a:rPr>
              <a:t>An Object is…</a:t>
            </a: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445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Classes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1156953" y="1925393"/>
            <a:ext cx="10209726" cy="3612523"/>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A Class is a “blueprint” for an object.</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smtClean="0">
                <a:latin typeface="Arial" panose="020B0604020202020204" pitchFamily="34" charset="0"/>
                <a:cs typeface="Arial" panose="020B0604020202020204" pitchFamily="34" charset="0"/>
              </a:rPr>
              <a:t>An Object is </a:t>
            </a:r>
            <a:r>
              <a:rPr lang="en-US" sz="3600" dirty="0" smtClean="0">
                <a:solidFill>
                  <a:srgbClr val="FF0000"/>
                </a:solidFill>
                <a:latin typeface="Arial" panose="020B0604020202020204" pitchFamily="34" charset="0"/>
                <a:cs typeface="Arial" panose="020B0604020202020204" pitchFamily="34" charset="0"/>
              </a:rPr>
              <a:t>an instance of a class.</a:t>
            </a: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8429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84831" y="2281820"/>
            <a:ext cx="10898478" cy="4363679"/>
          </a:xfrm>
          <a:prstGeom prst="rect">
            <a:avLst/>
          </a:prstGeom>
        </p:spPr>
      </p:pic>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Classes and Objects</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165983" cy="5312534"/>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 recipe for triple-fudge chocolate cake is a </a:t>
            </a:r>
            <a:r>
              <a:rPr lang="en-US" sz="3600" dirty="0" smtClean="0">
                <a:solidFill>
                  <a:srgbClr val="FF0000"/>
                </a:solidFill>
                <a:latin typeface="Arial" panose="020B0604020202020204" pitchFamily="34" charset="0"/>
                <a:cs typeface="Arial" panose="020B0604020202020204" pitchFamily="34" charset="0"/>
              </a:rPr>
              <a:t>class</a:t>
            </a:r>
            <a:r>
              <a:rPr lang="en-US" sz="3600" dirty="0" smtClean="0">
                <a:latin typeface="Arial" panose="020B0604020202020204" pitchFamily="34" charset="0"/>
                <a:cs typeface="Arial" panose="020B0604020202020204" pitchFamily="34" charset="0"/>
              </a:rPr>
              <a:t>.</a:t>
            </a: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027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dirty="0" smtClean="0">
                <a:latin typeface="Arial Black" panose="020B0A04020102020204" pitchFamily="34" charset="0"/>
              </a:rPr>
              <a:t>The Imitation Game (2014)</a:t>
            </a:r>
            <a:endParaRPr lang="en-US" sz="6000" dirty="0">
              <a:latin typeface="Arial Black" panose="020B0A04020102020204" pitchFamily="34" charset="0"/>
            </a:endParaRPr>
          </a:p>
        </p:txBody>
      </p:sp>
      <p:sp>
        <p:nvSpPr>
          <p:cNvPr id="5" name="Content Placeholder 4"/>
          <p:cNvSpPr>
            <a:spLocks noGrp="1"/>
          </p:cNvSpPr>
          <p:nvPr>
            <p:ph idx="1"/>
          </p:nvPr>
        </p:nvSpPr>
        <p:spPr>
          <a:xfrm>
            <a:off x="425003" y="1523263"/>
            <a:ext cx="11590986" cy="1722213"/>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A dramatization of the work of Turing and codebreaker Joan Clarke, this movie gives a somewhat accurate depiction of the Polish “bombe” code-cracking machine</a:t>
            </a:r>
            <a:endParaRPr lang="en-US" sz="3600" dirty="0">
              <a:latin typeface="Arial" panose="020B0604020202020204" pitchFamily="34" charset="0"/>
              <a:cs typeface="Arial" panose="020B0604020202020204" pitchFamily="34" charset="0"/>
            </a:endParaRPr>
          </a:p>
        </p:txBody>
      </p:sp>
      <p:pic>
        <p:nvPicPr>
          <p:cNvPr id="2050" name="Picture 2" descr="http://blogs.nd.edu/oblation/files/2015/02/QS_9ac3f1ecfb9c4121803fa0282d9f01a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00022"/>
            <a:ext cx="5460212" cy="30522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dn.collider.com/wp-content/uploads/the-imitation-game-keira-knightle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179" y="3400022"/>
            <a:ext cx="4565036" cy="303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620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Classes and Objects</a:t>
            </a:r>
            <a:endParaRPr lang="en-US" sz="6000" dirty="0">
              <a:latin typeface="Arial Black" panose="020B0A04020102020204" pitchFamily="34" charset="0"/>
            </a:endParaRPr>
          </a:p>
        </p:txBody>
      </p:sp>
      <p:pic>
        <p:nvPicPr>
          <p:cNvPr id="25608" name="Picture 8" descr="http://ghk.h-cdn.co/assets/15/12/1426719496-chocolate-cak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851" y="3245477"/>
            <a:ext cx="5950845" cy="2975423"/>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4"/>
          <p:cNvSpPr>
            <a:spLocks noGrp="1"/>
          </p:cNvSpPr>
          <p:nvPr>
            <p:ph idx="1"/>
          </p:nvPr>
        </p:nvSpPr>
        <p:spPr>
          <a:xfrm>
            <a:off x="851079" y="1867437"/>
            <a:ext cx="11165983" cy="118485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 resulting triple-fudge chocolate cake is an </a:t>
            </a:r>
            <a:r>
              <a:rPr lang="en-US" sz="3600" dirty="0" smtClean="0">
                <a:solidFill>
                  <a:srgbClr val="FF0000"/>
                </a:solidFill>
                <a:latin typeface="Arial" panose="020B0604020202020204" pitchFamily="34" charset="0"/>
                <a:cs typeface="Arial" panose="020B0604020202020204" pitchFamily="34" charset="0"/>
              </a:rPr>
              <a:t>object</a:t>
            </a:r>
            <a:r>
              <a:rPr lang="en-US" sz="3600" dirty="0" smtClean="0">
                <a:latin typeface="Arial" panose="020B0604020202020204" pitchFamily="34" charset="0"/>
                <a:cs typeface="Arial" panose="020B0604020202020204" pitchFamily="34" charset="0"/>
              </a:rPr>
              <a:t>.</a:t>
            </a: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179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55" y="0"/>
            <a:ext cx="10884794" cy="2275043"/>
          </a:xfrm>
        </p:spPr>
        <p:txBody>
          <a:bodyPr>
            <a:normAutofit/>
          </a:bodyPr>
          <a:lstStyle/>
          <a:p>
            <a:pPr algn="ctr"/>
            <a:r>
              <a:rPr lang="en-US" sz="6000" dirty="0" smtClean="0">
                <a:latin typeface="Arial Black" panose="020B0A04020102020204" pitchFamily="34" charset="0"/>
              </a:rPr>
              <a:t>Concepts in Object-Oriented Programming</a:t>
            </a:r>
            <a:endParaRPr lang="en-US" sz="6000" dirty="0">
              <a:latin typeface="Arial Black" panose="020B0A04020102020204" pitchFamily="34" charset="0"/>
            </a:endParaRPr>
          </a:p>
        </p:txBody>
      </p:sp>
      <p:pic>
        <p:nvPicPr>
          <p:cNvPr id="20482" name="Picture 2" descr="http://i28.tinypic.com/zvwgif.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208" y="2275043"/>
            <a:ext cx="6734096" cy="413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209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The C Family</a:t>
            </a:r>
            <a:endParaRPr lang="en-US" sz="6000" dirty="0">
              <a:latin typeface="Arial Black" panose="020B0A04020102020204" pitchFamily="34" charset="0"/>
            </a:endParaRPr>
          </a:p>
        </p:txBody>
      </p:sp>
      <p:sp>
        <p:nvSpPr>
          <p:cNvPr id="5" name="Content Placeholder 4"/>
          <p:cNvSpPr>
            <a:spLocks noGrp="1"/>
          </p:cNvSpPr>
          <p:nvPr>
            <p:ph idx="1"/>
          </p:nvPr>
        </p:nvSpPr>
        <p:spPr>
          <a:xfrm>
            <a:off x="371341" y="1545466"/>
            <a:ext cx="11475076"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The object-oriented “C with Classes” languages evolved in two new language standards: C++ and Objective C. The lessons learned in the development and use of these two languages resulted in Java and C#. C was the origin or at least had a strong influence on the development of many additional languages. The resulting “C family” of languages include (among many others) C++, Objective C, Java, C#, </a:t>
            </a:r>
            <a:r>
              <a:rPr lang="en-US" sz="3600" dirty="0" err="1" smtClean="0">
                <a:latin typeface="Arial" panose="020B0604020202020204" pitchFamily="34" charset="0"/>
                <a:cs typeface="Arial" panose="020B0604020202020204" pitchFamily="34" charset="0"/>
              </a:rPr>
              <a:t>Lua</a:t>
            </a:r>
            <a:r>
              <a:rPr lang="en-US" sz="3600" dirty="0" smtClean="0">
                <a:latin typeface="Arial" panose="020B0604020202020204" pitchFamily="34" charset="0"/>
                <a:cs typeface="Arial" panose="020B0604020202020204" pitchFamily="34" charset="0"/>
              </a:rPr>
              <a:t>, PHP, Perl, Python, and Swift.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4079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1340" y="2574974"/>
            <a:ext cx="11475076" cy="3412900"/>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Java originated at Sun Microsystems as a language for “smart” appliances such as interactive television. It quickly evolved into an object-oriented language designed to have as few implementation dependencies as possible. An early goal of Java was “write one, run anywhere.”</a:t>
            </a:r>
            <a:endParaRPr lang="en-US" sz="3600" dirty="0">
              <a:latin typeface="Arial" panose="020B0604020202020204" pitchFamily="34" charset="0"/>
              <a:cs typeface="Arial" panose="020B0604020202020204" pitchFamily="34" charset="0"/>
            </a:endParaRPr>
          </a:p>
        </p:txBody>
      </p:sp>
      <p:pic>
        <p:nvPicPr>
          <p:cNvPr id="45058" name="Picture 2" descr="http://cdn.cultofmac.com/wp-content/uploads/2013/06/java-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539" y="284137"/>
            <a:ext cx="3688679" cy="226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27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Compiled Languages</a:t>
            </a:r>
            <a:endParaRPr lang="en-US" sz="6000" dirty="0">
              <a:latin typeface="Arial Black" panose="020B0A04020102020204" pitchFamily="34" charset="0"/>
            </a:endParaRPr>
          </a:p>
        </p:txBody>
      </p:sp>
      <p:sp>
        <p:nvSpPr>
          <p:cNvPr id="5" name="Content Placeholder 4"/>
          <p:cNvSpPr>
            <a:spLocks noGrp="1"/>
          </p:cNvSpPr>
          <p:nvPr>
            <p:ph idx="1"/>
          </p:nvPr>
        </p:nvSpPr>
        <p:spPr>
          <a:xfrm>
            <a:off x="371341" y="1687134"/>
            <a:ext cx="11475076" cy="3412900"/>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Most languages include a “compiler” that transforms the abstract natural-language source code into machine instructions. Compiled code is fast, but machine-dependent; a program compiled for one platform would not execute on another.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0098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Interpreted Languages</a:t>
            </a:r>
            <a:endParaRPr lang="en-US" sz="6000" dirty="0">
              <a:latin typeface="Arial Black" panose="020B0A04020102020204" pitchFamily="34" charset="0"/>
            </a:endParaRPr>
          </a:p>
        </p:txBody>
      </p:sp>
      <p:sp>
        <p:nvSpPr>
          <p:cNvPr id="5" name="Content Placeholder 4"/>
          <p:cNvSpPr>
            <a:spLocks noGrp="1"/>
          </p:cNvSpPr>
          <p:nvPr>
            <p:ph idx="1"/>
          </p:nvPr>
        </p:nvSpPr>
        <p:spPr>
          <a:xfrm>
            <a:off x="371341" y="1687134"/>
            <a:ext cx="11475076" cy="3412900"/>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Some early languages were “interpreted.” BASIC is a famous example. In such languages the interpreter reads the source code and compiles it into machine instructions “on the fly.” Such languages are highly portable at the source-code level, but are usually much slower than compiled languages.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4371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Virtual Machines</a:t>
            </a:r>
            <a:endParaRPr lang="en-US" sz="6000" dirty="0">
              <a:latin typeface="Arial Black" panose="020B0A04020102020204" pitchFamily="34" charset="0"/>
            </a:endParaRPr>
          </a:p>
        </p:txBody>
      </p:sp>
      <p:sp>
        <p:nvSpPr>
          <p:cNvPr id="5" name="Content Placeholder 4"/>
          <p:cNvSpPr>
            <a:spLocks noGrp="1"/>
          </p:cNvSpPr>
          <p:nvPr>
            <p:ph idx="1"/>
          </p:nvPr>
        </p:nvSpPr>
        <p:spPr>
          <a:xfrm>
            <a:off x="371341" y="1687133"/>
            <a:ext cx="11475076" cy="426290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To achieve their goal of “write once, run anywhere” Java is “compiled” into “class files” that are written in an intermediate language called bytecode, which is then interpreted by a “virtual machine.” This means that as long as the client computer can run the Java Virtual Machine (JVM), it can run any “compiled” Java program.</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1981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Applets</a:t>
            </a:r>
            <a:endParaRPr lang="en-US" sz="6000" dirty="0">
              <a:latin typeface="Arial Black" panose="020B0A04020102020204" pitchFamily="34" charset="0"/>
            </a:endParaRPr>
          </a:p>
        </p:txBody>
      </p:sp>
      <p:sp>
        <p:nvSpPr>
          <p:cNvPr id="5" name="Content Placeholder 4"/>
          <p:cNvSpPr>
            <a:spLocks noGrp="1"/>
          </p:cNvSpPr>
          <p:nvPr>
            <p:ph idx="1"/>
          </p:nvPr>
        </p:nvSpPr>
        <p:spPr>
          <a:xfrm>
            <a:off x="371341" y="1435324"/>
            <a:ext cx="11475076" cy="2189407"/>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One immediate application of this concept was to incorporate a subset of the JVM into web browsers, allowing them to run programs imbedded into web pages called “applets.” </a:t>
            </a:r>
            <a:endParaRPr lang="en-US" sz="36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046" y="3624731"/>
            <a:ext cx="5374368" cy="3121876"/>
          </a:xfrm>
          <a:prstGeom prst="rect">
            <a:avLst/>
          </a:prstGeom>
        </p:spPr>
      </p:pic>
    </p:spTree>
    <p:extLst>
      <p:ext uri="{BB962C8B-B14F-4D97-AF65-F5344CB8AC3E}">
        <p14:creationId xmlns:p14="http://schemas.microsoft.com/office/powerpoint/2010/main" val="113582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Language Wars</a:t>
            </a:r>
            <a:endParaRPr lang="en-US" sz="6000" dirty="0">
              <a:latin typeface="Arial Black" panose="020B0A04020102020204" pitchFamily="34" charset="0"/>
            </a:endParaRPr>
          </a:p>
        </p:txBody>
      </p:sp>
      <p:sp>
        <p:nvSpPr>
          <p:cNvPr id="5" name="Content Placeholder 4"/>
          <p:cNvSpPr>
            <a:spLocks noGrp="1"/>
          </p:cNvSpPr>
          <p:nvPr>
            <p:ph idx="1"/>
          </p:nvPr>
        </p:nvSpPr>
        <p:spPr>
          <a:xfrm>
            <a:off x="371341" y="1545465"/>
            <a:ext cx="11475076" cy="3425779"/>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Microsoft was quick to license Java and incorporate the JVM into their Internet Explorer web browser. However, Microsoft’s “embrace and extend” philosophy (which resulted in the Microsoft Visual J++ language) did not sit well with Java and there was considerable litigation as to what the licensing agreement allowed.</a:t>
            </a:r>
            <a:endParaRPr lang="en-US" sz="3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096831" y="4971244"/>
            <a:ext cx="5421635" cy="1661040"/>
          </a:xfrm>
          <a:prstGeom prst="rect">
            <a:avLst/>
          </a:prstGeom>
        </p:spPr>
      </p:pic>
    </p:spTree>
    <p:extLst>
      <p:ext uri="{BB962C8B-B14F-4D97-AF65-F5344CB8AC3E}">
        <p14:creationId xmlns:p14="http://schemas.microsoft.com/office/powerpoint/2010/main" val="905715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The Empire Strikes Back</a:t>
            </a:r>
            <a:endParaRPr lang="en-US" sz="6000" dirty="0">
              <a:latin typeface="Arial Black" panose="020B0A04020102020204" pitchFamily="34" charset="0"/>
            </a:endParaRPr>
          </a:p>
        </p:txBody>
      </p:sp>
      <p:sp>
        <p:nvSpPr>
          <p:cNvPr id="5" name="Content Placeholder 4"/>
          <p:cNvSpPr>
            <a:spLocks noGrp="1"/>
          </p:cNvSpPr>
          <p:nvPr>
            <p:ph idx="1"/>
          </p:nvPr>
        </p:nvSpPr>
        <p:spPr>
          <a:xfrm>
            <a:off x="371341" y="1448607"/>
            <a:ext cx="11475076" cy="3425779"/>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Microsoft developed their own object-oriented language that was known in-house as “Java Without The Lawsuits” for some time. This language evolved into C#, which – like Java – compiles into an intermediate language (CLR or Common Language Runtime) that is interpreted by a virtual machine (.NET).</a:t>
            </a:r>
            <a:endParaRPr lang="en-US" sz="3600" dirty="0">
              <a:latin typeface="Arial" panose="020B0604020202020204" pitchFamily="34" charset="0"/>
              <a:cs typeface="Arial" panose="020B0604020202020204" pitchFamily="34" charset="0"/>
            </a:endParaRPr>
          </a:p>
        </p:txBody>
      </p:sp>
      <p:pic>
        <p:nvPicPr>
          <p:cNvPr id="50180" name="Picture 4" descr="http://1.bp.blogspot.com/-mIAffBvxD3w/TVfE7H8sVvI/AAAAAAAAAFw/8CYFPucmdVA/s1600/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933" y="4610099"/>
            <a:ext cx="392430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44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Arial Black" panose="020B0A04020102020204" pitchFamily="34" charset="0"/>
              </a:rPr>
              <a:t>ENIAC (1946)</a:t>
            </a:r>
            <a:endParaRPr lang="en-US" sz="6000" dirty="0">
              <a:latin typeface="Arial Black" panose="020B0A04020102020204" pitchFamily="34" charset="0"/>
            </a:endParaRPr>
          </a:p>
        </p:txBody>
      </p:sp>
      <p:sp>
        <p:nvSpPr>
          <p:cNvPr id="5" name="Content Placeholder 4"/>
          <p:cNvSpPr>
            <a:spLocks noGrp="1"/>
          </p:cNvSpPr>
          <p:nvPr>
            <p:ph idx="1"/>
          </p:nvPr>
        </p:nvSpPr>
        <p:spPr>
          <a:xfrm>
            <a:off x="425003" y="1523263"/>
            <a:ext cx="11590986" cy="1722213"/>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ENIAC, completed just after the war, was the first electronic, general-purpose, digital, Turing-complete computer that could solve a wide range of problems.</a:t>
            </a:r>
            <a:endParaRPr lang="en-US" sz="36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812827" y="3343275"/>
            <a:ext cx="6076950" cy="3514725"/>
          </a:xfrm>
          <a:prstGeom prst="rect">
            <a:avLst/>
          </a:prstGeom>
        </p:spPr>
      </p:pic>
    </p:spTree>
    <p:extLst>
      <p:ext uri="{BB962C8B-B14F-4D97-AF65-F5344CB8AC3E}">
        <p14:creationId xmlns:p14="http://schemas.microsoft.com/office/powerpoint/2010/main" val="2103217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C-Sharp or C-Hash?</a:t>
            </a:r>
            <a:endParaRPr lang="en-US" sz="6000" dirty="0">
              <a:latin typeface="Arial Black" panose="020B0A04020102020204" pitchFamily="34" charset="0"/>
            </a:endParaRPr>
          </a:p>
        </p:txBody>
      </p:sp>
      <p:sp>
        <p:nvSpPr>
          <p:cNvPr id="5" name="Content Placeholder 4"/>
          <p:cNvSpPr>
            <a:spLocks noGrp="1"/>
          </p:cNvSpPr>
          <p:nvPr>
            <p:ph idx="1"/>
          </p:nvPr>
        </p:nvSpPr>
        <p:spPr>
          <a:xfrm>
            <a:off x="371340" y="1680427"/>
            <a:ext cx="11606011" cy="2827179"/>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For a while Microsoft was adamant that the language be referred to using the musical “sharp” sign, as in     .</a:t>
            </a:r>
          </a:p>
          <a:p>
            <a:pPr marL="0" indent="0">
              <a:buNone/>
            </a:pPr>
            <a:r>
              <a:rPr lang="en-US" sz="3600" dirty="0" smtClean="0">
                <a:latin typeface="Arial" panose="020B0604020202020204" pitchFamily="34" charset="0"/>
                <a:cs typeface="Arial" panose="020B0604020202020204" pitchFamily="34" charset="0"/>
              </a:rPr>
              <a:t>However, hardly anyone ever does so and even Microsoft isn’t consistent about it.</a:t>
            </a:r>
            <a:endParaRPr lang="en-US" sz="3600" dirty="0">
              <a:latin typeface="Arial" panose="020B0604020202020204" pitchFamily="34" charset="0"/>
              <a:cs typeface="Arial" panose="020B0604020202020204" pitchFamily="34" charset="0"/>
            </a:endParaRPr>
          </a:p>
        </p:txBody>
      </p:sp>
      <p:pic>
        <p:nvPicPr>
          <p:cNvPr id="56322" name="Picture 2" descr="https://upload.wikimedia.org/wikipedia/commons/thumb/0/0d/C_Sharp_wordmark.svg/150px-C_Sharp_wordma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99" y="2202478"/>
            <a:ext cx="688292" cy="472628"/>
          </a:xfrm>
          <a:prstGeom prst="rect">
            <a:avLst/>
          </a:prstGeom>
          <a:noFill/>
          <a:extLst>
            <a:ext uri="{909E8E84-426E-40DD-AFC4-6F175D3DCCD1}">
              <a14:hiddenFill xmlns:a14="http://schemas.microsoft.com/office/drawing/2010/main">
                <a:solidFill>
                  <a:srgbClr val="FFFFFF"/>
                </a:solidFill>
              </a14:hiddenFill>
            </a:ext>
          </a:extLst>
        </p:spPr>
      </p:pic>
      <p:pic>
        <p:nvPicPr>
          <p:cNvPr id="56324" name="Picture 4" descr="http://itcontrol-ksa.com/wp-content/uploads/2015/08/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78" y="4275786"/>
            <a:ext cx="5330704" cy="1662672"/>
          </a:xfrm>
          <a:prstGeom prst="rect">
            <a:avLst/>
          </a:prstGeom>
          <a:noFill/>
          <a:extLst>
            <a:ext uri="{909E8E84-426E-40DD-AFC4-6F175D3DCCD1}">
              <a14:hiddenFill xmlns:a14="http://schemas.microsoft.com/office/drawing/2010/main">
                <a:solidFill>
                  <a:srgbClr val="FFFFFF"/>
                </a:solidFill>
              </a14:hiddenFill>
            </a:ext>
          </a:extLst>
        </p:spPr>
      </p:pic>
      <p:pic>
        <p:nvPicPr>
          <p:cNvPr id="56326" name="Picture 6" descr="http://2.bp.blogspot.com/-CpAnPswq4U4/VM_Kpg688VI/AAAAAAAAC0U/vdrjoiD5H74/s1600/csharpdotn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0534" y="4142413"/>
            <a:ext cx="5986817" cy="179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8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Android</a:t>
            </a:r>
            <a:endParaRPr lang="en-US" sz="6000" dirty="0">
              <a:latin typeface="Arial Black" panose="020B0A04020102020204" pitchFamily="34" charset="0"/>
            </a:endParaRPr>
          </a:p>
        </p:txBody>
      </p:sp>
      <p:sp>
        <p:nvSpPr>
          <p:cNvPr id="5" name="Content Placeholder 4"/>
          <p:cNvSpPr>
            <a:spLocks noGrp="1"/>
          </p:cNvSpPr>
          <p:nvPr>
            <p:ph idx="1"/>
          </p:nvPr>
        </p:nvSpPr>
        <p:spPr>
          <a:xfrm>
            <a:off x="154547" y="1706453"/>
            <a:ext cx="11758411"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Programming in Android is done in</a:t>
            </a:r>
          </a:p>
          <a:p>
            <a:pPr marL="0" indent="0">
              <a:buNone/>
            </a:pPr>
            <a:endParaRPr lang="en-US" sz="3600" dirty="0">
              <a:latin typeface="Arial" panose="020B0604020202020204" pitchFamily="34" charset="0"/>
              <a:cs typeface="Arial" panose="020B0604020202020204" pitchFamily="34" charset="0"/>
            </a:endParaRPr>
          </a:p>
          <a:p>
            <a:pPr lvl="1"/>
            <a:r>
              <a:rPr lang="en-US" sz="3200" dirty="0" smtClean="0">
                <a:latin typeface="Arial" panose="020B0604020202020204" pitchFamily="34" charset="0"/>
                <a:cs typeface="Arial" panose="020B0604020202020204" pitchFamily="34" charset="0"/>
              </a:rPr>
              <a:t>C</a:t>
            </a:r>
          </a:p>
          <a:p>
            <a:pPr lvl="1"/>
            <a:r>
              <a:rPr lang="en-US" sz="3200" dirty="0" smtClean="0">
                <a:latin typeface="Arial" panose="020B0604020202020204" pitchFamily="34" charset="0"/>
                <a:cs typeface="Arial" panose="020B0604020202020204" pitchFamily="34" charset="0"/>
              </a:rPr>
              <a:t>C++</a:t>
            </a:r>
          </a:p>
          <a:p>
            <a:pPr lvl="1"/>
            <a:r>
              <a:rPr lang="en-US" sz="3200" dirty="0" smtClean="0">
                <a:latin typeface="Arial" panose="020B0604020202020204" pitchFamily="34" charset="0"/>
                <a:cs typeface="Arial" panose="020B0604020202020204" pitchFamily="34" charset="0"/>
              </a:rPr>
              <a:t>Objective C</a:t>
            </a:r>
          </a:p>
          <a:p>
            <a:pPr lvl="1"/>
            <a:r>
              <a:rPr lang="en-US" sz="3200" dirty="0" smtClean="0">
                <a:latin typeface="Arial" panose="020B0604020202020204" pitchFamily="34" charset="0"/>
                <a:cs typeface="Arial" panose="020B0604020202020204" pitchFamily="34" charset="0"/>
              </a:rPr>
              <a:t>Java</a:t>
            </a:r>
          </a:p>
        </p:txBody>
      </p:sp>
    </p:spTree>
    <p:extLst>
      <p:ext uri="{BB962C8B-B14F-4D97-AF65-F5344CB8AC3E}">
        <p14:creationId xmlns:p14="http://schemas.microsoft.com/office/powerpoint/2010/main" val="3791331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Android</a:t>
            </a:r>
            <a:endParaRPr lang="en-US" sz="6000" dirty="0">
              <a:latin typeface="Arial Black" panose="020B0A04020102020204" pitchFamily="34" charset="0"/>
            </a:endParaRPr>
          </a:p>
        </p:txBody>
      </p:sp>
      <p:sp>
        <p:nvSpPr>
          <p:cNvPr id="5" name="Content Placeholder 4"/>
          <p:cNvSpPr>
            <a:spLocks noGrp="1"/>
          </p:cNvSpPr>
          <p:nvPr>
            <p:ph idx="1"/>
          </p:nvPr>
        </p:nvSpPr>
        <p:spPr>
          <a:xfrm>
            <a:off x="154547" y="1706453"/>
            <a:ext cx="11758411"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Programming in Android is done in</a:t>
            </a:r>
          </a:p>
          <a:p>
            <a:pPr marL="0" indent="0">
              <a:buNone/>
            </a:pPr>
            <a:endParaRPr lang="en-US" sz="3600" dirty="0">
              <a:latin typeface="Arial" panose="020B0604020202020204" pitchFamily="34" charset="0"/>
              <a:cs typeface="Arial" panose="020B0604020202020204" pitchFamily="34" charset="0"/>
            </a:endParaRPr>
          </a:p>
          <a:p>
            <a:pPr lvl="1"/>
            <a:endParaRPr lang="en-US" sz="3200" dirty="0" smtClean="0">
              <a:latin typeface="Arial" panose="020B0604020202020204" pitchFamily="34" charset="0"/>
              <a:cs typeface="Arial" panose="020B0604020202020204" pitchFamily="34" charset="0"/>
            </a:endParaRPr>
          </a:p>
          <a:p>
            <a:pPr lvl="1"/>
            <a:endParaRPr lang="en-US" sz="3200" dirty="0" smtClean="0">
              <a:latin typeface="Arial" panose="020B0604020202020204" pitchFamily="34" charset="0"/>
              <a:cs typeface="Arial" panose="020B0604020202020204" pitchFamily="34" charset="0"/>
            </a:endParaRPr>
          </a:p>
          <a:p>
            <a:pPr lvl="1"/>
            <a:endParaRPr lang="en-US" sz="3200" dirty="0" smtClean="0">
              <a:latin typeface="Arial" panose="020B0604020202020204" pitchFamily="34" charset="0"/>
              <a:cs typeface="Arial" panose="020B0604020202020204" pitchFamily="34" charset="0"/>
            </a:endParaRPr>
          </a:p>
          <a:p>
            <a:pPr lvl="1"/>
            <a:r>
              <a:rPr lang="en-US" sz="3200" dirty="0" smtClean="0">
                <a:solidFill>
                  <a:srgbClr val="FF0000"/>
                </a:solidFill>
                <a:latin typeface="Arial" panose="020B0604020202020204" pitchFamily="34" charset="0"/>
                <a:cs typeface="Arial" panose="020B0604020202020204" pitchFamily="34" charset="0"/>
              </a:rPr>
              <a:t>Java</a:t>
            </a:r>
          </a:p>
        </p:txBody>
      </p:sp>
    </p:spTree>
    <p:extLst>
      <p:ext uri="{BB962C8B-B14F-4D97-AF65-F5344CB8AC3E}">
        <p14:creationId xmlns:p14="http://schemas.microsoft.com/office/powerpoint/2010/main" val="1520126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err="1" smtClean="0">
                <a:latin typeface="Arial Black" panose="020B0A04020102020204" pitchFamily="34" charset="0"/>
              </a:rPr>
              <a:t>iProgramming</a:t>
            </a:r>
            <a:endParaRPr lang="en-US" sz="6000" dirty="0">
              <a:latin typeface="Arial Black" panose="020B0A04020102020204" pitchFamily="34" charset="0"/>
            </a:endParaRPr>
          </a:p>
        </p:txBody>
      </p:sp>
      <p:sp>
        <p:nvSpPr>
          <p:cNvPr id="5" name="Content Placeholder 4"/>
          <p:cNvSpPr>
            <a:spLocks noGrp="1"/>
          </p:cNvSpPr>
          <p:nvPr>
            <p:ph idx="1"/>
          </p:nvPr>
        </p:nvSpPr>
        <p:spPr>
          <a:xfrm>
            <a:off x="154547" y="1706453"/>
            <a:ext cx="11758411"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Programming on Apple devices (the Mac family, the iPhone, the iPad, and such) was (until recently) done in</a:t>
            </a:r>
          </a:p>
          <a:p>
            <a:pPr marL="0" indent="0">
              <a:buNone/>
            </a:pPr>
            <a:endParaRPr lang="en-US" sz="3600" dirty="0">
              <a:latin typeface="Arial" panose="020B0604020202020204" pitchFamily="34" charset="0"/>
              <a:cs typeface="Arial" panose="020B0604020202020204" pitchFamily="34" charset="0"/>
            </a:endParaRPr>
          </a:p>
          <a:p>
            <a:pPr lvl="1"/>
            <a:r>
              <a:rPr lang="en-US" sz="3200" dirty="0" smtClean="0">
                <a:latin typeface="Arial" panose="020B0604020202020204" pitchFamily="34" charset="0"/>
                <a:cs typeface="Arial" panose="020B0604020202020204" pitchFamily="34" charset="0"/>
              </a:rPr>
              <a:t>C</a:t>
            </a:r>
          </a:p>
          <a:p>
            <a:pPr lvl="1"/>
            <a:r>
              <a:rPr lang="en-US" sz="3200" dirty="0" smtClean="0">
                <a:latin typeface="Arial" panose="020B0604020202020204" pitchFamily="34" charset="0"/>
                <a:cs typeface="Arial" panose="020B0604020202020204" pitchFamily="34" charset="0"/>
              </a:rPr>
              <a:t>C++</a:t>
            </a:r>
          </a:p>
          <a:p>
            <a:pPr lvl="1"/>
            <a:r>
              <a:rPr lang="en-US" sz="3200" dirty="0" smtClean="0">
                <a:latin typeface="Arial" panose="020B0604020202020204" pitchFamily="34" charset="0"/>
                <a:cs typeface="Arial" panose="020B0604020202020204" pitchFamily="34" charset="0"/>
              </a:rPr>
              <a:t>Objective C</a:t>
            </a:r>
          </a:p>
          <a:p>
            <a:pPr lvl="1"/>
            <a:r>
              <a:rPr lang="en-US" sz="3200" dirty="0" smtClean="0">
                <a:latin typeface="Arial" panose="020B0604020202020204" pitchFamily="34" charset="0"/>
                <a:cs typeface="Arial" panose="020B0604020202020204" pitchFamily="34" charset="0"/>
              </a:rPr>
              <a:t>Java</a:t>
            </a:r>
          </a:p>
        </p:txBody>
      </p:sp>
    </p:spTree>
    <p:extLst>
      <p:ext uri="{BB962C8B-B14F-4D97-AF65-F5344CB8AC3E}">
        <p14:creationId xmlns:p14="http://schemas.microsoft.com/office/powerpoint/2010/main" val="3784306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err="1" smtClean="0">
                <a:latin typeface="Arial Black" panose="020B0A04020102020204" pitchFamily="34" charset="0"/>
              </a:rPr>
              <a:t>iProgramming</a:t>
            </a:r>
            <a:endParaRPr lang="en-US" sz="6000" dirty="0">
              <a:latin typeface="Arial Black" panose="020B0A04020102020204" pitchFamily="34" charset="0"/>
            </a:endParaRPr>
          </a:p>
        </p:txBody>
      </p:sp>
      <p:sp>
        <p:nvSpPr>
          <p:cNvPr id="5" name="Content Placeholder 4"/>
          <p:cNvSpPr>
            <a:spLocks noGrp="1"/>
          </p:cNvSpPr>
          <p:nvPr>
            <p:ph idx="1"/>
          </p:nvPr>
        </p:nvSpPr>
        <p:spPr>
          <a:xfrm>
            <a:off x="154547" y="1706453"/>
            <a:ext cx="11758411"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Programming on Apple devices (the Mac family, the iPhone, the iPad, and such) was (until recently) done in</a:t>
            </a:r>
          </a:p>
          <a:p>
            <a:pPr marL="0" indent="0">
              <a:buNone/>
            </a:pPr>
            <a:endParaRPr lang="en-US" sz="3600" dirty="0">
              <a:latin typeface="Arial" panose="020B0604020202020204" pitchFamily="34" charset="0"/>
              <a:cs typeface="Arial" panose="020B0604020202020204" pitchFamily="34" charset="0"/>
            </a:endParaRPr>
          </a:p>
          <a:p>
            <a:pPr lvl="1"/>
            <a:endParaRPr lang="en-US" sz="3200" dirty="0" smtClean="0">
              <a:latin typeface="Arial" panose="020B0604020202020204" pitchFamily="34" charset="0"/>
              <a:cs typeface="Arial" panose="020B0604020202020204" pitchFamily="34" charset="0"/>
            </a:endParaRPr>
          </a:p>
          <a:p>
            <a:pPr lvl="1"/>
            <a:endParaRPr lang="en-US" sz="3200" dirty="0">
              <a:latin typeface="Arial" panose="020B0604020202020204" pitchFamily="34" charset="0"/>
              <a:cs typeface="Arial" panose="020B0604020202020204" pitchFamily="34" charset="0"/>
            </a:endParaRPr>
          </a:p>
          <a:p>
            <a:pPr lvl="1"/>
            <a:r>
              <a:rPr lang="en-US" sz="3200" dirty="0" smtClean="0">
                <a:solidFill>
                  <a:srgbClr val="FF0000"/>
                </a:solidFill>
                <a:latin typeface="Arial" panose="020B0604020202020204" pitchFamily="34" charset="0"/>
                <a:cs typeface="Arial" panose="020B0604020202020204" pitchFamily="34" charset="0"/>
              </a:rPr>
              <a:t>Objective C</a:t>
            </a:r>
          </a:p>
        </p:txBody>
      </p:sp>
    </p:spTree>
    <p:extLst>
      <p:ext uri="{BB962C8B-B14F-4D97-AF65-F5344CB8AC3E}">
        <p14:creationId xmlns:p14="http://schemas.microsoft.com/office/powerpoint/2010/main" val="3344560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err="1" smtClean="0">
                <a:latin typeface="Arial Black" panose="020B0A04020102020204" pitchFamily="34" charset="0"/>
              </a:rPr>
              <a:t>iProgramming</a:t>
            </a:r>
            <a:endParaRPr lang="en-US" sz="6000" dirty="0">
              <a:latin typeface="Arial Black" panose="020B0A04020102020204" pitchFamily="34" charset="0"/>
            </a:endParaRPr>
          </a:p>
        </p:txBody>
      </p:sp>
      <p:sp>
        <p:nvSpPr>
          <p:cNvPr id="5" name="Content Placeholder 4"/>
          <p:cNvSpPr>
            <a:spLocks noGrp="1"/>
          </p:cNvSpPr>
          <p:nvPr>
            <p:ph idx="1"/>
          </p:nvPr>
        </p:nvSpPr>
        <p:spPr>
          <a:xfrm>
            <a:off x="154547" y="1706453"/>
            <a:ext cx="11758411"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Objective C++ is being replaced by what new language?</a:t>
            </a: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0266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err="1" smtClean="0">
                <a:latin typeface="Arial Black" panose="020B0A04020102020204" pitchFamily="34" charset="0"/>
              </a:rPr>
              <a:t>iProgramming</a:t>
            </a:r>
            <a:endParaRPr lang="en-US" sz="6000" dirty="0">
              <a:latin typeface="Arial Black" panose="020B0A04020102020204" pitchFamily="34" charset="0"/>
            </a:endParaRPr>
          </a:p>
        </p:txBody>
      </p:sp>
      <p:sp>
        <p:nvSpPr>
          <p:cNvPr id="5" name="Content Placeholder 4"/>
          <p:cNvSpPr>
            <a:spLocks noGrp="1"/>
          </p:cNvSpPr>
          <p:nvPr>
            <p:ph idx="1"/>
          </p:nvPr>
        </p:nvSpPr>
        <p:spPr>
          <a:xfrm>
            <a:off x="154547" y="1706453"/>
            <a:ext cx="11758411" cy="5151548"/>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Objective C++ is being replaced by what new language?</a:t>
            </a:r>
          </a:p>
          <a:p>
            <a:pPr marL="0" indent="0">
              <a:buNone/>
            </a:pPr>
            <a:endParaRPr lang="en-US" sz="3600" dirty="0">
              <a:latin typeface="Arial" panose="020B0604020202020204" pitchFamily="34" charset="0"/>
              <a:cs typeface="Arial" panose="020B0604020202020204" pitchFamily="34" charset="0"/>
            </a:endParaRPr>
          </a:p>
        </p:txBody>
      </p:sp>
      <p:pic>
        <p:nvPicPr>
          <p:cNvPr id="4098" name="Picture 2" descr="http://mfavisualnarrative.sva.edu/wp-content/uploads/2015/03/swift-logo-he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021" y="2597240"/>
            <a:ext cx="7293607" cy="409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868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The Most</a:t>
            </a:r>
            <a:br>
              <a:rPr lang="en-US" sz="6000" dirty="0" smtClean="0">
                <a:latin typeface="Arial Black" panose="020B0A04020102020204" pitchFamily="34" charset="0"/>
              </a:rPr>
            </a:br>
            <a:r>
              <a:rPr lang="en-US" sz="6000" dirty="0" smtClean="0">
                <a:latin typeface="Arial Black" panose="020B0A04020102020204" pitchFamily="34" charset="0"/>
              </a:rPr>
              <a:t>OO Of Them All?</a:t>
            </a:r>
            <a:endParaRPr lang="en-US" sz="6000" dirty="0">
              <a:latin typeface="Arial Black" panose="020B0A04020102020204" pitchFamily="34" charset="0"/>
            </a:endParaRPr>
          </a:p>
        </p:txBody>
      </p:sp>
      <p:sp>
        <p:nvSpPr>
          <p:cNvPr id="5" name="Content Placeholder 4"/>
          <p:cNvSpPr>
            <a:spLocks noGrp="1"/>
          </p:cNvSpPr>
          <p:nvPr>
            <p:ph idx="1"/>
          </p:nvPr>
        </p:nvSpPr>
        <p:spPr>
          <a:xfrm>
            <a:off x="538766" y="2189408"/>
            <a:ext cx="11475076" cy="4443212"/>
          </a:xfrm>
        </p:spPr>
        <p:txBody>
          <a:bodyPr>
            <a:normAutofit/>
          </a:bodyPr>
          <a:lstStyle/>
          <a:p>
            <a:pPr marL="0" indent="0">
              <a:buNone/>
            </a:pPr>
            <a:r>
              <a:rPr lang="en-US" sz="3600" dirty="0" smtClean="0">
                <a:solidFill>
                  <a:srgbClr val="FF0000"/>
                </a:solidFill>
                <a:latin typeface="Arial" panose="020B0604020202020204" pitchFamily="34" charset="0"/>
                <a:cs typeface="Arial" panose="020B0604020202020204" pitchFamily="34" charset="0"/>
              </a:rPr>
              <a:t>C++ </a:t>
            </a:r>
            <a:r>
              <a:rPr lang="en-US" sz="3600" dirty="0" smtClean="0">
                <a:latin typeface="Arial" panose="020B0604020202020204" pitchFamily="34" charset="0"/>
                <a:cs typeface="Arial" panose="020B0604020202020204" pitchFamily="34" charset="0"/>
              </a:rPr>
              <a:t>and </a:t>
            </a:r>
            <a:r>
              <a:rPr lang="en-US" sz="3600" dirty="0" smtClean="0">
                <a:solidFill>
                  <a:srgbClr val="FF0000"/>
                </a:solidFill>
                <a:latin typeface="Arial" panose="020B0604020202020204" pitchFamily="34" charset="0"/>
                <a:cs typeface="Arial" panose="020B0604020202020204" pitchFamily="34" charset="0"/>
              </a:rPr>
              <a:t>Objective C </a:t>
            </a:r>
            <a:r>
              <a:rPr lang="en-US" sz="3600" dirty="0" smtClean="0">
                <a:latin typeface="Arial" panose="020B0604020202020204" pitchFamily="34" charset="0"/>
                <a:cs typeface="Arial" panose="020B0604020202020204" pitchFamily="34" charset="0"/>
              </a:rPr>
              <a:t>are the first of the widely-used OO languages languages.</a:t>
            </a: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6070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The Most</a:t>
            </a:r>
            <a:br>
              <a:rPr lang="en-US" sz="6000" dirty="0" smtClean="0">
                <a:latin typeface="Arial Black" panose="020B0A04020102020204" pitchFamily="34" charset="0"/>
              </a:rPr>
            </a:br>
            <a:r>
              <a:rPr lang="en-US" sz="6000" dirty="0" smtClean="0">
                <a:latin typeface="Arial Black" panose="020B0A04020102020204" pitchFamily="34" charset="0"/>
              </a:rPr>
              <a:t>OO Of Them All?</a:t>
            </a:r>
            <a:endParaRPr lang="en-US" sz="6000" dirty="0">
              <a:latin typeface="Arial Black" panose="020B0A04020102020204" pitchFamily="34" charset="0"/>
            </a:endParaRPr>
          </a:p>
        </p:txBody>
      </p:sp>
      <p:sp>
        <p:nvSpPr>
          <p:cNvPr id="5" name="Content Placeholder 4"/>
          <p:cNvSpPr>
            <a:spLocks noGrp="1"/>
          </p:cNvSpPr>
          <p:nvPr>
            <p:ph idx="1"/>
          </p:nvPr>
        </p:nvSpPr>
        <p:spPr>
          <a:xfrm>
            <a:off x="538766" y="2189408"/>
            <a:ext cx="11475076" cy="4192339"/>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C++ and Objective C are the first of the widely-used OO languages languages.</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3600" dirty="0" smtClean="0">
                <a:solidFill>
                  <a:srgbClr val="FF0000"/>
                </a:solidFill>
                <a:latin typeface="Arial" panose="020B0604020202020204" pitchFamily="34" charset="0"/>
                <a:cs typeface="Arial" panose="020B0604020202020204" pitchFamily="34" charset="0"/>
              </a:rPr>
              <a:t>Java</a:t>
            </a:r>
            <a:r>
              <a:rPr lang="en-US" sz="3600" dirty="0" smtClean="0">
                <a:latin typeface="Arial" panose="020B0604020202020204" pitchFamily="34" charset="0"/>
                <a:cs typeface="Arial" panose="020B0604020202020204" pitchFamily="34" charset="0"/>
              </a:rPr>
              <a:t> is a substantially more OO language than C++.</a:t>
            </a: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854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The Most</a:t>
            </a:r>
            <a:br>
              <a:rPr lang="en-US" sz="6000" dirty="0" smtClean="0">
                <a:latin typeface="Arial Black" panose="020B0A04020102020204" pitchFamily="34" charset="0"/>
              </a:rPr>
            </a:br>
            <a:r>
              <a:rPr lang="en-US" sz="6000" dirty="0" smtClean="0">
                <a:latin typeface="Arial Black" panose="020B0A04020102020204" pitchFamily="34" charset="0"/>
              </a:rPr>
              <a:t>OO Of Them All?</a:t>
            </a:r>
            <a:endParaRPr lang="en-US" sz="6000" dirty="0">
              <a:latin typeface="Arial Black" panose="020B0A04020102020204" pitchFamily="34" charset="0"/>
            </a:endParaRPr>
          </a:p>
        </p:txBody>
      </p:sp>
      <p:sp>
        <p:nvSpPr>
          <p:cNvPr id="5" name="Content Placeholder 4"/>
          <p:cNvSpPr>
            <a:spLocks noGrp="1"/>
          </p:cNvSpPr>
          <p:nvPr>
            <p:ph idx="1"/>
          </p:nvPr>
        </p:nvSpPr>
        <p:spPr>
          <a:xfrm>
            <a:off x="564524" y="2189408"/>
            <a:ext cx="11475076" cy="4192339"/>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C++ and Objective C are the first of the widely-used OO languages languages.</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3600" dirty="0" smtClean="0">
                <a:latin typeface="Arial" panose="020B0604020202020204" pitchFamily="34" charset="0"/>
                <a:cs typeface="Arial" panose="020B0604020202020204" pitchFamily="34" charset="0"/>
              </a:rPr>
              <a:t>Java is a substantially more OO language than C++.</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3600" dirty="0" smtClean="0">
                <a:solidFill>
                  <a:srgbClr val="FF0000"/>
                </a:solidFill>
                <a:latin typeface="Arial" panose="020B0604020202020204" pitchFamily="34" charset="0"/>
                <a:cs typeface="Arial" panose="020B0604020202020204" pitchFamily="34" charset="0"/>
              </a:rPr>
              <a:t>C# </a:t>
            </a:r>
            <a:r>
              <a:rPr lang="en-US" sz="3600" dirty="0" smtClean="0">
                <a:latin typeface="Arial" panose="020B0604020202020204" pitchFamily="34" charset="0"/>
                <a:cs typeface="Arial" panose="020B0604020202020204" pitchFamily="34" charset="0"/>
              </a:rPr>
              <a:t>is slightly more OO than Java.</a:t>
            </a:r>
          </a:p>
          <a:p>
            <a:pPr marL="0" indent="0">
              <a:buNone/>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806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43224"/>
          </a:xfrm>
        </p:spPr>
        <p:txBody>
          <a:bodyPr>
            <a:normAutofit/>
          </a:bodyPr>
          <a:lstStyle/>
          <a:p>
            <a:pPr algn="ctr"/>
            <a:r>
              <a:rPr lang="en-US" sz="6000" dirty="0" smtClean="0">
                <a:latin typeface="Arial Black" panose="020B0A04020102020204" pitchFamily="34" charset="0"/>
              </a:rPr>
              <a:t>Manchester Mark I (1949)</a:t>
            </a:r>
            <a:endParaRPr lang="en-US" sz="6000" dirty="0">
              <a:latin typeface="Arial Black" panose="020B0A04020102020204" pitchFamily="34" charset="0"/>
            </a:endParaRPr>
          </a:p>
        </p:txBody>
      </p:sp>
      <p:sp>
        <p:nvSpPr>
          <p:cNvPr id="5" name="Content Placeholder 4"/>
          <p:cNvSpPr>
            <a:spLocks noGrp="1"/>
          </p:cNvSpPr>
          <p:nvPr>
            <p:ph idx="1"/>
          </p:nvPr>
        </p:nvSpPr>
        <p:spPr>
          <a:xfrm>
            <a:off x="618185" y="2502058"/>
            <a:ext cx="11273307" cy="3898742"/>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Constructed at the University of Manchester in England, the Mark I was the first stored-program computer. It also the first computer to use index registers, which allowed the computer to read sequentially through an array of words in memory. Many ideas in this design were incorporated into the first commercial computers such as the IBM 701.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804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The Most</a:t>
            </a:r>
            <a:br>
              <a:rPr lang="en-US" sz="6000" dirty="0" smtClean="0">
                <a:latin typeface="Arial Black" panose="020B0A04020102020204" pitchFamily="34" charset="0"/>
              </a:rPr>
            </a:br>
            <a:r>
              <a:rPr lang="en-US" sz="6000" dirty="0" smtClean="0">
                <a:latin typeface="Arial Black" panose="020B0A04020102020204" pitchFamily="34" charset="0"/>
              </a:rPr>
              <a:t>OO Of Them All?</a:t>
            </a:r>
            <a:endParaRPr lang="en-US" sz="6000" dirty="0">
              <a:latin typeface="Arial Black" panose="020B0A04020102020204" pitchFamily="34" charset="0"/>
            </a:endParaRPr>
          </a:p>
        </p:txBody>
      </p:sp>
      <p:sp>
        <p:nvSpPr>
          <p:cNvPr id="5" name="Content Placeholder 4"/>
          <p:cNvSpPr>
            <a:spLocks noGrp="1"/>
          </p:cNvSpPr>
          <p:nvPr>
            <p:ph idx="1"/>
          </p:nvPr>
        </p:nvSpPr>
        <p:spPr>
          <a:xfrm>
            <a:off x="616039" y="2189408"/>
            <a:ext cx="11475076" cy="4192339"/>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C++ and Objective C are the first of the widely-used OO languages languages.</a:t>
            </a:r>
          </a:p>
          <a:p>
            <a:pPr marL="0" indent="0">
              <a:buNone/>
            </a:pPr>
            <a:endParaRPr lang="en-US" sz="1100" dirty="0">
              <a:latin typeface="Arial" panose="020B0604020202020204" pitchFamily="34" charset="0"/>
              <a:cs typeface="Arial" panose="020B0604020202020204" pitchFamily="34" charset="0"/>
            </a:endParaRPr>
          </a:p>
          <a:p>
            <a:pPr marL="0" indent="0">
              <a:buNone/>
            </a:pPr>
            <a:r>
              <a:rPr lang="en-US" sz="3600" dirty="0" smtClean="0">
                <a:latin typeface="Arial" panose="020B0604020202020204" pitchFamily="34" charset="0"/>
                <a:cs typeface="Arial" panose="020B0604020202020204" pitchFamily="34" charset="0"/>
              </a:rPr>
              <a:t>Java is a substantially more OO language than C++.</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3600" dirty="0" smtClean="0">
                <a:latin typeface="Arial" panose="020B0604020202020204" pitchFamily="34" charset="0"/>
                <a:cs typeface="Arial" panose="020B0604020202020204" pitchFamily="34" charset="0"/>
              </a:rPr>
              <a:t>C# is slightly more OO than Java.</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3600" dirty="0" smtClean="0">
                <a:solidFill>
                  <a:srgbClr val="FF0000"/>
                </a:solidFill>
                <a:latin typeface="Arial" panose="020B0604020202020204" pitchFamily="34" charset="0"/>
                <a:cs typeface="Arial" panose="020B0604020202020204" pitchFamily="34" charset="0"/>
              </a:rPr>
              <a:t>Swift</a:t>
            </a:r>
            <a:r>
              <a:rPr lang="en-US" sz="3600" dirty="0" smtClean="0">
                <a:latin typeface="Arial" panose="020B0604020202020204" pitchFamily="34" charset="0"/>
                <a:cs typeface="Arial" panose="020B0604020202020204" pitchFamily="34" charset="0"/>
              </a:rPr>
              <a:t> is considerably more OO than Objective C.</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57335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Best?</a:t>
            </a:r>
            <a:endParaRPr lang="en-US" sz="6000" dirty="0">
              <a:latin typeface="Arial Black" panose="020B0A04020102020204" pitchFamily="34" charset="0"/>
            </a:endParaRPr>
          </a:p>
        </p:txBody>
      </p:sp>
      <p:sp>
        <p:nvSpPr>
          <p:cNvPr id="5" name="Content Placeholder 4"/>
          <p:cNvSpPr>
            <a:spLocks noGrp="1"/>
          </p:cNvSpPr>
          <p:nvPr>
            <p:ph idx="1"/>
          </p:nvPr>
        </p:nvSpPr>
        <p:spPr>
          <a:xfrm>
            <a:off x="538766" y="1918952"/>
            <a:ext cx="11475076" cy="3657600"/>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C was designed to write an operating system. Compiled C code maps efficiently to hardware and emphasizes performance over safety. It is a power language for power users; cryptic, powerful, and occasionally dangerous. It is said that while C isn’t the best language for any non-systems application, it’s the second best for everything.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6658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Best?</a:t>
            </a:r>
            <a:endParaRPr lang="en-US" sz="6000" dirty="0">
              <a:latin typeface="Arial Black" panose="020B0A04020102020204" pitchFamily="34" charset="0"/>
            </a:endParaRPr>
          </a:p>
        </p:txBody>
      </p:sp>
      <p:sp>
        <p:nvSpPr>
          <p:cNvPr id="5" name="Content Placeholder 4"/>
          <p:cNvSpPr>
            <a:spLocks noGrp="1"/>
          </p:cNvSpPr>
          <p:nvPr>
            <p:ph idx="1"/>
          </p:nvPr>
        </p:nvSpPr>
        <p:spPr>
          <a:xfrm>
            <a:off x="321972" y="1918952"/>
            <a:ext cx="11691870" cy="452048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C++ adds object-oriented and generic features to C. It also was designed with a bias towards system programming and imbedded, resource-constrained systems, with emphasis on high performance, efficiency, and flexibility. Like C, performance is emphasized over safety. A popular and influential language, features of C++ have made their way into many other languages – including later versions of C itself.</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08372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Best?</a:t>
            </a:r>
            <a:endParaRPr lang="en-US" sz="6000" dirty="0">
              <a:latin typeface="Arial Black" panose="020B0A04020102020204" pitchFamily="34" charset="0"/>
            </a:endParaRPr>
          </a:p>
        </p:txBody>
      </p:sp>
      <p:sp>
        <p:nvSpPr>
          <p:cNvPr id="5" name="Content Placeholder 4"/>
          <p:cNvSpPr>
            <a:spLocks noGrp="1"/>
          </p:cNvSpPr>
          <p:nvPr>
            <p:ph idx="1"/>
          </p:nvPr>
        </p:nvSpPr>
        <p:spPr>
          <a:xfrm>
            <a:off x="321972" y="1918952"/>
            <a:ext cx="11691870" cy="452048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Objective C took a different approach to object-oriented programming than did C++, with a heavier emphasis on </a:t>
            </a:r>
            <a:r>
              <a:rPr lang="en-US" sz="3600" dirty="0" err="1" smtClean="0">
                <a:latin typeface="Arial" panose="020B0604020202020204" pitchFamily="34" charset="0"/>
                <a:cs typeface="Arial" panose="020B0604020202020204" pitchFamily="34" charset="0"/>
              </a:rPr>
              <a:t>SmallTalk</a:t>
            </a:r>
            <a:r>
              <a:rPr lang="en-US" sz="3600" dirty="0" smtClean="0">
                <a:latin typeface="Arial" panose="020B0604020202020204" pitchFamily="34" charset="0"/>
                <a:cs typeface="Arial" panose="020B0604020202020204" pitchFamily="34" charset="0"/>
              </a:rPr>
              <a:t>-style syntax and messaging. Unlike C++, Objective C is a strict superset of C; pure C programs can be compiled in Objective C. Like C, Objective C emphasizes performance over safety and uses data types and instructions that map closely to the hardware.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2100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Best?</a:t>
            </a:r>
            <a:endParaRPr lang="en-US" sz="6000" dirty="0">
              <a:latin typeface="Arial Black" panose="020B0A04020102020204" pitchFamily="34" charset="0"/>
            </a:endParaRPr>
          </a:p>
        </p:txBody>
      </p:sp>
      <p:sp>
        <p:nvSpPr>
          <p:cNvPr id="5" name="Content Placeholder 4"/>
          <p:cNvSpPr>
            <a:spLocks noGrp="1"/>
          </p:cNvSpPr>
          <p:nvPr>
            <p:ph idx="1"/>
          </p:nvPr>
        </p:nvSpPr>
        <p:spPr>
          <a:xfrm>
            <a:off x="321972" y="1918952"/>
            <a:ext cx="11691870" cy="452048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Java is a concurrent, object-oriented, class-based language with emphasis on high portability at the bytecode level. While deriving much of its syntax from C and C++, it differs from those languages in significant ways. In particular, there are fewer low-level facilities (as Java tries to be as independent of the hardware as possible) and safety is emphasized over performance.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1654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Best?</a:t>
            </a:r>
            <a:endParaRPr lang="en-US" sz="6000" dirty="0">
              <a:latin typeface="Arial Black" panose="020B0A04020102020204" pitchFamily="34" charset="0"/>
            </a:endParaRPr>
          </a:p>
        </p:txBody>
      </p:sp>
      <p:sp>
        <p:nvSpPr>
          <p:cNvPr id="5" name="Content Placeholder 4"/>
          <p:cNvSpPr>
            <a:spLocks noGrp="1"/>
          </p:cNvSpPr>
          <p:nvPr>
            <p:ph idx="1"/>
          </p:nvPr>
        </p:nvSpPr>
        <p:spPr>
          <a:xfrm>
            <a:off x="321972" y="1918952"/>
            <a:ext cx="11691870" cy="452048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C# is similar to Java; both compile to an intermediate language that is interpreted by a virtual machine, both are largely independent of the hardware, and both emphasize safety over performance. C# is in many ways a more “pure” OO language than Java. The most significant difference is that, for whatever reason, Microsoft has not incorporated .NET into web browsers, so there is no C# equivalent of a Java applet.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4141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Best?</a:t>
            </a:r>
            <a:endParaRPr lang="en-US" sz="6000" dirty="0">
              <a:latin typeface="Arial Black" panose="020B0A04020102020204" pitchFamily="34" charset="0"/>
            </a:endParaRPr>
          </a:p>
        </p:txBody>
      </p:sp>
      <p:sp>
        <p:nvSpPr>
          <p:cNvPr id="5" name="Content Placeholder 4"/>
          <p:cNvSpPr>
            <a:spLocks noGrp="1"/>
          </p:cNvSpPr>
          <p:nvPr>
            <p:ph idx="1"/>
          </p:nvPr>
        </p:nvSpPr>
        <p:spPr>
          <a:xfrm>
            <a:off x="321972" y="1918952"/>
            <a:ext cx="11691870" cy="4520485"/>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Swift, introduced in 2014, is to Objective C what Java is to C++; a language more resilient to erroneous code and with a much greater degree of hardware independence. Swift introduces a new paradigm called “protocol-oriented programming” which emphasizes means by which unrelated objects can communicate with one another.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5421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Best?</a:t>
            </a:r>
            <a:endParaRPr lang="en-US" sz="6000" dirty="0">
              <a:latin typeface="Arial Black" panose="020B0A04020102020204" pitchFamily="34" charset="0"/>
            </a:endParaRPr>
          </a:p>
        </p:txBody>
      </p:sp>
      <p:sp>
        <p:nvSpPr>
          <p:cNvPr id="5" name="Content Placeholder 4"/>
          <p:cNvSpPr>
            <a:spLocks noGrp="1"/>
          </p:cNvSpPr>
          <p:nvPr>
            <p:ph idx="1"/>
          </p:nvPr>
        </p:nvSpPr>
        <p:spPr>
          <a:xfrm>
            <a:off x="5280338" y="1918952"/>
            <a:ext cx="6733504" cy="4520485"/>
          </a:xfrm>
        </p:spPr>
        <p:txBody>
          <a:bodyPr>
            <a:normAutofit/>
          </a:bodyPr>
          <a:lstStyle/>
          <a:p>
            <a:r>
              <a:rPr lang="en-US" sz="3600" dirty="0" smtClean="0">
                <a:latin typeface="Arial" panose="020B0604020202020204" pitchFamily="34" charset="0"/>
                <a:cs typeface="Arial" panose="020B0604020202020204" pitchFamily="34" charset="0"/>
              </a:rPr>
              <a:t>C</a:t>
            </a:r>
          </a:p>
          <a:p>
            <a:r>
              <a:rPr lang="en-US" sz="3600" dirty="0" smtClean="0">
                <a:latin typeface="Arial" panose="020B0604020202020204" pitchFamily="34" charset="0"/>
                <a:cs typeface="Arial" panose="020B0604020202020204" pitchFamily="34" charset="0"/>
              </a:rPr>
              <a:t>C++</a:t>
            </a:r>
          </a:p>
          <a:p>
            <a:r>
              <a:rPr lang="en-US" sz="3600" dirty="0" smtClean="0">
                <a:latin typeface="Arial" panose="020B0604020202020204" pitchFamily="34" charset="0"/>
                <a:cs typeface="Arial" panose="020B0604020202020204" pitchFamily="34" charset="0"/>
              </a:rPr>
              <a:t>Objective C</a:t>
            </a:r>
          </a:p>
          <a:p>
            <a:r>
              <a:rPr lang="en-US" sz="3600" dirty="0" smtClean="0">
                <a:latin typeface="Arial" panose="020B0604020202020204" pitchFamily="34" charset="0"/>
                <a:cs typeface="Arial" panose="020B0604020202020204" pitchFamily="34" charset="0"/>
              </a:rPr>
              <a:t>Java</a:t>
            </a:r>
          </a:p>
          <a:p>
            <a:r>
              <a:rPr lang="en-US" sz="3600" dirty="0" smtClean="0">
                <a:latin typeface="Arial" panose="020B0604020202020204" pitchFamily="34" charset="0"/>
                <a:cs typeface="Arial" panose="020B0604020202020204" pitchFamily="34" charset="0"/>
              </a:rPr>
              <a:t>C#</a:t>
            </a:r>
          </a:p>
          <a:p>
            <a:r>
              <a:rPr lang="en-US" sz="3600" dirty="0" smtClean="0">
                <a:latin typeface="Arial" panose="020B0604020202020204" pitchFamily="34" charset="0"/>
                <a:cs typeface="Arial" panose="020B0604020202020204" pitchFamily="34" charset="0"/>
              </a:rPr>
              <a:t>Swift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8553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Which Is Best?</a:t>
            </a:r>
            <a:endParaRPr lang="en-US" sz="6000" dirty="0">
              <a:latin typeface="Arial Black" panose="020B0A04020102020204" pitchFamily="34" charset="0"/>
            </a:endParaRPr>
          </a:p>
        </p:txBody>
      </p:sp>
      <p:sp>
        <p:nvSpPr>
          <p:cNvPr id="5" name="Content Placeholder 4"/>
          <p:cNvSpPr>
            <a:spLocks noGrp="1"/>
          </p:cNvSpPr>
          <p:nvPr>
            <p:ph idx="1"/>
          </p:nvPr>
        </p:nvSpPr>
        <p:spPr>
          <a:xfrm>
            <a:off x="2614412" y="2408351"/>
            <a:ext cx="7727324" cy="2459864"/>
          </a:xfrm>
        </p:spPr>
        <p:txBody>
          <a:bodyPr>
            <a:normAutofit/>
          </a:bodyPr>
          <a:lstStyle/>
          <a:p>
            <a:pPr marL="0" indent="0">
              <a:buNone/>
            </a:pPr>
            <a:r>
              <a:rPr lang="en-US" sz="9600" dirty="0" smtClean="0">
                <a:solidFill>
                  <a:srgbClr val="FF0000"/>
                </a:solidFill>
                <a:latin typeface="Arial" panose="020B0604020202020204" pitchFamily="34" charset="0"/>
                <a:cs typeface="Arial" panose="020B0604020202020204" pitchFamily="34" charset="0"/>
              </a:rPr>
              <a:t>IT DEPENDS</a:t>
            </a:r>
            <a:endParaRPr lang="en-US" sz="9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479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2094738"/>
          </a:xfrm>
        </p:spPr>
        <p:txBody>
          <a:bodyPr>
            <a:normAutofit/>
          </a:bodyPr>
          <a:lstStyle/>
          <a:p>
            <a:pPr algn="ctr"/>
            <a:r>
              <a:rPr lang="en-US" sz="6000" dirty="0" smtClean="0">
                <a:latin typeface="Arial Black" panose="020B0A04020102020204" pitchFamily="34" charset="0"/>
              </a:rPr>
              <a:t>NEXT LECTURE</a:t>
            </a:r>
            <a:endParaRPr lang="en-US" sz="6000" dirty="0">
              <a:latin typeface="Arial Black" panose="020B0A04020102020204" pitchFamily="34" charset="0"/>
            </a:endParaRPr>
          </a:p>
        </p:txBody>
      </p:sp>
      <p:sp>
        <p:nvSpPr>
          <p:cNvPr id="5" name="Content Placeholder 4"/>
          <p:cNvSpPr>
            <a:spLocks noGrp="1"/>
          </p:cNvSpPr>
          <p:nvPr>
            <p:ph idx="1"/>
          </p:nvPr>
        </p:nvSpPr>
        <p:spPr>
          <a:xfrm>
            <a:off x="991673" y="2305318"/>
            <a:ext cx="10740981" cy="2524259"/>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Rapid </a:t>
            </a:r>
            <a:r>
              <a:rPr lang="en-US" sz="3600" smtClean="0">
                <a:latin typeface="Arial" panose="020B0604020202020204" pitchFamily="34" charset="0"/>
                <a:cs typeface="Arial" panose="020B0604020202020204" pitchFamily="34" charset="0"/>
              </a:rPr>
              <a:t>Review with essential </a:t>
            </a:r>
            <a:r>
              <a:rPr lang="en-US" sz="3600" dirty="0" smtClean="0">
                <a:latin typeface="Arial" panose="020B0604020202020204" pitchFamily="34" charset="0"/>
                <a:cs typeface="Arial" panose="020B0604020202020204" pitchFamily="34" charset="0"/>
              </a:rPr>
              <a:t>similarities and differences </a:t>
            </a:r>
            <a:r>
              <a:rPr lang="en-US" sz="3600" dirty="0" smtClean="0">
                <a:latin typeface="Arial" panose="020B0604020202020204" pitchFamily="34" charset="0"/>
                <a:cs typeface="Arial" panose="020B0604020202020204" pitchFamily="34" charset="0"/>
              </a:rPr>
              <a:t>between C, C++, and Java.</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587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The IBM 701</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273307" cy="5177306"/>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After WWII Tom Watson </a:t>
            </a:r>
            <a:r>
              <a:rPr lang="en-US" sz="3600" dirty="0" err="1" smtClean="0">
                <a:latin typeface="Arial" panose="020B0604020202020204" pitchFamily="34" charset="0"/>
                <a:cs typeface="Arial" panose="020B0604020202020204" pitchFamily="34" charset="0"/>
              </a:rPr>
              <a:t>Sr</a:t>
            </a:r>
            <a:r>
              <a:rPr lang="en-US" sz="3600" dirty="0" smtClean="0">
                <a:latin typeface="Arial" panose="020B0604020202020204" pitchFamily="34" charset="0"/>
                <a:cs typeface="Arial" panose="020B0604020202020204" pitchFamily="34" charset="0"/>
              </a:rPr>
              <a:t>, president of IBM, speculated that there was a world market for perhaps five computers. His son, Tom Watson Jr, disagreed and persuaded the company to market a general-purpose computer. This was so successful that the first production run of the IBM 701 was sold out before a single machine was constructed. The 700 series was soon replaced by the 7000 series, which was based on transistors instead of vacuum tubes.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08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94670"/>
            <a:ext cx="10515600" cy="1450796"/>
          </a:xfrm>
        </p:spPr>
        <p:txBody>
          <a:bodyPr>
            <a:normAutofit/>
          </a:bodyPr>
          <a:lstStyle/>
          <a:p>
            <a:pPr algn="ctr"/>
            <a:r>
              <a:rPr lang="en-US" sz="6000" dirty="0" smtClean="0">
                <a:latin typeface="Arial Black" panose="020B0A04020102020204" pitchFamily="34" charset="0"/>
              </a:rPr>
              <a:t>The Space Race</a:t>
            </a:r>
            <a:endParaRPr lang="en-US" sz="6000" dirty="0">
              <a:latin typeface="Arial Black" panose="020B0A04020102020204" pitchFamily="34" charset="0"/>
            </a:endParaRPr>
          </a:p>
        </p:txBody>
      </p:sp>
      <p:sp>
        <p:nvSpPr>
          <p:cNvPr id="5" name="Content Placeholder 4"/>
          <p:cNvSpPr>
            <a:spLocks noGrp="1"/>
          </p:cNvSpPr>
          <p:nvPr>
            <p:ph idx="1"/>
          </p:nvPr>
        </p:nvSpPr>
        <p:spPr>
          <a:xfrm>
            <a:off x="851079" y="1545466"/>
            <a:ext cx="11273307" cy="2768957"/>
          </a:xfrm>
        </p:spPr>
        <p:txBody>
          <a:bodyPr>
            <a:normAutofit/>
          </a:bodyPr>
          <a:lstStyle/>
          <a:p>
            <a:pPr marL="0" indent="0">
              <a:buNone/>
            </a:pPr>
            <a:r>
              <a:rPr lang="en-US" sz="3600" dirty="0" smtClean="0">
                <a:latin typeface="Arial" panose="020B0604020202020204" pitchFamily="34" charset="0"/>
                <a:cs typeface="Arial" panose="020B0604020202020204" pitchFamily="34" charset="0"/>
              </a:rPr>
              <a:t>In the early 1960s President Kennedy, in response to early Soviet accomplishments in space, made a commitment that the United States would send a man to the Moon and return him safely before the decade was out.</a:t>
            </a:r>
            <a:endParaRPr lang="en-US" sz="3600" dirty="0">
              <a:latin typeface="Arial" panose="020B0604020202020204" pitchFamily="34" charset="0"/>
              <a:cs typeface="Arial" panose="020B0604020202020204" pitchFamily="34" charset="0"/>
            </a:endParaRPr>
          </a:p>
        </p:txBody>
      </p:sp>
      <p:pic>
        <p:nvPicPr>
          <p:cNvPr id="36866" name="Picture 2" descr="http://www.sputnikshock.com/sputni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087" y="3918974"/>
            <a:ext cx="3160645" cy="2370484"/>
          </a:xfrm>
          <a:prstGeom prst="rect">
            <a:avLst/>
          </a:prstGeom>
          <a:noFill/>
          <a:extLst>
            <a:ext uri="{909E8E84-426E-40DD-AFC4-6F175D3DCCD1}">
              <a14:hiddenFill xmlns:a14="http://schemas.microsoft.com/office/drawing/2010/main">
                <a:solidFill>
                  <a:srgbClr val="FFFFFF"/>
                </a:solidFill>
              </a14:hiddenFill>
            </a:ext>
          </a:extLst>
        </p:spPr>
      </p:pic>
      <p:pic>
        <p:nvPicPr>
          <p:cNvPr id="36870" name="Picture 6" descr="http://www.domain-b.com/aero/space/spacemissions/images%5Cdomain-b_soyuz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1631" y="3783723"/>
            <a:ext cx="4395299" cy="264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11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wFvJog2dMw"/>
          <p:cNvPicPr>
            <a:picLocks noRot="1" noChangeAspect="1"/>
          </p:cNvPicPr>
          <p:nvPr>
            <a:videoFile r:link="rId1"/>
          </p:nvPr>
        </p:nvPicPr>
        <p:blipFill>
          <a:blip r:embed="rId3"/>
          <a:stretch>
            <a:fillRect/>
          </a:stretch>
        </p:blipFill>
        <p:spPr>
          <a:xfrm>
            <a:off x="961623" y="540913"/>
            <a:ext cx="10577847" cy="5950039"/>
          </a:xfrm>
          <a:prstGeom prst="rect">
            <a:avLst/>
          </a:prstGeom>
        </p:spPr>
      </p:pic>
    </p:spTree>
    <p:extLst>
      <p:ext uri="{BB962C8B-B14F-4D97-AF65-F5344CB8AC3E}">
        <p14:creationId xmlns:p14="http://schemas.microsoft.com/office/powerpoint/2010/main" val="148318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TotalTime>
  <Words>2821</Words>
  <Application>Microsoft Office PowerPoint</Application>
  <PresentationFormat>Widescreen</PresentationFormat>
  <Paragraphs>219</Paragraphs>
  <Slides>69</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Arial Black</vt:lpstr>
      <vt:lpstr>Calibri</vt:lpstr>
      <vt:lpstr>Calibri Light</vt:lpstr>
      <vt:lpstr>Office Theme</vt:lpstr>
      <vt:lpstr>History and Origin  of the     C Family of Programming Languages</vt:lpstr>
      <vt:lpstr>Modern Computers</vt:lpstr>
      <vt:lpstr>Theory of Computing</vt:lpstr>
      <vt:lpstr>The Imitation Game (2014)</vt:lpstr>
      <vt:lpstr>ENIAC (1946)</vt:lpstr>
      <vt:lpstr>Manchester Mark I (1949)</vt:lpstr>
      <vt:lpstr>The IBM 701</vt:lpstr>
      <vt:lpstr>The Space Race</vt:lpstr>
      <vt:lpstr>PowerPoint Presentation</vt:lpstr>
      <vt:lpstr>Computers in Space</vt:lpstr>
      <vt:lpstr>Apollo Guidance Computer and DSKY with hand-made rope-core read-only memory</vt:lpstr>
      <vt:lpstr>A Computer At Home?</vt:lpstr>
      <vt:lpstr>The First Personal Computers</vt:lpstr>
      <vt:lpstr>PC Evolution</vt:lpstr>
      <vt:lpstr>Operating Systems</vt:lpstr>
      <vt:lpstr>OS Wars</vt:lpstr>
      <vt:lpstr>OS Wars</vt:lpstr>
      <vt:lpstr>Proprietary Systems</vt:lpstr>
      <vt:lpstr>MULTICS (1964)</vt:lpstr>
      <vt:lpstr>MULTICS (1964)</vt:lpstr>
      <vt:lpstr>XEROX PARC</vt:lpstr>
      <vt:lpstr>UNIX (1970)</vt:lpstr>
      <vt:lpstr>UNIX (1970)</vt:lpstr>
      <vt:lpstr>CPL, BCPL, B, B+, and C</vt:lpstr>
      <vt:lpstr>The C Programming Language</vt:lpstr>
      <vt:lpstr>The C Programming Language Evolves</vt:lpstr>
      <vt:lpstr>The C Programming Language Evolves</vt:lpstr>
      <vt:lpstr>What are Objects?</vt:lpstr>
      <vt:lpstr>How are objects different?</vt:lpstr>
      <vt:lpstr>Primitives and Objects</vt:lpstr>
      <vt:lpstr>Primitives and Objects</vt:lpstr>
      <vt:lpstr>Primitives and Objects</vt:lpstr>
      <vt:lpstr>Primitives and Objects</vt:lpstr>
      <vt:lpstr>Primitives and Objects</vt:lpstr>
      <vt:lpstr>Classes and Objects</vt:lpstr>
      <vt:lpstr>Classes and Objects</vt:lpstr>
      <vt:lpstr>Classes and Objects</vt:lpstr>
      <vt:lpstr>Classes and Objects</vt:lpstr>
      <vt:lpstr>Classes and Objects</vt:lpstr>
      <vt:lpstr>Classes and Objects</vt:lpstr>
      <vt:lpstr>Concepts in Object-Oriented Programming</vt:lpstr>
      <vt:lpstr>The C Family</vt:lpstr>
      <vt:lpstr>PowerPoint Presentation</vt:lpstr>
      <vt:lpstr>Compiled Languages</vt:lpstr>
      <vt:lpstr>Interpreted Languages</vt:lpstr>
      <vt:lpstr>Virtual Machines</vt:lpstr>
      <vt:lpstr>Applets</vt:lpstr>
      <vt:lpstr>Language Wars</vt:lpstr>
      <vt:lpstr>The Empire Strikes Back</vt:lpstr>
      <vt:lpstr>C-Sharp or C-Hash?</vt:lpstr>
      <vt:lpstr>Android</vt:lpstr>
      <vt:lpstr>Android</vt:lpstr>
      <vt:lpstr>iProgramming</vt:lpstr>
      <vt:lpstr>iProgramming</vt:lpstr>
      <vt:lpstr>iProgramming</vt:lpstr>
      <vt:lpstr>iProgramming</vt:lpstr>
      <vt:lpstr>Which Is The Most OO Of Them All?</vt:lpstr>
      <vt:lpstr>Which Is The Most OO Of Them All?</vt:lpstr>
      <vt:lpstr>Which Is The Most OO Of Them All?</vt:lpstr>
      <vt:lpstr>Which Is The Most OO Of Them All?</vt:lpstr>
      <vt:lpstr>Which Is Best?</vt:lpstr>
      <vt:lpstr>Which Is Best?</vt:lpstr>
      <vt:lpstr>Which Is Best?</vt:lpstr>
      <vt:lpstr>Which Is Best?</vt:lpstr>
      <vt:lpstr>Which Is Best?</vt:lpstr>
      <vt:lpstr>Which Is Best?</vt:lpstr>
      <vt:lpstr>Which Is Best?</vt:lpstr>
      <vt:lpstr>Which Is Best?</vt:lpstr>
      <vt:lpstr>NEXT LECTURE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and Origin  of the     C Programming Language</dc:title>
  <dc:creator>313</dc:creator>
  <cp:lastModifiedBy>313</cp:lastModifiedBy>
  <cp:revision>55</cp:revision>
  <dcterms:created xsi:type="dcterms:W3CDTF">2016-01-14T20:34:42Z</dcterms:created>
  <dcterms:modified xsi:type="dcterms:W3CDTF">2016-01-19T15:08:03Z</dcterms:modified>
</cp:coreProperties>
</file>