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1.jpeg" ContentType="image/jpeg"/>
  <Override PartName="/ppt/media/image8.png" ContentType="image/png"/>
  <Override PartName="/ppt/media/image12.png" ContentType="image/png"/>
  <Override PartName="/ppt/media/image7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8F4664-0AC5-4E78-8153-6A7FD16142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1036476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1160" y="4086360"/>
            <a:ext cx="1036476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A9B692-015C-4400-95D0-E524298D1E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68224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1160" y="408636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682240" y="408636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881F32-DA3C-4EC4-A29E-7197E06B07D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875760" y="206640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380000" y="206640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1160" y="408636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875760" y="408636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380000" y="4086360"/>
            <a:ext cx="333720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C8ECF3-1BCA-4805-9C99-DF68609573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1160" y="2066400"/>
            <a:ext cx="1036476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1132D8-84D0-4A14-A52A-9E4AADF09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1036476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929F9A-D520-4A80-976C-F1042CA883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505764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682240" y="2066400"/>
            <a:ext cx="505764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C5A2B-2A2E-4701-852D-96CA6659F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B59072-AB20-40EF-920A-C55DE6C3AE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10600" y="105120"/>
            <a:ext cx="11770200" cy="365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8FB45A-5152-4EAC-AFD1-4FF66E32A9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682240" y="2066400"/>
            <a:ext cx="505764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1160" y="408636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BAC81-06B2-442D-AFD6-851642FE30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505764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68224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682240" y="408636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BE0E78-2D90-4E16-8321-095DDF280C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1800" spc="-1" strike="noStrike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682240" y="2066400"/>
            <a:ext cx="505764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1160" y="4086360"/>
            <a:ext cx="10364760" cy="18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800" spc="-1" strike="noStrike"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89279A-A3D5-4055-8197-E95E4FB0D5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11770200" cy="7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5000" spc="-1" strike="noStrike">
                <a:latin typeface="Calibri"/>
              </a:rPr>
              <a:t>Click </a:t>
            </a:r>
            <a:r>
              <a:rPr b="0" lang="en-IN" sz="5000" spc="-1" strike="noStrike">
                <a:latin typeface="Calibri"/>
              </a:rPr>
              <a:t>to edit </a:t>
            </a:r>
            <a:r>
              <a:rPr b="0" lang="en-IN" sz="5000" spc="-1" strike="noStrike">
                <a:latin typeface="Calibri"/>
              </a:rPr>
              <a:t>the </a:t>
            </a:r>
            <a:r>
              <a:rPr b="0" lang="en-IN" sz="5000" spc="-1" strike="noStrike">
                <a:latin typeface="Calibri"/>
              </a:rPr>
              <a:t>title </a:t>
            </a:r>
            <a:r>
              <a:rPr b="0" lang="en-IN" sz="5000" spc="-1" strike="noStrike">
                <a:latin typeface="Calibri"/>
              </a:rPr>
              <a:t>text </a:t>
            </a:r>
            <a:r>
              <a:rPr b="0" lang="en-IN" sz="5000" spc="-1" strike="noStrike">
                <a:latin typeface="Calibri"/>
              </a:rPr>
              <a:t>format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1160" y="2066400"/>
            <a:ext cx="10364760" cy="38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Click to edit the outline text format</a:t>
            </a:r>
            <a:endParaRPr b="0" lang="en-IN" sz="28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Second Outline Level</a:t>
            </a:r>
            <a:endParaRPr b="0" lang="en-IN" sz="28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Third Outline Level</a:t>
            </a:r>
            <a:endParaRPr b="0" lang="en-IN" sz="28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Calibri"/>
              </a:rPr>
              <a:t>Fourth Outline Level</a:t>
            </a:r>
            <a:endParaRPr b="0" lang="en-IN" sz="2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Fifth Outline Level</a:t>
            </a:r>
            <a:endParaRPr b="0" lang="en-IN" sz="28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Sixth Outline Level</a:t>
            </a:r>
            <a:endParaRPr b="0" lang="en-IN" sz="28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Calibri"/>
              </a:rPr>
              <a:t>Seventh Outline Level</a:t>
            </a:r>
            <a:endParaRPr b="0" lang="en-IN" sz="28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IN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A52C11-38C8-4F1F-AB26-1448E9C5FB58}" type="slidenum">
              <a:rPr b="0" lang="en-IN" sz="1400" spc="-1" strike="noStrike">
                <a:solidFill>
                  <a:srgbClr val="b2b2b2"/>
                </a:solidFill>
                <a:latin typeface="Times New Roman"/>
              </a:rPr>
              <a:t>24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hyperlink" Target="https://github.com/graphql/graphql-spec" TargetMode="External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hyperlink" Target="https://graphql.org/code/#language-support" TargetMode="External"/><Relationship Id="rId4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david.j@ourcomp.com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mailto:david.j@ourcomp.com" TargetMode="External"/><Relationship Id="rId3" Type="http://schemas.openxmlformats.org/officeDocument/2006/relationships/hyperlink" Target="mailto:sara.s@ourcomp.com" TargetMode="External"/><Relationship Id="rId4" Type="http://schemas.openxmlformats.org/officeDocument/2006/relationships/hyperlink" Target="mailto:meredith.p@ourcomp.com" TargetMode="External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mailto:david.j@ourcomp.com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27640" y="479880"/>
            <a:ext cx="9308160" cy="2451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IN" sz="8000" spc="-216" strike="noStrike">
                <a:solidFill>
                  <a:srgbClr val="001f5f"/>
                </a:solidFill>
                <a:latin typeface="Arial"/>
              </a:rPr>
              <a:t>Probl</a:t>
            </a:r>
            <a:r>
              <a:rPr b="1" lang="en-IN" sz="8000" spc="-216" strike="noStrike">
                <a:solidFill>
                  <a:srgbClr val="001f5f"/>
                </a:solidFill>
                <a:latin typeface="Arial"/>
              </a:rPr>
              <a:t>ems </a:t>
            </a:r>
            <a:r>
              <a:rPr b="1" lang="en-IN" sz="8000" spc="-191" strike="noStrike">
                <a:solidFill>
                  <a:srgbClr val="001f5f"/>
                </a:solidFill>
                <a:latin typeface="Arial"/>
              </a:rPr>
              <a:t>with</a:t>
            </a:r>
            <a:r>
              <a:rPr b="1" lang="en-IN" sz="8000" spc="-26" strike="noStrike">
                <a:solidFill>
                  <a:srgbClr val="001f5f"/>
                </a:solidFill>
                <a:latin typeface="Arial"/>
              </a:rPr>
              <a:t> </a:t>
            </a:r>
            <a:r>
              <a:rPr b="1" lang="en-IN" sz="8000" spc="-642" strike="noStrike">
                <a:solidFill>
                  <a:srgbClr val="001f5f"/>
                </a:solidFill>
                <a:latin typeface="Arial"/>
              </a:rPr>
              <a:t>REST</a:t>
            </a:r>
            <a:endParaRPr b="0" lang="en-IN" sz="8000" spc="-1" strike="noStrike">
              <a:latin typeface="Calibri"/>
            </a:endParaRPr>
          </a:p>
        </p:txBody>
      </p:sp>
      <p:grpSp>
        <p:nvGrpSpPr>
          <p:cNvPr id="42" name="object 5"/>
          <p:cNvGrpSpPr/>
          <p:nvPr/>
        </p:nvGrpSpPr>
        <p:grpSpPr>
          <a:xfrm>
            <a:off x="437400" y="603360"/>
            <a:ext cx="151920" cy="4713840"/>
            <a:chOff x="437400" y="603360"/>
            <a:chExt cx="151920" cy="4713840"/>
          </a:xfrm>
        </p:grpSpPr>
        <p:sp>
          <p:nvSpPr>
            <p:cNvPr id="43" name="object 6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object 7"/>
            <p:cNvSpPr/>
            <p:nvPr/>
          </p:nvSpPr>
          <p:spPr>
            <a:xfrm>
              <a:off x="437400" y="603360"/>
              <a:ext cx="151920" cy="4713840"/>
            </a:xfrm>
            <a:custGeom>
              <a:avLst/>
              <a:gdLst/>
              <a:ah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8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Request-Response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Only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81" name="object 4"/>
          <p:cNvSpPr/>
          <p:nvPr/>
        </p:nvSpPr>
        <p:spPr>
          <a:xfrm>
            <a:off x="371160" y="2034360"/>
            <a:ext cx="477216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31" strike="noStrike">
                <a:latin typeface="Arial"/>
              </a:rPr>
              <a:t>REST </a:t>
            </a:r>
            <a:r>
              <a:rPr b="0" lang="en-IN" sz="2800" spc="43" strike="noStrike">
                <a:latin typeface="Arial"/>
              </a:rPr>
              <a:t>supports </a:t>
            </a:r>
            <a:r>
              <a:rPr b="0" lang="en-IN" sz="2800" spc="18" strike="noStrike">
                <a:latin typeface="Arial"/>
              </a:rPr>
              <a:t>only</a:t>
            </a:r>
            <a:r>
              <a:rPr b="0" lang="en-IN" sz="2800" spc="-435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the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Request-Response</a:t>
            </a:r>
            <a:r>
              <a:rPr b="0" lang="en-IN" sz="2800" spc="-72" strike="noStrike">
                <a:latin typeface="Arial"/>
              </a:rPr>
              <a:t> </a:t>
            </a:r>
            <a:r>
              <a:rPr b="0" lang="en-IN" sz="2800" spc="49" strike="noStrike">
                <a:latin typeface="Arial"/>
              </a:rPr>
              <a:t>pattern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82" name="object 5"/>
          <p:cNvSpPr/>
          <p:nvPr/>
        </p:nvSpPr>
        <p:spPr>
          <a:xfrm>
            <a:off x="8823600" y="2290680"/>
            <a:ext cx="865800" cy="527400"/>
          </a:xfrm>
          <a:custGeom>
            <a:avLst/>
            <a:gdLst/>
            <a:ahLst/>
            <a:rect l="l" t="t" r="r" b="b"/>
            <a:pathLst>
              <a:path w="866140" h="527685">
                <a:moveTo>
                  <a:pt x="753135" y="37668"/>
                </a:moveTo>
                <a:lnTo>
                  <a:pt x="750163" y="23037"/>
                </a:lnTo>
                <a:lnTo>
                  <a:pt x="742073" y="11061"/>
                </a:lnTo>
                <a:lnTo>
                  <a:pt x="730097" y="2971"/>
                </a:lnTo>
                <a:lnTo>
                  <a:pt x="715479" y="0"/>
                </a:lnTo>
                <a:lnTo>
                  <a:pt x="696658" y="0"/>
                </a:lnTo>
                <a:lnTo>
                  <a:pt x="696658" y="56515"/>
                </a:lnTo>
                <a:lnTo>
                  <a:pt x="696658" y="376783"/>
                </a:lnTo>
                <a:lnTo>
                  <a:pt x="169456" y="376783"/>
                </a:lnTo>
                <a:lnTo>
                  <a:pt x="169456" y="56515"/>
                </a:lnTo>
                <a:lnTo>
                  <a:pt x="696658" y="56515"/>
                </a:lnTo>
                <a:lnTo>
                  <a:pt x="696658" y="0"/>
                </a:lnTo>
                <a:lnTo>
                  <a:pt x="150622" y="0"/>
                </a:lnTo>
                <a:lnTo>
                  <a:pt x="136004" y="2971"/>
                </a:lnTo>
                <a:lnTo>
                  <a:pt x="124028" y="11061"/>
                </a:lnTo>
                <a:lnTo>
                  <a:pt x="115938" y="23037"/>
                </a:lnTo>
                <a:lnTo>
                  <a:pt x="112966" y="37668"/>
                </a:lnTo>
                <a:lnTo>
                  <a:pt x="112966" y="433311"/>
                </a:lnTo>
                <a:lnTo>
                  <a:pt x="753135" y="433311"/>
                </a:lnTo>
                <a:lnTo>
                  <a:pt x="753135" y="376783"/>
                </a:lnTo>
                <a:lnTo>
                  <a:pt x="753135" y="56515"/>
                </a:lnTo>
                <a:lnTo>
                  <a:pt x="753135" y="37668"/>
                </a:lnTo>
                <a:close/>
              </a:path>
              <a:path w="866140" h="527685">
                <a:moveTo>
                  <a:pt x="866101" y="470992"/>
                </a:moveTo>
                <a:lnTo>
                  <a:pt x="489534" y="470992"/>
                </a:lnTo>
                <a:lnTo>
                  <a:pt x="489534" y="486054"/>
                </a:lnTo>
                <a:lnTo>
                  <a:pt x="485775" y="489826"/>
                </a:lnTo>
                <a:lnTo>
                  <a:pt x="380339" y="489826"/>
                </a:lnTo>
                <a:lnTo>
                  <a:pt x="376567" y="486054"/>
                </a:lnTo>
                <a:lnTo>
                  <a:pt x="376567" y="470992"/>
                </a:lnTo>
                <a:lnTo>
                  <a:pt x="0" y="470992"/>
                </a:lnTo>
                <a:lnTo>
                  <a:pt x="0" y="489826"/>
                </a:lnTo>
                <a:lnTo>
                  <a:pt x="2971" y="504456"/>
                </a:lnTo>
                <a:lnTo>
                  <a:pt x="11061" y="516432"/>
                </a:lnTo>
                <a:lnTo>
                  <a:pt x="23037" y="524535"/>
                </a:lnTo>
                <a:lnTo>
                  <a:pt x="37655" y="527507"/>
                </a:lnTo>
                <a:lnTo>
                  <a:pt x="828446" y="527507"/>
                </a:lnTo>
                <a:lnTo>
                  <a:pt x="843076" y="524535"/>
                </a:lnTo>
                <a:lnTo>
                  <a:pt x="855052" y="516432"/>
                </a:lnTo>
                <a:lnTo>
                  <a:pt x="863142" y="504456"/>
                </a:lnTo>
                <a:lnTo>
                  <a:pt x="866101" y="489826"/>
                </a:lnTo>
                <a:lnTo>
                  <a:pt x="866101" y="470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" name="object 6"/>
          <p:cNvGrpSpPr/>
          <p:nvPr/>
        </p:nvGrpSpPr>
        <p:grpSpPr>
          <a:xfrm>
            <a:off x="8401680" y="5882760"/>
            <a:ext cx="1656360" cy="650520"/>
            <a:chOff x="8401680" y="5882760"/>
            <a:chExt cx="1656360" cy="650520"/>
          </a:xfrm>
        </p:grpSpPr>
        <p:sp>
          <p:nvSpPr>
            <p:cNvPr id="84" name="object 7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1548130" y="0"/>
                  </a:moveTo>
                  <a:lnTo>
                    <a:pt x="108458" y="0"/>
                  </a:lnTo>
                  <a:lnTo>
                    <a:pt x="66222" y="8524"/>
                  </a:lnTo>
                  <a:lnTo>
                    <a:pt x="31750" y="31769"/>
                  </a:lnTo>
                  <a:lnTo>
                    <a:pt x="8516" y="66243"/>
                  </a:lnTo>
                  <a:lnTo>
                    <a:pt x="0" y="108458"/>
                  </a:lnTo>
                  <a:lnTo>
                    <a:pt x="0" y="542290"/>
                  </a:lnTo>
                  <a:lnTo>
                    <a:pt x="8516" y="584504"/>
                  </a:lnTo>
                  <a:lnTo>
                    <a:pt x="31750" y="618978"/>
                  </a:lnTo>
                  <a:lnTo>
                    <a:pt x="66222" y="642223"/>
                  </a:lnTo>
                  <a:lnTo>
                    <a:pt x="108458" y="650748"/>
                  </a:lnTo>
                  <a:lnTo>
                    <a:pt x="1548130" y="650748"/>
                  </a:lnTo>
                  <a:lnTo>
                    <a:pt x="1590365" y="642223"/>
                  </a:lnTo>
                  <a:lnTo>
                    <a:pt x="1624838" y="618978"/>
                  </a:lnTo>
                  <a:lnTo>
                    <a:pt x="1648071" y="584504"/>
                  </a:lnTo>
                  <a:lnTo>
                    <a:pt x="1656588" y="542290"/>
                  </a:lnTo>
                  <a:lnTo>
                    <a:pt x="1656588" y="108458"/>
                  </a:lnTo>
                  <a:lnTo>
                    <a:pt x="1648071" y="66243"/>
                  </a:lnTo>
                  <a:lnTo>
                    <a:pt x="1624838" y="31769"/>
                  </a:lnTo>
                  <a:lnTo>
                    <a:pt x="1590365" y="8524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object 8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0" y="108458"/>
                  </a:moveTo>
                  <a:lnTo>
                    <a:pt x="8516" y="66243"/>
                  </a:lnTo>
                  <a:lnTo>
                    <a:pt x="31750" y="31769"/>
                  </a:lnTo>
                  <a:lnTo>
                    <a:pt x="66222" y="8524"/>
                  </a:lnTo>
                  <a:lnTo>
                    <a:pt x="108458" y="0"/>
                  </a:lnTo>
                  <a:lnTo>
                    <a:pt x="1548130" y="0"/>
                  </a:lnTo>
                  <a:lnTo>
                    <a:pt x="1590365" y="8524"/>
                  </a:lnTo>
                  <a:lnTo>
                    <a:pt x="1624838" y="31769"/>
                  </a:lnTo>
                  <a:lnTo>
                    <a:pt x="1648071" y="66243"/>
                  </a:lnTo>
                  <a:lnTo>
                    <a:pt x="1656588" y="108458"/>
                  </a:lnTo>
                  <a:lnTo>
                    <a:pt x="1656588" y="542290"/>
                  </a:lnTo>
                  <a:lnTo>
                    <a:pt x="1648071" y="584504"/>
                  </a:lnTo>
                  <a:lnTo>
                    <a:pt x="1624838" y="618978"/>
                  </a:lnTo>
                  <a:lnTo>
                    <a:pt x="1590365" y="642223"/>
                  </a:lnTo>
                  <a:lnTo>
                    <a:pt x="1548130" y="650748"/>
                  </a:lnTo>
                  <a:lnTo>
                    <a:pt x="108458" y="650748"/>
                  </a:lnTo>
                  <a:lnTo>
                    <a:pt x="66222" y="642223"/>
                  </a:lnTo>
                  <a:lnTo>
                    <a:pt x="31750" y="618978"/>
                  </a:lnTo>
                  <a:lnTo>
                    <a:pt x="8516" y="584504"/>
                  </a:lnTo>
                  <a:lnTo>
                    <a:pt x="0" y="542290"/>
                  </a:lnTo>
                  <a:lnTo>
                    <a:pt x="0" y="108458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object 9"/>
          <p:cNvSpPr/>
          <p:nvPr/>
        </p:nvSpPr>
        <p:spPr>
          <a:xfrm>
            <a:off x="8705520" y="6044040"/>
            <a:ext cx="10144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vi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object 10"/>
          <p:cNvSpPr/>
          <p:nvPr/>
        </p:nvSpPr>
        <p:spPr>
          <a:xfrm>
            <a:off x="8534520" y="5577840"/>
            <a:ext cx="1412640" cy="27540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 anchor="t">
            <a:spAutoFit/>
          </a:bodyPr>
          <a:p>
            <a:pPr marL="302760">
              <a:lnSpc>
                <a:spcPct val="100000"/>
              </a:lnSpc>
              <a:spcBef>
                <a:spcPts val="11"/>
              </a:spcBef>
              <a:buNone/>
            </a:pPr>
            <a:r>
              <a:rPr b="0" lang="en-IN" sz="1800" spc="-12" strike="noStrike">
                <a:latin typeface="Calibri"/>
              </a:rPr>
              <a:t>REST</a:t>
            </a:r>
            <a:r>
              <a:rPr b="0" lang="en-IN" sz="1800" spc="-2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object 11"/>
          <p:cNvSpPr/>
          <p:nvPr/>
        </p:nvSpPr>
        <p:spPr>
          <a:xfrm>
            <a:off x="8858160" y="2815560"/>
            <a:ext cx="85320" cy="2763000"/>
          </a:xfrm>
          <a:custGeom>
            <a:avLst/>
            <a:gdLst/>
            <a:ahLst/>
            <a:rect l="l" t="t" r="r" b="b"/>
            <a:pathLst>
              <a:path w="85725" h="2763520">
                <a:moveTo>
                  <a:pt x="28575" y="2677795"/>
                </a:moveTo>
                <a:lnTo>
                  <a:pt x="0" y="2677795"/>
                </a:lnTo>
                <a:lnTo>
                  <a:pt x="42925" y="2763520"/>
                </a:lnTo>
                <a:lnTo>
                  <a:pt x="78560" y="2692146"/>
                </a:lnTo>
                <a:lnTo>
                  <a:pt x="28575" y="2692146"/>
                </a:lnTo>
                <a:lnTo>
                  <a:pt x="28575" y="2677795"/>
                </a:lnTo>
                <a:close/>
              </a:path>
              <a:path w="85725" h="2763520">
                <a:moveTo>
                  <a:pt x="57150" y="0"/>
                </a:moveTo>
                <a:lnTo>
                  <a:pt x="28575" y="0"/>
                </a:lnTo>
                <a:lnTo>
                  <a:pt x="28575" y="2692146"/>
                </a:lnTo>
                <a:lnTo>
                  <a:pt x="57150" y="2692146"/>
                </a:lnTo>
                <a:lnTo>
                  <a:pt x="57150" y="0"/>
                </a:lnTo>
                <a:close/>
              </a:path>
              <a:path w="85725" h="2763520">
                <a:moveTo>
                  <a:pt x="85725" y="2677795"/>
                </a:moveTo>
                <a:lnTo>
                  <a:pt x="57150" y="2677795"/>
                </a:lnTo>
                <a:lnTo>
                  <a:pt x="57150" y="2692146"/>
                </a:lnTo>
                <a:lnTo>
                  <a:pt x="78560" y="2692146"/>
                </a:lnTo>
                <a:lnTo>
                  <a:pt x="85725" y="2677795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object 12"/>
          <p:cNvSpPr/>
          <p:nvPr/>
        </p:nvSpPr>
        <p:spPr>
          <a:xfrm>
            <a:off x="6693840" y="3747240"/>
            <a:ext cx="215496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Request: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  <a:buNone/>
            </a:pPr>
            <a:r>
              <a:rPr b="0" lang="en-IN" sz="1800" spc="194" strike="noStrike">
                <a:latin typeface="Arial"/>
              </a:rPr>
              <a:t>/api/v1/orders/17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0" name="object 13"/>
          <p:cNvSpPr/>
          <p:nvPr/>
        </p:nvSpPr>
        <p:spPr>
          <a:xfrm>
            <a:off x="9518040" y="2815560"/>
            <a:ext cx="85320" cy="2763000"/>
          </a:xfrm>
          <a:custGeom>
            <a:avLst/>
            <a:gdLst/>
            <a:ahLst/>
            <a:rect l="l" t="t" r="r" b="b"/>
            <a:pathLst>
              <a:path w="85725" h="2763520">
                <a:moveTo>
                  <a:pt x="57150" y="71374"/>
                </a:moveTo>
                <a:lnTo>
                  <a:pt x="28575" y="71374"/>
                </a:lnTo>
                <a:lnTo>
                  <a:pt x="28575" y="2763520"/>
                </a:lnTo>
                <a:lnTo>
                  <a:pt x="57150" y="2763520"/>
                </a:lnTo>
                <a:lnTo>
                  <a:pt x="57150" y="71374"/>
                </a:lnTo>
                <a:close/>
              </a:path>
              <a:path w="85725" h="276352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276352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object 14"/>
          <p:cNvSpPr/>
          <p:nvPr/>
        </p:nvSpPr>
        <p:spPr>
          <a:xfrm>
            <a:off x="9640440" y="3747240"/>
            <a:ext cx="21902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Response: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</a:pPr>
            <a:r>
              <a:rPr b="0" lang="en-IN" sz="1400" spc="233" strike="noStrike">
                <a:latin typeface="Arial"/>
              </a:rPr>
              <a:t>{“o</a:t>
            </a:r>
            <a:r>
              <a:rPr b="0" lang="en-IN" sz="1400" spc="194" strike="noStrike">
                <a:latin typeface="Arial"/>
              </a:rPr>
              <a:t>r</a:t>
            </a:r>
            <a:r>
              <a:rPr b="0" lang="en-IN" sz="1400" spc="-12" strike="noStrike">
                <a:latin typeface="Arial"/>
              </a:rPr>
              <a:t>de</a:t>
            </a:r>
            <a:r>
              <a:rPr b="0" lang="en-IN" sz="1400" spc="-1" strike="noStrike">
                <a:latin typeface="Arial"/>
              </a:rPr>
              <a:t>_</a:t>
            </a:r>
            <a:r>
              <a:rPr b="0" lang="en-IN" sz="1400" spc="83" strike="noStrike">
                <a:latin typeface="Arial"/>
              </a:rPr>
              <a:t>dat</a:t>
            </a:r>
            <a:r>
              <a:rPr b="0" lang="en-IN" sz="1400" spc="103" strike="noStrike">
                <a:latin typeface="Arial"/>
              </a:rPr>
              <a:t>e</a:t>
            </a:r>
            <a:r>
              <a:rPr b="0" lang="en-IN" sz="1400" spc="307" strike="noStrike">
                <a:latin typeface="Arial"/>
              </a:rPr>
              <a:t>”</a:t>
            </a:r>
            <a:r>
              <a:rPr b="0" lang="en-IN" sz="1400" spc="174" strike="noStrike">
                <a:latin typeface="Arial"/>
              </a:rPr>
              <a:t>:”</a:t>
            </a:r>
            <a:r>
              <a:rPr b="0" lang="en-IN" sz="1400" spc="333" strike="noStrike">
                <a:latin typeface="Arial"/>
              </a:rPr>
              <a:t>2</a:t>
            </a:r>
            <a:r>
              <a:rPr b="0" lang="en-IN" sz="1400" spc="-12" strike="noStrike">
                <a:latin typeface="Arial"/>
              </a:rPr>
              <a:t>02</a:t>
            </a:r>
            <a:r>
              <a:rPr b="0" lang="en-IN" sz="1400" spc="-7" strike="noStrike">
                <a:latin typeface="Arial"/>
              </a:rPr>
              <a:t>2</a:t>
            </a:r>
            <a:r>
              <a:rPr b="0" lang="en-IN" sz="1400" spc="307" strike="noStrike">
                <a:latin typeface="Arial"/>
              </a:rPr>
              <a:t>-</a:t>
            </a:r>
            <a:r>
              <a:rPr b="0" lang="en-IN" sz="1400" spc="-15" strike="noStrike">
                <a:latin typeface="Arial"/>
              </a:rPr>
              <a:t>0</a:t>
            </a:r>
            <a:r>
              <a:rPr b="0" lang="en-IN" sz="1400" spc="-7" strike="noStrike">
                <a:latin typeface="Arial"/>
              </a:rPr>
              <a:t>7</a:t>
            </a:r>
            <a:r>
              <a:rPr b="0" lang="en-IN" sz="1400" spc="304" strike="noStrike">
                <a:latin typeface="Arial"/>
              </a:rPr>
              <a:t>-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400" spc="262" strike="noStrike">
                <a:latin typeface="Arial"/>
              </a:rPr>
              <a:t>10”,...}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0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Request-Response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Only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4" name="object 4"/>
          <p:cNvSpPr/>
          <p:nvPr/>
        </p:nvSpPr>
        <p:spPr>
          <a:xfrm>
            <a:off x="371160" y="2034360"/>
            <a:ext cx="1155780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Modern </a:t>
            </a:r>
            <a:r>
              <a:rPr b="0" lang="en-IN" sz="2800" spc="9" strike="noStrike">
                <a:latin typeface="Arial"/>
              </a:rPr>
              <a:t>web </a:t>
            </a:r>
            <a:r>
              <a:rPr b="0" lang="en-IN" sz="2800" spc="-26" strike="noStrike">
                <a:latin typeface="Arial"/>
              </a:rPr>
              <a:t>apps </a:t>
            </a:r>
            <a:r>
              <a:rPr b="0" lang="en-IN" sz="2800" spc="52" strike="noStrike">
                <a:latin typeface="Arial"/>
              </a:rPr>
              <a:t>require </a:t>
            </a:r>
            <a:r>
              <a:rPr b="0" lang="en-IN" sz="2800" spc="49" strike="noStrike">
                <a:latin typeface="Arial"/>
              </a:rPr>
              <a:t>more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89" strike="noStrike">
                <a:latin typeface="Arial"/>
              </a:rPr>
              <a:t>client-server</a:t>
            </a:r>
            <a:r>
              <a:rPr b="0" lang="en-IN" sz="2800" spc="-250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communication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5" name="object 5"/>
          <p:cNvSpPr/>
          <p:nvPr/>
        </p:nvSpPr>
        <p:spPr>
          <a:xfrm>
            <a:off x="4718160" y="3044520"/>
            <a:ext cx="2920680" cy="7304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93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Request-Response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Only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98" name="object 4"/>
          <p:cNvSpPr/>
          <p:nvPr/>
        </p:nvSpPr>
        <p:spPr>
          <a:xfrm>
            <a:off x="371160" y="2034360"/>
            <a:ext cx="480168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Push </a:t>
            </a:r>
            <a:r>
              <a:rPr b="0" lang="en-IN" sz="2800" spc="38" strike="noStrike">
                <a:latin typeface="Arial"/>
              </a:rPr>
              <a:t>notifications</a:t>
            </a:r>
            <a:r>
              <a:rPr b="0" lang="en-IN" sz="2800" spc="-35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becoming </a:t>
            </a:r>
            <a:r>
              <a:rPr b="0" lang="en-IN" sz="2800" spc="43" strike="noStrike">
                <a:latin typeface="Arial"/>
              </a:rPr>
              <a:t>extremely</a:t>
            </a:r>
            <a:r>
              <a:rPr b="0" lang="en-IN" sz="2800" spc="-12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useful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99" name="object 5"/>
          <p:cNvSpPr/>
          <p:nvPr/>
        </p:nvSpPr>
        <p:spPr>
          <a:xfrm>
            <a:off x="8823600" y="2290680"/>
            <a:ext cx="865800" cy="527400"/>
          </a:xfrm>
          <a:custGeom>
            <a:avLst/>
            <a:gdLst/>
            <a:ahLst/>
            <a:rect l="l" t="t" r="r" b="b"/>
            <a:pathLst>
              <a:path w="866140" h="527685">
                <a:moveTo>
                  <a:pt x="753135" y="37668"/>
                </a:moveTo>
                <a:lnTo>
                  <a:pt x="750163" y="23037"/>
                </a:lnTo>
                <a:lnTo>
                  <a:pt x="742073" y="11061"/>
                </a:lnTo>
                <a:lnTo>
                  <a:pt x="730097" y="2971"/>
                </a:lnTo>
                <a:lnTo>
                  <a:pt x="715479" y="0"/>
                </a:lnTo>
                <a:lnTo>
                  <a:pt x="696658" y="0"/>
                </a:lnTo>
                <a:lnTo>
                  <a:pt x="696658" y="56515"/>
                </a:lnTo>
                <a:lnTo>
                  <a:pt x="696658" y="376783"/>
                </a:lnTo>
                <a:lnTo>
                  <a:pt x="169456" y="376783"/>
                </a:lnTo>
                <a:lnTo>
                  <a:pt x="169456" y="56515"/>
                </a:lnTo>
                <a:lnTo>
                  <a:pt x="696658" y="56515"/>
                </a:lnTo>
                <a:lnTo>
                  <a:pt x="696658" y="0"/>
                </a:lnTo>
                <a:lnTo>
                  <a:pt x="150622" y="0"/>
                </a:lnTo>
                <a:lnTo>
                  <a:pt x="136004" y="2971"/>
                </a:lnTo>
                <a:lnTo>
                  <a:pt x="124028" y="11061"/>
                </a:lnTo>
                <a:lnTo>
                  <a:pt x="115938" y="23037"/>
                </a:lnTo>
                <a:lnTo>
                  <a:pt x="112966" y="37668"/>
                </a:lnTo>
                <a:lnTo>
                  <a:pt x="112966" y="433311"/>
                </a:lnTo>
                <a:lnTo>
                  <a:pt x="753135" y="433311"/>
                </a:lnTo>
                <a:lnTo>
                  <a:pt x="753135" y="376783"/>
                </a:lnTo>
                <a:lnTo>
                  <a:pt x="753135" y="56515"/>
                </a:lnTo>
                <a:lnTo>
                  <a:pt x="753135" y="37668"/>
                </a:lnTo>
                <a:close/>
              </a:path>
              <a:path w="866140" h="527685">
                <a:moveTo>
                  <a:pt x="866101" y="470992"/>
                </a:moveTo>
                <a:lnTo>
                  <a:pt x="489534" y="470992"/>
                </a:lnTo>
                <a:lnTo>
                  <a:pt x="489534" y="486054"/>
                </a:lnTo>
                <a:lnTo>
                  <a:pt x="485775" y="489826"/>
                </a:lnTo>
                <a:lnTo>
                  <a:pt x="380339" y="489826"/>
                </a:lnTo>
                <a:lnTo>
                  <a:pt x="376567" y="486054"/>
                </a:lnTo>
                <a:lnTo>
                  <a:pt x="376567" y="470992"/>
                </a:lnTo>
                <a:lnTo>
                  <a:pt x="0" y="470992"/>
                </a:lnTo>
                <a:lnTo>
                  <a:pt x="0" y="489826"/>
                </a:lnTo>
                <a:lnTo>
                  <a:pt x="2971" y="504456"/>
                </a:lnTo>
                <a:lnTo>
                  <a:pt x="11061" y="516432"/>
                </a:lnTo>
                <a:lnTo>
                  <a:pt x="23037" y="524535"/>
                </a:lnTo>
                <a:lnTo>
                  <a:pt x="37655" y="527507"/>
                </a:lnTo>
                <a:lnTo>
                  <a:pt x="828446" y="527507"/>
                </a:lnTo>
                <a:lnTo>
                  <a:pt x="843076" y="524535"/>
                </a:lnTo>
                <a:lnTo>
                  <a:pt x="855052" y="516432"/>
                </a:lnTo>
                <a:lnTo>
                  <a:pt x="863142" y="504456"/>
                </a:lnTo>
                <a:lnTo>
                  <a:pt x="866101" y="489826"/>
                </a:lnTo>
                <a:lnTo>
                  <a:pt x="866101" y="470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0" name="object 6"/>
          <p:cNvGrpSpPr/>
          <p:nvPr/>
        </p:nvGrpSpPr>
        <p:grpSpPr>
          <a:xfrm>
            <a:off x="8401680" y="5882760"/>
            <a:ext cx="1656360" cy="650520"/>
            <a:chOff x="8401680" y="5882760"/>
            <a:chExt cx="1656360" cy="650520"/>
          </a:xfrm>
        </p:grpSpPr>
        <p:sp>
          <p:nvSpPr>
            <p:cNvPr id="101" name="object 7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1548130" y="0"/>
                  </a:moveTo>
                  <a:lnTo>
                    <a:pt x="108458" y="0"/>
                  </a:lnTo>
                  <a:lnTo>
                    <a:pt x="66222" y="8524"/>
                  </a:lnTo>
                  <a:lnTo>
                    <a:pt x="31750" y="31769"/>
                  </a:lnTo>
                  <a:lnTo>
                    <a:pt x="8516" y="66243"/>
                  </a:lnTo>
                  <a:lnTo>
                    <a:pt x="0" y="108458"/>
                  </a:lnTo>
                  <a:lnTo>
                    <a:pt x="0" y="542290"/>
                  </a:lnTo>
                  <a:lnTo>
                    <a:pt x="8516" y="584504"/>
                  </a:lnTo>
                  <a:lnTo>
                    <a:pt x="31750" y="618978"/>
                  </a:lnTo>
                  <a:lnTo>
                    <a:pt x="66222" y="642223"/>
                  </a:lnTo>
                  <a:lnTo>
                    <a:pt x="108458" y="650748"/>
                  </a:lnTo>
                  <a:lnTo>
                    <a:pt x="1548130" y="650748"/>
                  </a:lnTo>
                  <a:lnTo>
                    <a:pt x="1590365" y="642223"/>
                  </a:lnTo>
                  <a:lnTo>
                    <a:pt x="1624838" y="618978"/>
                  </a:lnTo>
                  <a:lnTo>
                    <a:pt x="1648071" y="584504"/>
                  </a:lnTo>
                  <a:lnTo>
                    <a:pt x="1656588" y="542290"/>
                  </a:lnTo>
                  <a:lnTo>
                    <a:pt x="1656588" y="108458"/>
                  </a:lnTo>
                  <a:lnTo>
                    <a:pt x="1648071" y="66243"/>
                  </a:lnTo>
                  <a:lnTo>
                    <a:pt x="1624838" y="31769"/>
                  </a:lnTo>
                  <a:lnTo>
                    <a:pt x="1590365" y="8524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object 8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0" y="108458"/>
                  </a:moveTo>
                  <a:lnTo>
                    <a:pt x="8516" y="66243"/>
                  </a:lnTo>
                  <a:lnTo>
                    <a:pt x="31750" y="31769"/>
                  </a:lnTo>
                  <a:lnTo>
                    <a:pt x="66222" y="8524"/>
                  </a:lnTo>
                  <a:lnTo>
                    <a:pt x="108458" y="0"/>
                  </a:lnTo>
                  <a:lnTo>
                    <a:pt x="1548130" y="0"/>
                  </a:lnTo>
                  <a:lnTo>
                    <a:pt x="1590365" y="8524"/>
                  </a:lnTo>
                  <a:lnTo>
                    <a:pt x="1624838" y="31769"/>
                  </a:lnTo>
                  <a:lnTo>
                    <a:pt x="1648071" y="66243"/>
                  </a:lnTo>
                  <a:lnTo>
                    <a:pt x="1656588" y="108458"/>
                  </a:lnTo>
                  <a:lnTo>
                    <a:pt x="1656588" y="542290"/>
                  </a:lnTo>
                  <a:lnTo>
                    <a:pt x="1648071" y="584504"/>
                  </a:lnTo>
                  <a:lnTo>
                    <a:pt x="1624838" y="618978"/>
                  </a:lnTo>
                  <a:lnTo>
                    <a:pt x="1590365" y="642223"/>
                  </a:lnTo>
                  <a:lnTo>
                    <a:pt x="1548130" y="650748"/>
                  </a:lnTo>
                  <a:lnTo>
                    <a:pt x="108458" y="650748"/>
                  </a:lnTo>
                  <a:lnTo>
                    <a:pt x="66222" y="642223"/>
                  </a:lnTo>
                  <a:lnTo>
                    <a:pt x="31750" y="618978"/>
                  </a:lnTo>
                  <a:lnTo>
                    <a:pt x="8516" y="584504"/>
                  </a:lnTo>
                  <a:lnTo>
                    <a:pt x="0" y="542290"/>
                  </a:lnTo>
                  <a:lnTo>
                    <a:pt x="0" y="108458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object 9"/>
          <p:cNvSpPr/>
          <p:nvPr/>
        </p:nvSpPr>
        <p:spPr>
          <a:xfrm>
            <a:off x="8885520" y="6044040"/>
            <a:ext cx="10144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vi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object 10"/>
          <p:cNvSpPr/>
          <p:nvPr/>
        </p:nvSpPr>
        <p:spPr>
          <a:xfrm>
            <a:off x="8534520" y="5577840"/>
            <a:ext cx="1412640" cy="275400"/>
          </a:xfrm>
          <a:prstGeom prst="rect">
            <a:avLst/>
          </a:prstGeom>
          <a:noFill/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 anchor="t">
            <a:spAutoFit/>
          </a:bodyPr>
          <a:p>
            <a:pPr marL="302760">
              <a:lnSpc>
                <a:spcPct val="100000"/>
              </a:lnSpc>
              <a:spcBef>
                <a:spcPts val="11"/>
              </a:spcBef>
              <a:buNone/>
            </a:pPr>
            <a:r>
              <a:rPr b="0" lang="en-IN" sz="1800" spc="-12" strike="noStrike">
                <a:latin typeface="Calibri"/>
              </a:rPr>
              <a:t>REST</a:t>
            </a:r>
            <a:r>
              <a:rPr b="0" lang="en-IN" sz="1800" spc="-21" strike="noStrike">
                <a:latin typeface="Calibri"/>
              </a:rPr>
              <a:t> </a:t>
            </a:r>
            <a:r>
              <a:rPr b="0" lang="en-IN" sz="1800" spc="-1" strike="noStrike">
                <a:latin typeface="Calibri"/>
              </a:rPr>
              <a:t>API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object 11"/>
          <p:cNvSpPr/>
          <p:nvPr/>
        </p:nvSpPr>
        <p:spPr>
          <a:xfrm>
            <a:off x="8858160" y="2815560"/>
            <a:ext cx="85320" cy="2763000"/>
          </a:xfrm>
          <a:custGeom>
            <a:avLst/>
            <a:gdLst/>
            <a:ahLst/>
            <a:rect l="l" t="t" r="r" b="b"/>
            <a:pathLst>
              <a:path w="85725" h="2763520">
                <a:moveTo>
                  <a:pt x="28575" y="2677795"/>
                </a:moveTo>
                <a:lnTo>
                  <a:pt x="0" y="2677795"/>
                </a:lnTo>
                <a:lnTo>
                  <a:pt x="42925" y="2763520"/>
                </a:lnTo>
                <a:lnTo>
                  <a:pt x="78560" y="2692146"/>
                </a:lnTo>
                <a:lnTo>
                  <a:pt x="28575" y="2692146"/>
                </a:lnTo>
                <a:lnTo>
                  <a:pt x="28575" y="2677795"/>
                </a:lnTo>
                <a:close/>
              </a:path>
              <a:path w="85725" h="2763520">
                <a:moveTo>
                  <a:pt x="57150" y="0"/>
                </a:moveTo>
                <a:lnTo>
                  <a:pt x="28575" y="0"/>
                </a:lnTo>
                <a:lnTo>
                  <a:pt x="28575" y="2692146"/>
                </a:lnTo>
                <a:lnTo>
                  <a:pt x="57150" y="2692146"/>
                </a:lnTo>
                <a:lnTo>
                  <a:pt x="57150" y="0"/>
                </a:lnTo>
                <a:close/>
              </a:path>
              <a:path w="85725" h="2763520">
                <a:moveTo>
                  <a:pt x="85725" y="2677795"/>
                </a:moveTo>
                <a:lnTo>
                  <a:pt x="57150" y="2677795"/>
                </a:lnTo>
                <a:lnTo>
                  <a:pt x="57150" y="2692146"/>
                </a:lnTo>
                <a:lnTo>
                  <a:pt x="78560" y="2692146"/>
                </a:lnTo>
                <a:lnTo>
                  <a:pt x="85725" y="2677795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object 12"/>
          <p:cNvSpPr/>
          <p:nvPr/>
        </p:nvSpPr>
        <p:spPr>
          <a:xfrm>
            <a:off x="6693840" y="3747240"/>
            <a:ext cx="2154960" cy="5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Request: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1"/>
              </a:spcBef>
              <a:buNone/>
            </a:pPr>
            <a:r>
              <a:rPr b="0" lang="en-IN" sz="1800" spc="194" strike="noStrike">
                <a:latin typeface="Arial"/>
              </a:rPr>
              <a:t>/api/v1/orders/17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object 13"/>
          <p:cNvSpPr/>
          <p:nvPr/>
        </p:nvSpPr>
        <p:spPr>
          <a:xfrm>
            <a:off x="9518040" y="2815560"/>
            <a:ext cx="85320" cy="2763000"/>
          </a:xfrm>
          <a:custGeom>
            <a:avLst/>
            <a:gdLst/>
            <a:ahLst/>
            <a:rect l="l" t="t" r="r" b="b"/>
            <a:pathLst>
              <a:path w="85725" h="2763520">
                <a:moveTo>
                  <a:pt x="57150" y="71374"/>
                </a:moveTo>
                <a:lnTo>
                  <a:pt x="28575" y="71374"/>
                </a:lnTo>
                <a:lnTo>
                  <a:pt x="28575" y="2763520"/>
                </a:lnTo>
                <a:lnTo>
                  <a:pt x="57150" y="2763520"/>
                </a:lnTo>
                <a:lnTo>
                  <a:pt x="57150" y="71374"/>
                </a:lnTo>
                <a:close/>
              </a:path>
              <a:path w="85725" h="276352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276352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object 14"/>
          <p:cNvSpPr/>
          <p:nvPr/>
        </p:nvSpPr>
        <p:spPr>
          <a:xfrm>
            <a:off x="9640440" y="3747240"/>
            <a:ext cx="21902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Response: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</a:pPr>
            <a:r>
              <a:rPr b="0" lang="en-IN" sz="1400" spc="233" strike="noStrike">
                <a:latin typeface="Arial"/>
              </a:rPr>
              <a:t>{“o</a:t>
            </a:r>
            <a:r>
              <a:rPr b="0" lang="en-IN" sz="1400" spc="194" strike="noStrike">
                <a:latin typeface="Arial"/>
              </a:rPr>
              <a:t>r</a:t>
            </a:r>
            <a:r>
              <a:rPr b="0" lang="en-IN" sz="1400" spc="-12" strike="noStrike">
                <a:latin typeface="Arial"/>
              </a:rPr>
              <a:t>de</a:t>
            </a:r>
            <a:r>
              <a:rPr b="0" lang="en-IN" sz="1400" spc="-1" strike="noStrike">
                <a:latin typeface="Arial"/>
              </a:rPr>
              <a:t>_</a:t>
            </a:r>
            <a:r>
              <a:rPr b="0" lang="en-IN" sz="1400" spc="83" strike="noStrike">
                <a:latin typeface="Arial"/>
              </a:rPr>
              <a:t>dat</a:t>
            </a:r>
            <a:r>
              <a:rPr b="0" lang="en-IN" sz="1400" spc="103" strike="noStrike">
                <a:latin typeface="Arial"/>
              </a:rPr>
              <a:t>e</a:t>
            </a:r>
            <a:r>
              <a:rPr b="0" lang="en-IN" sz="1400" spc="307" strike="noStrike">
                <a:latin typeface="Arial"/>
              </a:rPr>
              <a:t>”</a:t>
            </a:r>
            <a:r>
              <a:rPr b="0" lang="en-IN" sz="1400" spc="174" strike="noStrike">
                <a:latin typeface="Arial"/>
              </a:rPr>
              <a:t>:”</a:t>
            </a:r>
            <a:r>
              <a:rPr b="0" lang="en-IN" sz="1400" spc="333" strike="noStrike">
                <a:latin typeface="Arial"/>
              </a:rPr>
              <a:t>2</a:t>
            </a:r>
            <a:r>
              <a:rPr b="0" lang="en-IN" sz="1400" spc="-12" strike="noStrike">
                <a:latin typeface="Arial"/>
              </a:rPr>
              <a:t>02</a:t>
            </a:r>
            <a:r>
              <a:rPr b="0" lang="en-IN" sz="1400" spc="-7" strike="noStrike">
                <a:latin typeface="Arial"/>
              </a:rPr>
              <a:t>2</a:t>
            </a:r>
            <a:r>
              <a:rPr b="0" lang="en-IN" sz="1400" spc="307" strike="noStrike">
                <a:latin typeface="Arial"/>
              </a:rPr>
              <a:t>-</a:t>
            </a:r>
            <a:r>
              <a:rPr b="0" lang="en-IN" sz="1400" spc="-15" strike="noStrike">
                <a:latin typeface="Arial"/>
              </a:rPr>
              <a:t>0</a:t>
            </a:r>
            <a:r>
              <a:rPr b="0" lang="en-IN" sz="1400" spc="-7" strike="noStrike">
                <a:latin typeface="Arial"/>
              </a:rPr>
              <a:t>7</a:t>
            </a:r>
            <a:r>
              <a:rPr b="0" lang="en-IN" sz="1400" spc="304" strike="noStrike">
                <a:latin typeface="Arial"/>
              </a:rPr>
              <a:t>-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400" spc="262" strike="noStrike">
                <a:latin typeface="Arial"/>
              </a:rPr>
              <a:t>10”,...}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95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Request-Response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Only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11" name="object 4"/>
          <p:cNvSpPr/>
          <p:nvPr/>
        </p:nvSpPr>
        <p:spPr>
          <a:xfrm>
            <a:off x="371160" y="2034360"/>
            <a:ext cx="480168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Push </a:t>
            </a:r>
            <a:r>
              <a:rPr b="0" lang="en-IN" sz="2800" spc="38" strike="noStrike">
                <a:latin typeface="Arial"/>
              </a:rPr>
              <a:t>notifications</a:t>
            </a:r>
            <a:r>
              <a:rPr b="0" lang="en-IN" sz="2800" spc="-35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are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becoming </a:t>
            </a:r>
            <a:r>
              <a:rPr b="0" lang="en-IN" sz="2800" spc="43" strike="noStrike">
                <a:latin typeface="Arial"/>
              </a:rPr>
              <a:t>extremely</a:t>
            </a:r>
            <a:r>
              <a:rPr b="0" lang="en-IN" sz="2800" spc="-12" strike="noStrike">
                <a:latin typeface="Arial"/>
              </a:rPr>
              <a:t> </a:t>
            </a:r>
            <a:r>
              <a:rPr b="0" lang="en-IN" sz="2800" spc="38" strike="noStrike">
                <a:latin typeface="Arial"/>
              </a:rPr>
              <a:t>useful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12" name="object 5"/>
          <p:cNvGrpSpPr/>
          <p:nvPr/>
        </p:nvGrpSpPr>
        <p:grpSpPr>
          <a:xfrm>
            <a:off x="8401680" y="2290680"/>
            <a:ext cx="1656360" cy="4242600"/>
            <a:chOff x="8401680" y="2290680"/>
            <a:chExt cx="1656360" cy="4242600"/>
          </a:xfrm>
        </p:grpSpPr>
        <p:sp>
          <p:nvSpPr>
            <p:cNvPr id="113" name="object 6"/>
            <p:cNvSpPr/>
            <p:nvPr/>
          </p:nvSpPr>
          <p:spPr>
            <a:xfrm>
              <a:off x="8823600" y="2290680"/>
              <a:ext cx="865800" cy="527400"/>
            </a:xfrm>
            <a:custGeom>
              <a:avLst/>
              <a:gdLst/>
              <a:ahLst/>
              <a:rect l="l" t="t" r="r" b="b"/>
              <a:pathLst>
                <a:path w="866140" h="527685">
                  <a:moveTo>
                    <a:pt x="753135" y="37668"/>
                  </a:moveTo>
                  <a:lnTo>
                    <a:pt x="750163" y="23037"/>
                  </a:lnTo>
                  <a:lnTo>
                    <a:pt x="742073" y="11061"/>
                  </a:lnTo>
                  <a:lnTo>
                    <a:pt x="730097" y="2971"/>
                  </a:lnTo>
                  <a:lnTo>
                    <a:pt x="715479" y="0"/>
                  </a:lnTo>
                  <a:lnTo>
                    <a:pt x="696658" y="0"/>
                  </a:lnTo>
                  <a:lnTo>
                    <a:pt x="696658" y="56515"/>
                  </a:lnTo>
                  <a:lnTo>
                    <a:pt x="696658" y="376783"/>
                  </a:lnTo>
                  <a:lnTo>
                    <a:pt x="169456" y="376783"/>
                  </a:lnTo>
                  <a:lnTo>
                    <a:pt x="169456" y="56515"/>
                  </a:lnTo>
                  <a:lnTo>
                    <a:pt x="696658" y="56515"/>
                  </a:lnTo>
                  <a:lnTo>
                    <a:pt x="696658" y="0"/>
                  </a:lnTo>
                  <a:lnTo>
                    <a:pt x="150622" y="0"/>
                  </a:lnTo>
                  <a:lnTo>
                    <a:pt x="136004" y="2971"/>
                  </a:lnTo>
                  <a:lnTo>
                    <a:pt x="124028" y="11061"/>
                  </a:lnTo>
                  <a:lnTo>
                    <a:pt x="115938" y="23037"/>
                  </a:lnTo>
                  <a:lnTo>
                    <a:pt x="112966" y="37668"/>
                  </a:lnTo>
                  <a:lnTo>
                    <a:pt x="112966" y="433311"/>
                  </a:lnTo>
                  <a:lnTo>
                    <a:pt x="753135" y="433311"/>
                  </a:lnTo>
                  <a:lnTo>
                    <a:pt x="753135" y="376783"/>
                  </a:lnTo>
                  <a:lnTo>
                    <a:pt x="753135" y="56515"/>
                  </a:lnTo>
                  <a:lnTo>
                    <a:pt x="753135" y="37668"/>
                  </a:lnTo>
                  <a:close/>
                </a:path>
                <a:path w="866140" h="527685">
                  <a:moveTo>
                    <a:pt x="866101" y="470992"/>
                  </a:moveTo>
                  <a:lnTo>
                    <a:pt x="489534" y="470992"/>
                  </a:lnTo>
                  <a:lnTo>
                    <a:pt x="489534" y="486054"/>
                  </a:lnTo>
                  <a:lnTo>
                    <a:pt x="485775" y="489826"/>
                  </a:lnTo>
                  <a:lnTo>
                    <a:pt x="380339" y="489826"/>
                  </a:lnTo>
                  <a:lnTo>
                    <a:pt x="376567" y="486054"/>
                  </a:lnTo>
                  <a:lnTo>
                    <a:pt x="376567" y="470992"/>
                  </a:lnTo>
                  <a:lnTo>
                    <a:pt x="0" y="470992"/>
                  </a:lnTo>
                  <a:lnTo>
                    <a:pt x="0" y="489826"/>
                  </a:lnTo>
                  <a:lnTo>
                    <a:pt x="2971" y="504456"/>
                  </a:lnTo>
                  <a:lnTo>
                    <a:pt x="11061" y="516432"/>
                  </a:lnTo>
                  <a:lnTo>
                    <a:pt x="23037" y="524535"/>
                  </a:lnTo>
                  <a:lnTo>
                    <a:pt x="37655" y="527507"/>
                  </a:lnTo>
                  <a:lnTo>
                    <a:pt x="828446" y="527507"/>
                  </a:lnTo>
                  <a:lnTo>
                    <a:pt x="843076" y="524535"/>
                  </a:lnTo>
                  <a:lnTo>
                    <a:pt x="855052" y="516432"/>
                  </a:lnTo>
                  <a:lnTo>
                    <a:pt x="863142" y="504456"/>
                  </a:lnTo>
                  <a:lnTo>
                    <a:pt x="866101" y="489826"/>
                  </a:lnTo>
                  <a:lnTo>
                    <a:pt x="866101" y="4709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object 7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1548130" y="0"/>
                  </a:moveTo>
                  <a:lnTo>
                    <a:pt x="108458" y="0"/>
                  </a:lnTo>
                  <a:lnTo>
                    <a:pt x="66222" y="8524"/>
                  </a:lnTo>
                  <a:lnTo>
                    <a:pt x="31750" y="31769"/>
                  </a:lnTo>
                  <a:lnTo>
                    <a:pt x="8516" y="66243"/>
                  </a:lnTo>
                  <a:lnTo>
                    <a:pt x="0" y="108458"/>
                  </a:lnTo>
                  <a:lnTo>
                    <a:pt x="0" y="542290"/>
                  </a:lnTo>
                  <a:lnTo>
                    <a:pt x="8516" y="584504"/>
                  </a:lnTo>
                  <a:lnTo>
                    <a:pt x="31750" y="618978"/>
                  </a:lnTo>
                  <a:lnTo>
                    <a:pt x="66222" y="642223"/>
                  </a:lnTo>
                  <a:lnTo>
                    <a:pt x="108458" y="650748"/>
                  </a:lnTo>
                  <a:lnTo>
                    <a:pt x="1548130" y="650748"/>
                  </a:lnTo>
                  <a:lnTo>
                    <a:pt x="1590365" y="642223"/>
                  </a:lnTo>
                  <a:lnTo>
                    <a:pt x="1624838" y="618978"/>
                  </a:lnTo>
                  <a:lnTo>
                    <a:pt x="1648071" y="584504"/>
                  </a:lnTo>
                  <a:lnTo>
                    <a:pt x="1656588" y="542290"/>
                  </a:lnTo>
                  <a:lnTo>
                    <a:pt x="1656588" y="108458"/>
                  </a:lnTo>
                  <a:lnTo>
                    <a:pt x="1648071" y="66243"/>
                  </a:lnTo>
                  <a:lnTo>
                    <a:pt x="1624838" y="31769"/>
                  </a:lnTo>
                  <a:lnTo>
                    <a:pt x="1590365" y="8524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object 8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0" y="108458"/>
                  </a:moveTo>
                  <a:lnTo>
                    <a:pt x="8516" y="66243"/>
                  </a:lnTo>
                  <a:lnTo>
                    <a:pt x="31750" y="31769"/>
                  </a:lnTo>
                  <a:lnTo>
                    <a:pt x="66222" y="8524"/>
                  </a:lnTo>
                  <a:lnTo>
                    <a:pt x="108458" y="0"/>
                  </a:lnTo>
                  <a:lnTo>
                    <a:pt x="1548130" y="0"/>
                  </a:lnTo>
                  <a:lnTo>
                    <a:pt x="1590365" y="8524"/>
                  </a:lnTo>
                  <a:lnTo>
                    <a:pt x="1624838" y="31769"/>
                  </a:lnTo>
                  <a:lnTo>
                    <a:pt x="1648071" y="66243"/>
                  </a:lnTo>
                  <a:lnTo>
                    <a:pt x="1656588" y="108458"/>
                  </a:lnTo>
                  <a:lnTo>
                    <a:pt x="1656588" y="542290"/>
                  </a:lnTo>
                  <a:lnTo>
                    <a:pt x="1648071" y="584504"/>
                  </a:lnTo>
                  <a:lnTo>
                    <a:pt x="1624838" y="618978"/>
                  </a:lnTo>
                  <a:lnTo>
                    <a:pt x="1590365" y="642223"/>
                  </a:lnTo>
                  <a:lnTo>
                    <a:pt x="1548130" y="650748"/>
                  </a:lnTo>
                  <a:lnTo>
                    <a:pt x="108458" y="650748"/>
                  </a:lnTo>
                  <a:lnTo>
                    <a:pt x="66222" y="642223"/>
                  </a:lnTo>
                  <a:lnTo>
                    <a:pt x="31750" y="618978"/>
                  </a:lnTo>
                  <a:lnTo>
                    <a:pt x="8516" y="584504"/>
                  </a:lnTo>
                  <a:lnTo>
                    <a:pt x="0" y="542290"/>
                  </a:lnTo>
                  <a:lnTo>
                    <a:pt x="0" y="108458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6" name="object 9"/>
          <p:cNvSpPr/>
          <p:nvPr/>
        </p:nvSpPr>
        <p:spPr>
          <a:xfrm>
            <a:off x="8885520" y="6044040"/>
            <a:ext cx="1194480" cy="2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vi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object 10"/>
          <p:cNvSpPr/>
          <p:nvPr/>
        </p:nvSpPr>
        <p:spPr>
          <a:xfrm>
            <a:off x="9223920" y="2815560"/>
            <a:ext cx="85320" cy="3067920"/>
          </a:xfrm>
          <a:custGeom>
            <a:avLst/>
            <a:gdLst/>
            <a:ahLst/>
            <a:rect l="l" t="t" r="r" b="b"/>
            <a:pathLst>
              <a:path w="85725" h="3068320">
                <a:moveTo>
                  <a:pt x="57150" y="71374"/>
                </a:moveTo>
                <a:lnTo>
                  <a:pt x="28575" y="71374"/>
                </a:lnTo>
                <a:lnTo>
                  <a:pt x="28575" y="3068320"/>
                </a:lnTo>
                <a:lnTo>
                  <a:pt x="57150" y="3068320"/>
                </a:lnTo>
                <a:lnTo>
                  <a:pt x="57150" y="71374"/>
                </a:lnTo>
                <a:close/>
              </a:path>
              <a:path w="85725" h="306832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6832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bject 11"/>
          <p:cNvSpPr/>
          <p:nvPr/>
        </p:nvSpPr>
        <p:spPr>
          <a:xfrm>
            <a:off x="9640440" y="3747240"/>
            <a:ext cx="21902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Notification: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</a:pPr>
            <a:r>
              <a:rPr b="0" lang="en-IN" sz="1400" spc="111" strike="noStrike">
                <a:latin typeface="Arial"/>
              </a:rPr>
              <a:t>{“push_date”:”2022-07-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400" spc="262" strike="noStrike">
                <a:latin typeface="Arial"/>
              </a:rPr>
              <a:t>10”,...}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7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60" strike="noStrike">
                <a:solidFill>
                  <a:srgbClr val="532708"/>
                </a:solidFill>
                <a:latin typeface="Arial"/>
              </a:rPr>
              <a:t>Request-Response</a:t>
            </a: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310" strike="noStrike">
                <a:solidFill>
                  <a:srgbClr val="532708"/>
                </a:solidFill>
                <a:latin typeface="Arial"/>
              </a:rPr>
              <a:t>Only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21" name="object 4"/>
          <p:cNvSpPr/>
          <p:nvPr/>
        </p:nvSpPr>
        <p:spPr>
          <a:xfrm>
            <a:off x="371160" y="2034360"/>
            <a:ext cx="477756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18" strike="noStrike">
                <a:latin typeface="Arial"/>
              </a:rPr>
              <a:t>implemented</a:t>
            </a:r>
            <a:r>
              <a:rPr b="0" lang="en-IN" sz="2800" spc="97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using: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926640"/>
                <a:tab algn="l" pos="927720"/>
              </a:tabLst>
            </a:pPr>
            <a:r>
              <a:rPr b="0" lang="en-IN" sz="2800" spc="29" strike="noStrike">
                <a:latin typeface="Arial"/>
              </a:rPr>
              <a:t>Polling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926640"/>
                <a:tab algn="l" pos="92772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126" strike="noStrike">
                <a:latin typeface="Arial"/>
              </a:rPr>
              <a:t>Web</a:t>
            </a:r>
            <a:r>
              <a:rPr b="0" lang="en-IN" sz="2800" spc="-32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Sockets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926640"/>
                <a:tab algn="l" pos="92772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Not </a:t>
            </a:r>
            <a:r>
              <a:rPr b="0" lang="en-IN" sz="2800" spc="69" strike="noStrike">
                <a:latin typeface="Arial"/>
              </a:rPr>
              <a:t>part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50" strike="noStrike">
                <a:latin typeface="Arial"/>
              </a:rPr>
              <a:t> </a:t>
            </a:r>
            <a:r>
              <a:rPr b="0" lang="en-IN" sz="2800" spc="49" strike="noStrike">
                <a:latin typeface="Arial"/>
              </a:rPr>
              <a:t>protocol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22" name="object 5"/>
          <p:cNvSpPr/>
          <p:nvPr/>
        </p:nvSpPr>
        <p:spPr>
          <a:xfrm>
            <a:off x="371160" y="5448600"/>
            <a:ext cx="18702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Complex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23" name="object 6"/>
          <p:cNvGrpSpPr/>
          <p:nvPr/>
        </p:nvGrpSpPr>
        <p:grpSpPr>
          <a:xfrm>
            <a:off x="8401680" y="2290680"/>
            <a:ext cx="1656360" cy="4242600"/>
            <a:chOff x="8401680" y="2290680"/>
            <a:chExt cx="1656360" cy="4242600"/>
          </a:xfrm>
        </p:grpSpPr>
        <p:sp>
          <p:nvSpPr>
            <p:cNvPr id="124" name="object 7"/>
            <p:cNvSpPr/>
            <p:nvPr/>
          </p:nvSpPr>
          <p:spPr>
            <a:xfrm>
              <a:off x="8823600" y="2290680"/>
              <a:ext cx="865800" cy="527400"/>
            </a:xfrm>
            <a:custGeom>
              <a:avLst/>
              <a:gdLst/>
              <a:ahLst/>
              <a:rect l="l" t="t" r="r" b="b"/>
              <a:pathLst>
                <a:path w="866140" h="527685">
                  <a:moveTo>
                    <a:pt x="753135" y="37668"/>
                  </a:moveTo>
                  <a:lnTo>
                    <a:pt x="750163" y="23037"/>
                  </a:lnTo>
                  <a:lnTo>
                    <a:pt x="742073" y="11061"/>
                  </a:lnTo>
                  <a:lnTo>
                    <a:pt x="730097" y="2971"/>
                  </a:lnTo>
                  <a:lnTo>
                    <a:pt x="715479" y="0"/>
                  </a:lnTo>
                  <a:lnTo>
                    <a:pt x="696658" y="0"/>
                  </a:lnTo>
                  <a:lnTo>
                    <a:pt x="696658" y="56515"/>
                  </a:lnTo>
                  <a:lnTo>
                    <a:pt x="696658" y="376783"/>
                  </a:lnTo>
                  <a:lnTo>
                    <a:pt x="169456" y="376783"/>
                  </a:lnTo>
                  <a:lnTo>
                    <a:pt x="169456" y="56515"/>
                  </a:lnTo>
                  <a:lnTo>
                    <a:pt x="696658" y="56515"/>
                  </a:lnTo>
                  <a:lnTo>
                    <a:pt x="696658" y="0"/>
                  </a:lnTo>
                  <a:lnTo>
                    <a:pt x="150622" y="0"/>
                  </a:lnTo>
                  <a:lnTo>
                    <a:pt x="136004" y="2971"/>
                  </a:lnTo>
                  <a:lnTo>
                    <a:pt x="124028" y="11061"/>
                  </a:lnTo>
                  <a:lnTo>
                    <a:pt x="115938" y="23037"/>
                  </a:lnTo>
                  <a:lnTo>
                    <a:pt x="112966" y="37668"/>
                  </a:lnTo>
                  <a:lnTo>
                    <a:pt x="112966" y="433311"/>
                  </a:lnTo>
                  <a:lnTo>
                    <a:pt x="753135" y="433311"/>
                  </a:lnTo>
                  <a:lnTo>
                    <a:pt x="753135" y="376783"/>
                  </a:lnTo>
                  <a:lnTo>
                    <a:pt x="753135" y="56515"/>
                  </a:lnTo>
                  <a:lnTo>
                    <a:pt x="753135" y="37668"/>
                  </a:lnTo>
                  <a:close/>
                </a:path>
                <a:path w="866140" h="527685">
                  <a:moveTo>
                    <a:pt x="866101" y="470992"/>
                  </a:moveTo>
                  <a:lnTo>
                    <a:pt x="489534" y="470992"/>
                  </a:lnTo>
                  <a:lnTo>
                    <a:pt x="489534" y="486054"/>
                  </a:lnTo>
                  <a:lnTo>
                    <a:pt x="485775" y="489826"/>
                  </a:lnTo>
                  <a:lnTo>
                    <a:pt x="380339" y="489826"/>
                  </a:lnTo>
                  <a:lnTo>
                    <a:pt x="376567" y="486054"/>
                  </a:lnTo>
                  <a:lnTo>
                    <a:pt x="376567" y="470992"/>
                  </a:lnTo>
                  <a:lnTo>
                    <a:pt x="0" y="470992"/>
                  </a:lnTo>
                  <a:lnTo>
                    <a:pt x="0" y="489826"/>
                  </a:lnTo>
                  <a:lnTo>
                    <a:pt x="2971" y="504456"/>
                  </a:lnTo>
                  <a:lnTo>
                    <a:pt x="11061" y="516432"/>
                  </a:lnTo>
                  <a:lnTo>
                    <a:pt x="23037" y="524535"/>
                  </a:lnTo>
                  <a:lnTo>
                    <a:pt x="37655" y="527507"/>
                  </a:lnTo>
                  <a:lnTo>
                    <a:pt x="828446" y="527507"/>
                  </a:lnTo>
                  <a:lnTo>
                    <a:pt x="843076" y="524535"/>
                  </a:lnTo>
                  <a:lnTo>
                    <a:pt x="855052" y="516432"/>
                  </a:lnTo>
                  <a:lnTo>
                    <a:pt x="863142" y="504456"/>
                  </a:lnTo>
                  <a:lnTo>
                    <a:pt x="866101" y="489826"/>
                  </a:lnTo>
                  <a:lnTo>
                    <a:pt x="866101" y="47099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object 8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1548130" y="0"/>
                  </a:moveTo>
                  <a:lnTo>
                    <a:pt x="108458" y="0"/>
                  </a:lnTo>
                  <a:lnTo>
                    <a:pt x="66222" y="8524"/>
                  </a:lnTo>
                  <a:lnTo>
                    <a:pt x="31750" y="31769"/>
                  </a:lnTo>
                  <a:lnTo>
                    <a:pt x="8516" y="66243"/>
                  </a:lnTo>
                  <a:lnTo>
                    <a:pt x="0" y="108458"/>
                  </a:lnTo>
                  <a:lnTo>
                    <a:pt x="0" y="542290"/>
                  </a:lnTo>
                  <a:lnTo>
                    <a:pt x="8516" y="584504"/>
                  </a:lnTo>
                  <a:lnTo>
                    <a:pt x="31750" y="618978"/>
                  </a:lnTo>
                  <a:lnTo>
                    <a:pt x="66222" y="642223"/>
                  </a:lnTo>
                  <a:lnTo>
                    <a:pt x="108458" y="650748"/>
                  </a:lnTo>
                  <a:lnTo>
                    <a:pt x="1548130" y="650748"/>
                  </a:lnTo>
                  <a:lnTo>
                    <a:pt x="1590365" y="642223"/>
                  </a:lnTo>
                  <a:lnTo>
                    <a:pt x="1624838" y="618978"/>
                  </a:lnTo>
                  <a:lnTo>
                    <a:pt x="1648071" y="584504"/>
                  </a:lnTo>
                  <a:lnTo>
                    <a:pt x="1656588" y="542290"/>
                  </a:lnTo>
                  <a:lnTo>
                    <a:pt x="1656588" y="108458"/>
                  </a:lnTo>
                  <a:lnTo>
                    <a:pt x="1648071" y="66243"/>
                  </a:lnTo>
                  <a:lnTo>
                    <a:pt x="1624838" y="31769"/>
                  </a:lnTo>
                  <a:lnTo>
                    <a:pt x="1590365" y="8524"/>
                  </a:lnTo>
                  <a:lnTo>
                    <a:pt x="1548130" y="0"/>
                  </a:lnTo>
                  <a:close/>
                </a:path>
              </a:pathLst>
            </a:custGeom>
            <a:solidFill>
              <a:srgbClr val="4471c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object 9"/>
            <p:cNvSpPr/>
            <p:nvPr/>
          </p:nvSpPr>
          <p:spPr>
            <a:xfrm>
              <a:off x="8401680" y="5882760"/>
              <a:ext cx="1656360" cy="650520"/>
            </a:xfrm>
            <a:custGeom>
              <a:avLst/>
              <a:gdLst/>
              <a:ahLst/>
              <a:rect l="l" t="t" r="r" b="b"/>
              <a:pathLst>
                <a:path w="1656715" h="650875">
                  <a:moveTo>
                    <a:pt x="0" y="108458"/>
                  </a:moveTo>
                  <a:lnTo>
                    <a:pt x="8516" y="66243"/>
                  </a:lnTo>
                  <a:lnTo>
                    <a:pt x="31750" y="31769"/>
                  </a:lnTo>
                  <a:lnTo>
                    <a:pt x="66222" y="8524"/>
                  </a:lnTo>
                  <a:lnTo>
                    <a:pt x="108458" y="0"/>
                  </a:lnTo>
                  <a:lnTo>
                    <a:pt x="1548130" y="0"/>
                  </a:lnTo>
                  <a:lnTo>
                    <a:pt x="1590365" y="8524"/>
                  </a:lnTo>
                  <a:lnTo>
                    <a:pt x="1624838" y="31769"/>
                  </a:lnTo>
                  <a:lnTo>
                    <a:pt x="1648071" y="66243"/>
                  </a:lnTo>
                  <a:lnTo>
                    <a:pt x="1656588" y="108458"/>
                  </a:lnTo>
                  <a:lnTo>
                    <a:pt x="1656588" y="542290"/>
                  </a:lnTo>
                  <a:lnTo>
                    <a:pt x="1648071" y="584504"/>
                  </a:lnTo>
                  <a:lnTo>
                    <a:pt x="1624838" y="618978"/>
                  </a:lnTo>
                  <a:lnTo>
                    <a:pt x="1590365" y="642223"/>
                  </a:lnTo>
                  <a:lnTo>
                    <a:pt x="1548130" y="650748"/>
                  </a:lnTo>
                  <a:lnTo>
                    <a:pt x="108458" y="650748"/>
                  </a:lnTo>
                  <a:lnTo>
                    <a:pt x="66222" y="642223"/>
                  </a:lnTo>
                  <a:lnTo>
                    <a:pt x="31750" y="618978"/>
                  </a:lnTo>
                  <a:lnTo>
                    <a:pt x="8516" y="584504"/>
                  </a:lnTo>
                  <a:lnTo>
                    <a:pt x="0" y="542290"/>
                  </a:lnTo>
                  <a:lnTo>
                    <a:pt x="0" y="108458"/>
                  </a:lnTo>
                  <a:close/>
                </a:path>
              </a:pathLst>
            </a:custGeom>
            <a:noFill/>
            <a:ln w="12700">
              <a:solidFill>
                <a:srgbClr val="2e528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object 10"/>
          <p:cNvSpPr/>
          <p:nvPr/>
        </p:nvSpPr>
        <p:spPr>
          <a:xfrm>
            <a:off x="8885520" y="6044040"/>
            <a:ext cx="689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7" strike="noStrike">
                <a:solidFill>
                  <a:srgbClr val="ffffff"/>
                </a:solidFill>
                <a:latin typeface="Calibri"/>
              </a:rPr>
              <a:t>Se</a:t>
            </a:r>
            <a:r>
              <a:rPr b="0" lang="en-IN" sz="1800" spc="4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vi</a:t>
            </a:r>
            <a:r>
              <a:rPr b="0" lang="en-IN" sz="1800" spc="-12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object 11"/>
          <p:cNvSpPr/>
          <p:nvPr/>
        </p:nvSpPr>
        <p:spPr>
          <a:xfrm>
            <a:off x="9223920" y="2815560"/>
            <a:ext cx="85320" cy="3067920"/>
          </a:xfrm>
          <a:custGeom>
            <a:avLst/>
            <a:gdLst/>
            <a:ahLst/>
            <a:rect l="l" t="t" r="r" b="b"/>
            <a:pathLst>
              <a:path w="85725" h="3068320">
                <a:moveTo>
                  <a:pt x="57150" y="71374"/>
                </a:moveTo>
                <a:lnTo>
                  <a:pt x="28575" y="71374"/>
                </a:lnTo>
                <a:lnTo>
                  <a:pt x="28575" y="3068320"/>
                </a:lnTo>
                <a:lnTo>
                  <a:pt x="57150" y="3068320"/>
                </a:lnTo>
                <a:lnTo>
                  <a:pt x="57150" y="71374"/>
                </a:lnTo>
                <a:close/>
              </a:path>
              <a:path w="85725" h="306832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06832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4471c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object 12"/>
          <p:cNvSpPr/>
          <p:nvPr/>
        </p:nvSpPr>
        <p:spPr>
          <a:xfrm>
            <a:off x="9640440" y="3747240"/>
            <a:ext cx="21902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Notification: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0"/>
              </a:spcBef>
              <a:buNone/>
            </a:pPr>
            <a:r>
              <a:rPr b="0" lang="en-IN" sz="1400" spc="111" strike="noStrike">
                <a:latin typeface="Arial"/>
              </a:rPr>
              <a:t>{“push_date”:”2022-07-</a:t>
            </a:r>
            <a:endParaRPr b="0" lang="en-IN" sz="14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IN" sz="1400" spc="262" strike="noStrike">
                <a:latin typeface="Arial"/>
              </a:rPr>
              <a:t>10”,...}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8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57" strike="noStrike">
                <a:solidFill>
                  <a:srgbClr val="532708"/>
                </a:solidFill>
                <a:latin typeface="Arial"/>
              </a:rPr>
              <a:t>History </a:t>
            </a:r>
            <a:r>
              <a:rPr b="1" lang="en-IN" sz="5000" spc="-205" strike="noStrike">
                <a:solidFill>
                  <a:srgbClr val="532708"/>
                </a:solidFill>
                <a:latin typeface="Arial"/>
              </a:rPr>
              <a:t>of</a:t>
            </a:r>
            <a:r>
              <a:rPr b="1" lang="en-IN" sz="5000" spc="-80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32" name="object 4"/>
          <p:cNvSpPr/>
          <p:nvPr/>
        </p:nvSpPr>
        <p:spPr>
          <a:xfrm>
            <a:off x="371160" y="2034360"/>
            <a:ext cx="10604160" cy="39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Facebook </a:t>
            </a:r>
            <a:r>
              <a:rPr b="0" lang="en-IN" sz="2800" spc="-26" strike="noStrike">
                <a:latin typeface="Arial"/>
              </a:rPr>
              <a:t>developed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-15" strike="noStrike">
                <a:latin typeface="Arial"/>
              </a:rPr>
              <a:t>as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29" strike="noStrike">
                <a:latin typeface="Arial"/>
              </a:rPr>
              <a:t>replacement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231" strike="noStrike">
                <a:latin typeface="Arial"/>
              </a:rPr>
              <a:t>REST </a:t>
            </a:r>
            <a:r>
              <a:rPr b="0" lang="en-IN" sz="2800" spc="-72" strike="noStrike">
                <a:latin typeface="Arial"/>
              </a:rPr>
              <a:t>API</a:t>
            </a:r>
            <a:r>
              <a:rPr b="0" lang="en-IN" sz="2800" spc="-310" strike="noStrike">
                <a:latin typeface="Arial"/>
              </a:rPr>
              <a:t> </a:t>
            </a:r>
            <a:r>
              <a:rPr b="0" lang="en-IN" sz="2800" spc="109" strike="noStrike">
                <a:latin typeface="Arial"/>
              </a:rPr>
              <a:t>for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58" strike="noStrike">
                <a:latin typeface="Arial"/>
              </a:rPr>
              <a:t>internal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-12" strike="noStrike">
                <a:latin typeface="Arial"/>
              </a:rPr>
              <a:t>use</a:t>
            </a:r>
            <a:endParaRPr b="0" lang="en-IN" sz="2800" spc="-1" strike="noStrike">
              <a:latin typeface="Arial"/>
            </a:endParaRPr>
          </a:p>
          <a:p>
            <a:pPr marL="469440"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69" strike="noStrike">
                <a:latin typeface="Arial"/>
              </a:rPr>
              <a:t>First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20" strike="noStrike">
                <a:latin typeface="Arial"/>
              </a:rPr>
              <a:t> </a:t>
            </a:r>
            <a:r>
              <a:rPr b="0" lang="en-IN" sz="2800" spc="-222" strike="noStrike">
                <a:latin typeface="Arial"/>
              </a:rPr>
              <a:t>2012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Specification </a:t>
            </a:r>
            <a:r>
              <a:rPr b="0" lang="en-IN" sz="2800" spc="32" strike="noStrike">
                <a:latin typeface="Arial"/>
              </a:rPr>
              <a:t>was </a:t>
            </a:r>
            <a:r>
              <a:rPr b="0" lang="en-IN" sz="2800" spc="-32" strike="noStrike">
                <a:latin typeface="Arial"/>
              </a:rPr>
              <a:t>open </a:t>
            </a:r>
            <a:r>
              <a:rPr b="0" lang="en-IN" sz="2800" spc="18" strike="noStrike">
                <a:latin typeface="Arial"/>
              </a:rPr>
              <a:t>sourced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40" strike="noStrike">
                <a:latin typeface="Arial"/>
              </a:rPr>
              <a:t> </a:t>
            </a:r>
            <a:r>
              <a:rPr b="0" lang="en-IN" sz="2800" spc="-202" strike="noStrike">
                <a:latin typeface="Arial"/>
              </a:rPr>
              <a:t>2015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43" strike="noStrike">
                <a:latin typeface="Arial"/>
              </a:rPr>
              <a:t>Currently </a:t>
            </a:r>
            <a:r>
              <a:rPr b="0" lang="en-IN" sz="2800" spc="-41" strike="noStrike">
                <a:latin typeface="Arial"/>
              </a:rPr>
              <a:t>managed </a:t>
            </a:r>
            <a:r>
              <a:rPr b="0" lang="en-IN" sz="2800" spc="-46" strike="noStrike">
                <a:latin typeface="Arial"/>
              </a:rPr>
              <a:t>by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80" strike="noStrike">
                <a:latin typeface="Arial"/>
              </a:rPr>
              <a:t>GraphQL</a:t>
            </a:r>
            <a:r>
              <a:rPr b="0" lang="en-IN" sz="2800" spc="-26" strike="noStrike">
                <a:latin typeface="Arial"/>
              </a:rPr>
              <a:t> </a:t>
            </a:r>
            <a:r>
              <a:rPr b="0" lang="en-IN" sz="2800" spc="-21" strike="noStrike">
                <a:latin typeface="Arial"/>
              </a:rPr>
              <a:t>Foundation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5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35" name="object 4"/>
          <p:cNvSpPr/>
          <p:nvPr/>
        </p:nvSpPr>
        <p:spPr>
          <a:xfrm>
            <a:off x="371160" y="2034360"/>
            <a:ext cx="23313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</a:t>
            </a:r>
            <a:r>
              <a:rPr b="0" lang="en-IN" sz="2800" spc="-75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is: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6" name="object 5"/>
          <p:cNvSpPr/>
          <p:nvPr/>
        </p:nvSpPr>
        <p:spPr>
          <a:xfrm>
            <a:off x="3189600" y="1795320"/>
            <a:ext cx="40946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96696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2600" spc="-3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18" strike="noStrike">
                <a:solidFill>
                  <a:srgbClr val="ffffff"/>
                </a:solidFill>
                <a:latin typeface="Arial"/>
              </a:rPr>
              <a:t>specification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37" name="object 6"/>
          <p:cNvSpPr/>
          <p:nvPr/>
        </p:nvSpPr>
        <p:spPr>
          <a:xfrm>
            <a:off x="3189600" y="2662560"/>
            <a:ext cx="4094640" cy="59400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 algn="ctr">
              <a:lnSpc>
                <a:spcPts val="2324"/>
              </a:lnSpc>
              <a:buNone/>
            </a:pPr>
            <a:r>
              <a:rPr b="0" lang="en-IN" sz="2200" spc="-15" strike="noStrike">
                <a:solidFill>
                  <a:srgbClr val="ffffff"/>
                </a:solidFill>
                <a:latin typeface="Arial"/>
              </a:rPr>
              <a:t>Defines </a:t>
            </a:r>
            <a:r>
              <a:rPr b="0" lang="en-IN" sz="2200" spc="63" strike="noStrike">
                <a:solidFill>
                  <a:srgbClr val="ffffff"/>
                </a:solidFill>
                <a:latin typeface="Arial"/>
              </a:rPr>
              <a:t>structure </a:t>
            </a:r>
            <a:r>
              <a:rPr b="0" lang="en-IN" sz="2200" spc="24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0" lang="en-IN" sz="2200" spc="-15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200" spc="-21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200" spc="-1" strike="noStrike">
              <a:latin typeface="Arial"/>
            </a:endParaRPr>
          </a:p>
          <a:p>
            <a:pPr marL="2520" algn="ctr">
              <a:lnSpc>
                <a:spcPts val="2356"/>
              </a:lnSpc>
              <a:buNone/>
            </a:pPr>
            <a:r>
              <a:rPr b="0" lang="en-IN" sz="2200" spc="43" strike="noStrike">
                <a:solidFill>
                  <a:srgbClr val="ffffff"/>
                </a:solidFill>
                <a:latin typeface="Arial"/>
              </a:rPr>
              <a:t>returned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38" name="object 7"/>
          <p:cNvSpPr/>
          <p:nvPr/>
        </p:nvSpPr>
        <p:spPr>
          <a:xfrm>
            <a:off x="3189600" y="3528000"/>
            <a:ext cx="409464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11960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32" strike="noStrike">
                <a:solidFill>
                  <a:srgbClr val="ffffff"/>
                </a:solidFill>
                <a:latin typeface="Arial"/>
              </a:rPr>
              <a:t>JSON-based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39" name="object 8"/>
          <p:cNvSpPr/>
          <p:nvPr/>
        </p:nvSpPr>
        <p:spPr>
          <a:xfrm>
            <a:off x="3189600" y="5260680"/>
            <a:ext cx="409464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93348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4" strike="noStrike">
                <a:solidFill>
                  <a:srgbClr val="ffffff"/>
                </a:solidFill>
                <a:latin typeface="Arial"/>
              </a:rPr>
              <a:t>Schema-based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40" name="object 9"/>
          <p:cNvSpPr/>
          <p:nvPr/>
        </p:nvSpPr>
        <p:spPr>
          <a:xfrm>
            <a:off x="3189600" y="4395240"/>
            <a:ext cx="4094640" cy="46260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7800" bIns="0" anchor="t">
            <a:spAutoFit/>
          </a:bodyPr>
          <a:p>
            <a:pPr marL="720" algn="ctr">
              <a:lnSpc>
                <a:spcPct val="100000"/>
              </a:lnSpc>
              <a:spcBef>
                <a:spcPts val="1006"/>
              </a:spcBef>
              <a:buNone/>
            </a:pPr>
            <a:r>
              <a:rPr b="0" lang="en-IN" sz="2200" spc="-66" strike="noStrike">
                <a:solidFill>
                  <a:srgbClr val="ffffff"/>
                </a:solidFill>
                <a:latin typeface="Arial"/>
              </a:rPr>
              <a:t>3 </a:t>
            </a:r>
            <a:r>
              <a:rPr b="0" lang="en-IN" sz="2200" spc="-1" strike="noStrike">
                <a:solidFill>
                  <a:srgbClr val="ffffff"/>
                </a:solidFill>
                <a:latin typeface="Arial"/>
              </a:rPr>
              <a:t>types </a:t>
            </a:r>
            <a:r>
              <a:rPr b="0" lang="en-IN" sz="2200" spc="24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0" lang="en-IN" sz="22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200" spc="18" strike="noStrike">
                <a:solidFill>
                  <a:srgbClr val="ffffff"/>
                </a:solidFill>
                <a:latin typeface="Arial"/>
              </a:rPr>
              <a:t>operations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1" name="object 10"/>
          <p:cNvSpPr/>
          <p:nvPr/>
        </p:nvSpPr>
        <p:spPr>
          <a:xfrm>
            <a:off x="3189600" y="6099120"/>
            <a:ext cx="4094640" cy="4939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 anchor="t">
            <a:spAutoFit/>
          </a:bodyPr>
          <a:p>
            <a:pPr marL="898560">
              <a:lnSpc>
                <a:spcPct val="100000"/>
              </a:lnSpc>
              <a:spcBef>
                <a:spcPts val="774"/>
              </a:spcBef>
              <a:buNone/>
            </a:pPr>
            <a:r>
              <a:rPr b="0" lang="en-IN" sz="2600" spc="69" strike="noStrike">
                <a:solidFill>
                  <a:srgbClr val="ffffff"/>
                </a:solidFill>
                <a:latin typeface="Arial"/>
              </a:rPr>
              <a:t>Cross-platform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1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4" name="object 4"/>
          <p:cNvSpPr/>
          <p:nvPr/>
        </p:nvSpPr>
        <p:spPr>
          <a:xfrm>
            <a:off x="304920" y="1606320"/>
            <a:ext cx="40946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95112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A</a:t>
            </a:r>
            <a:r>
              <a:rPr b="0" lang="en-IN" sz="2600" spc="-3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9" strike="noStrike">
                <a:solidFill>
                  <a:srgbClr val="ffffff"/>
                </a:solidFill>
                <a:latin typeface="Arial"/>
              </a:rPr>
              <a:t>Specification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71160" y="2066400"/>
            <a:ext cx="10364760" cy="38998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69440" indent="-457200">
              <a:lnSpc>
                <a:spcPct val="150000"/>
              </a:lnSpc>
              <a:spcBef>
                <a:spcPts val="99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solidFill>
                  <a:srgbClr val="000000"/>
                </a:solidFill>
                <a:latin typeface="Arial"/>
              </a:rPr>
              <a:t>GraphQL </a:t>
            </a:r>
            <a:r>
              <a:rPr b="0" lang="en-IN" sz="2800" spc="4" strike="noStrike">
                <a:solidFill>
                  <a:srgbClr val="000000"/>
                </a:solidFill>
                <a:latin typeface="Arial"/>
              </a:rPr>
              <a:t>defines </a:t>
            </a:r>
            <a:r>
              <a:rPr b="0" lang="en-IN" sz="2800" spc="18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2800" spc="24" strike="noStrike">
                <a:solidFill>
                  <a:srgbClr val="000000"/>
                </a:solidFill>
                <a:latin typeface="Arial"/>
              </a:rPr>
              <a:t>semantics </a:t>
            </a:r>
            <a:r>
              <a:rPr b="0" lang="en-IN" sz="2800" spc="-46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0" lang="en-IN" sz="2800" spc="4" strike="noStrike">
                <a:solidFill>
                  <a:srgbClr val="000000"/>
                </a:solidFill>
                <a:latin typeface="Arial"/>
              </a:rPr>
              <a:t>components </a:t>
            </a:r>
            <a:r>
              <a:rPr b="0" lang="en-IN" sz="2800" spc="32" strike="noStrike">
                <a:solidFill>
                  <a:srgbClr val="000000"/>
                </a:solidFill>
                <a:latin typeface="Arial"/>
              </a:rPr>
              <a:t>of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IN" sz="2800" spc="-80" strike="noStrike">
                <a:solidFill>
                  <a:srgbClr val="000000"/>
                </a:solidFill>
                <a:latin typeface="Arial"/>
              </a:rPr>
              <a:t>GraphQL  </a:t>
            </a:r>
            <a:r>
              <a:rPr b="0" lang="en-IN" sz="2800" spc="-72" strike="noStrike">
                <a:solidFill>
                  <a:srgbClr val="000000"/>
                </a:solidFill>
                <a:latin typeface="Arial"/>
              </a:rPr>
              <a:t>API</a:t>
            </a:r>
            <a:endParaRPr b="0" lang="en-IN" sz="2800" spc="-1" strike="noStrike">
              <a:latin typeface="Calibri"/>
            </a:endParaRPr>
          </a:p>
          <a:p>
            <a:pPr marL="469800" indent="-45720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66" strike="noStrike">
                <a:solidFill>
                  <a:srgbClr val="000000"/>
                </a:solidFill>
                <a:latin typeface="Arial"/>
              </a:rPr>
              <a:t>Does </a:t>
            </a:r>
            <a:r>
              <a:rPr b="0" lang="en-IN" sz="2800" spc="32" strike="noStrike">
                <a:solidFill>
                  <a:srgbClr val="000000"/>
                </a:solidFill>
                <a:latin typeface="Arial"/>
              </a:rPr>
              <a:t>not </a:t>
            </a:r>
            <a:r>
              <a:rPr b="0" lang="en-IN" sz="2800" spc="18" strike="noStrike">
                <a:solidFill>
                  <a:srgbClr val="000000"/>
                </a:solidFill>
                <a:latin typeface="Arial"/>
              </a:rPr>
              <a:t>provide concrete</a:t>
            </a:r>
            <a:r>
              <a:rPr b="0" lang="en-IN" sz="2800" spc="-66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32" strike="noStrike">
                <a:solidFill>
                  <a:srgbClr val="000000"/>
                </a:solidFill>
                <a:latin typeface="Arial"/>
              </a:rPr>
              <a:t>implementations</a:t>
            </a:r>
            <a:endParaRPr b="0" lang="en-IN" sz="2800" spc="-1" strike="noStrike">
              <a:latin typeface="Calibri"/>
            </a:endParaRPr>
          </a:p>
          <a:p>
            <a:pPr marL="469800" indent="-45720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solidFill>
                  <a:srgbClr val="000000"/>
                </a:solidFill>
                <a:latin typeface="Arial"/>
              </a:rPr>
              <a:t>Other </a:t>
            </a:r>
            <a:r>
              <a:rPr b="0" lang="en-IN" sz="2800" spc="43" strike="noStrike">
                <a:solidFill>
                  <a:srgbClr val="000000"/>
                </a:solidFill>
                <a:latin typeface="Arial"/>
              </a:rPr>
              <a:t>parties </a:t>
            </a:r>
            <a:r>
              <a:rPr b="0" lang="en-IN" sz="2800" spc="-12" strike="noStrike">
                <a:solidFill>
                  <a:srgbClr val="000000"/>
                </a:solidFill>
                <a:latin typeface="Arial"/>
              </a:rPr>
              <a:t>develop </a:t>
            </a:r>
            <a:r>
              <a:rPr b="0" lang="en-IN" sz="2800" spc="32" strike="noStrike">
                <a:solidFill>
                  <a:srgbClr val="000000"/>
                </a:solidFill>
                <a:latin typeface="Arial"/>
              </a:rPr>
              <a:t>implementations </a:t>
            </a:r>
            <a:r>
              <a:rPr b="0" lang="en-IN" sz="2800" spc="38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IN" sz="2800" spc="-21" strike="noStrike">
                <a:solidFill>
                  <a:srgbClr val="000000"/>
                </a:solidFill>
                <a:latin typeface="Arial"/>
              </a:rPr>
              <a:t>many</a:t>
            </a:r>
            <a:r>
              <a:rPr b="0" lang="en-IN" sz="2800" spc="-23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5" strike="noStrike">
                <a:solidFill>
                  <a:srgbClr val="000000"/>
                </a:solidFill>
                <a:latin typeface="Arial"/>
              </a:rPr>
              <a:t>languages</a:t>
            </a:r>
            <a:endParaRPr b="0" lang="en-IN" sz="2800" spc="-1" strike="noStrike">
              <a:latin typeface="Calibri"/>
            </a:endParaRPr>
          </a:p>
          <a:p>
            <a:pPr marL="469800" indent="-45720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9" strike="noStrike">
                <a:solidFill>
                  <a:srgbClr val="000000"/>
                </a:solidFill>
                <a:latin typeface="Arial"/>
              </a:rPr>
              <a:t>Full </a:t>
            </a:r>
            <a:r>
              <a:rPr b="0" lang="en-IN" sz="2800" spc="-7" strike="noStrike">
                <a:solidFill>
                  <a:srgbClr val="000000"/>
                </a:solidFill>
                <a:latin typeface="Arial"/>
              </a:rPr>
              <a:t>specs </a:t>
            </a:r>
            <a:r>
              <a:rPr b="0" lang="en-IN" sz="2800" spc="-32" strike="noStrike">
                <a:solidFill>
                  <a:srgbClr val="000000"/>
                </a:solidFill>
                <a:latin typeface="Arial"/>
              </a:rPr>
              <a:t>can </a:t>
            </a:r>
            <a:r>
              <a:rPr b="0" lang="en-IN" sz="2800" spc="-52" strike="noStrike">
                <a:solidFill>
                  <a:srgbClr val="000000"/>
                </a:solidFill>
                <a:latin typeface="Arial"/>
              </a:rPr>
              <a:t>be </a:t>
            </a:r>
            <a:r>
              <a:rPr b="0" lang="en-IN" sz="2800" spc="4" strike="noStrike">
                <a:solidFill>
                  <a:srgbClr val="000000"/>
                </a:solidFill>
                <a:latin typeface="Arial"/>
              </a:rPr>
              <a:t>found</a:t>
            </a:r>
            <a:r>
              <a:rPr b="0" lang="en-IN" sz="2800" spc="-80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here:</a:t>
            </a:r>
            <a:endParaRPr b="0" lang="en-IN" sz="2800" spc="-1" strike="noStrike">
              <a:latin typeface="Calibri"/>
            </a:endParaRPr>
          </a:p>
          <a:p>
            <a:pPr lvl="1" marL="927000" indent="-458640">
              <a:lnSpc>
                <a:spcPct val="100000"/>
              </a:lnSpc>
              <a:spcBef>
                <a:spcPts val="1681"/>
              </a:spcBef>
              <a:buClr>
                <a:srgbClr val="000000"/>
              </a:buClr>
              <a:buFont typeface="Symbol" charset="2"/>
              <a:buChar char=""/>
              <a:tabLst>
                <a:tab algn="l" pos="926640"/>
                <a:tab algn="l" pos="927720"/>
              </a:tabLst>
            </a:pPr>
            <a:r>
              <a:rPr b="0" lang="en-IN" sz="2800" spc="4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Arial"/>
                <a:hlinkClick r:id="rId2"/>
              </a:rPr>
              <a:t>https://github.com/graphql/graphql-spec</a:t>
            </a:r>
            <a:endParaRPr b="0" lang="en-IN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5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48" name="object 4"/>
          <p:cNvSpPr/>
          <p:nvPr/>
        </p:nvSpPr>
        <p:spPr>
          <a:xfrm>
            <a:off x="304920" y="1606320"/>
            <a:ext cx="542268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17712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12" strike="noStrike">
                <a:solidFill>
                  <a:srgbClr val="ffffff"/>
                </a:solidFill>
                <a:latin typeface="Arial"/>
              </a:rPr>
              <a:t>Defines </a:t>
            </a:r>
            <a:r>
              <a:rPr b="0" lang="en-IN" sz="2600" spc="77" strike="noStrike">
                <a:solidFill>
                  <a:srgbClr val="ffffff"/>
                </a:solidFill>
                <a:latin typeface="Arial"/>
              </a:rPr>
              <a:t>structure </a:t>
            </a:r>
            <a:r>
              <a:rPr b="0" lang="en-IN" sz="2600" spc="32" strike="noStrike">
                <a:solidFill>
                  <a:srgbClr val="ffffff"/>
                </a:solidFill>
                <a:latin typeface="Arial"/>
              </a:rPr>
              <a:t>of </a:t>
            </a: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data</a:t>
            </a:r>
            <a:r>
              <a:rPr b="0" lang="en-IN" sz="2600" spc="-21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52" strike="noStrike">
                <a:solidFill>
                  <a:srgbClr val="ffffff"/>
                </a:solidFill>
                <a:latin typeface="Arial"/>
              </a:rPr>
              <a:t>returned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49" name="object 5"/>
          <p:cNvSpPr/>
          <p:nvPr/>
        </p:nvSpPr>
        <p:spPr>
          <a:xfrm>
            <a:off x="371160" y="2288160"/>
            <a:ext cx="8092800" cy="34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" strike="noStrike">
                <a:latin typeface="Arial"/>
              </a:rPr>
              <a:t>Perhaps </a:t>
            </a:r>
            <a:r>
              <a:rPr b="0" lang="en-IN" sz="2800" spc="24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most </a:t>
            </a:r>
            <a:r>
              <a:rPr b="0" lang="en-IN" sz="2800" spc="58" strike="noStrike">
                <a:latin typeface="Arial"/>
              </a:rPr>
              <a:t>important </a:t>
            </a:r>
            <a:r>
              <a:rPr b="0" lang="en-IN" sz="2800" spc="43" strike="noStrike">
                <a:latin typeface="Arial"/>
              </a:rPr>
              <a:t>feature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372" strike="noStrike">
                <a:latin typeface="Arial"/>
              </a:rPr>
              <a:t> </a:t>
            </a:r>
            <a:r>
              <a:rPr b="0" lang="en-IN" sz="2800" spc="-80" strike="noStrike">
                <a:latin typeface="Arial"/>
              </a:rPr>
              <a:t>GraphQL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part(s)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29" strike="noStrike">
                <a:latin typeface="Arial"/>
              </a:rPr>
              <a:t>entity </a:t>
            </a:r>
            <a:r>
              <a:rPr b="0" lang="en-IN" sz="2800" spc="43" strike="noStrike">
                <a:latin typeface="Arial"/>
              </a:rPr>
              <a:t>to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97" strike="noStrike">
                <a:latin typeface="Arial"/>
              </a:rPr>
              <a:t>return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43" strike="noStrike">
                <a:latin typeface="Arial"/>
              </a:rPr>
              <a:t>related </a:t>
            </a:r>
            <a:r>
              <a:rPr b="0" lang="en-IN" sz="2800" spc="38" strike="noStrike">
                <a:latin typeface="Arial"/>
              </a:rPr>
              <a:t>entities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-52" strike="noStrike">
                <a:latin typeface="Arial"/>
              </a:rPr>
              <a:t>be</a:t>
            </a:r>
            <a:r>
              <a:rPr b="0" lang="en-IN" sz="2800" spc="-185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returned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0" strike="noStrike">
                <a:latin typeface="Arial"/>
              </a:rPr>
              <a:t>Can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72" strike="noStrike">
                <a:latin typeface="Arial"/>
              </a:rPr>
              <a:t>filtering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120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query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7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52" name="object 4"/>
          <p:cNvSpPr/>
          <p:nvPr/>
        </p:nvSpPr>
        <p:spPr>
          <a:xfrm>
            <a:off x="304920" y="1606320"/>
            <a:ext cx="34394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80892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131" strike="noStrike">
                <a:solidFill>
                  <a:srgbClr val="ffffff"/>
                </a:solidFill>
                <a:latin typeface="Arial"/>
              </a:rPr>
              <a:t>JSON</a:t>
            </a: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35" strike="noStrike">
                <a:solidFill>
                  <a:srgbClr val="ffffff"/>
                </a:solidFill>
                <a:latin typeface="Arial"/>
              </a:rPr>
              <a:t>Based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3" name="object 5"/>
          <p:cNvSpPr/>
          <p:nvPr/>
        </p:nvSpPr>
        <p:spPr>
          <a:xfrm>
            <a:off x="371160" y="2288160"/>
            <a:ext cx="10430280" cy="30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7" strike="noStrike">
                <a:latin typeface="Arial"/>
              </a:rPr>
              <a:t>Extensive </a:t>
            </a:r>
            <a:r>
              <a:rPr b="0" lang="en-IN" sz="2800" spc="-32" strike="noStrike">
                <a:latin typeface="Arial"/>
              </a:rPr>
              <a:t>usage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46" strike="noStrike">
                <a:latin typeface="Arial"/>
              </a:rPr>
              <a:t> </a:t>
            </a:r>
            <a:r>
              <a:rPr b="0" lang="en-IN" sz="2800" spc="-151" strike="noStrike">
                <a:latin typeface="Arial"/>
              </a:rPr>
              <a:t>JSON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46" strike="noStrike">
                <a:latin typeface="Arial"/>
              </a:rPr>
              <a:t>Query </a:t>
            </a:r>
            <a:r>
              <a:rPr b="0" lang="en-IN" sz="2800" spc="29" strike="noStrike">
                <a:latin typeface="Arial"/>
              </a:rPr>
              <a:t>sent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69" strike="noStrike">
                <a:latin typeface="Arial"/>
              </a:rPr>
              <a:t>server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242" strike="noStrike">
                <a:latin typeface="Arial"/>
              </a:rPr>
              <a:t> </a:t>
            </a:r>
            <a:r>
              <a:rPr b="0" lang="en-IN" sz="2800" spc="-151" strike="noStrike">
                <a:latin typeface="Arial"/>
              </a:rPr>
              <a:t>JSON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55" strike="noStrike">
                <a:latin typeface="Arial"/>
              </a:rPr>
              <a:t>Data </a:t>
            </a:r>
            <a:r>
              <a:rPr b="0" lang="en-IN" sz="2800" spc="63" strike="noStrike">
                <a:latin typeface="Arial"/>
              </a:rPr>
              <a:t>is </a:t>
            </a:r>
            <a:r>
              <a:rPr b="0" lang="en-IN" sz="2800" spc="58" strike="noStrike">
                <a:latin typeface="Arial"/>
              </a:rPr>
              <a:t>returned </a:t>
            </a:r>
            <a:r>
              <a:rPr b="0" lang="en-IN" sz="2800" spc="38" strike="noStrike">
                <a:latin typeface="Arial"/>
              </a:rPr>
              <a:t>in</a:t>
            </a:r>
            <a:r>
              <a:rPr b="0" lang="en-IN" sz="2800" spc="-185" strike="noStrike">
                <a:latin typeface="Arial"/>
              </a:rPr>
              <a:t> </a:t>
            </a:r>
            <a:r>
              <a:rPr b="0" lang="en-IN" sz="2800" spc="-151" strike="noStrike">
                <a:latin typeface="Arial"/>
              </a:rPr>
              <a:t>JSON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5" strike="noStrike">
                <a:latin typeface="Arial"/>
              </a:rPr>
              <a:t>Technically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21" strike="noStrike">
                <a:latin typeface="Arial"/>
              </a:rPr>
              <a:t>used </a:t>
            </a:r>
            <a:r>
              <a:rPr b="0" lang="en-IN" sz="2800" spc="83" strike="noStrike">
                <a:latin typeface="Arial"/>
              </a:rPr>
              <a:t>with </a:t>
            </a:r>
            <a:r>
              <a:rPr b="0" lang="en-IN" sz="2800" spc="58" strike="noStrike">
                <a:latin typeface="Arial"/>
              </a:rPr>
              <a:t>other </a:t>
            </a:r>
            <a:r>
              <a:rPr b="0" lang="en-IN" sz="2800" spc="29" strike="noStrike">
                <a:latin typeface="Arial"/>
              </a:rPr>
              <a:t>protocols, </a:t>
            </a:r>
            <a:r>
              <a:rPr b="0" lang="en-IN" sz="2800" spc="-35" strike="noStrike">
                <a:latin typeface="Arial"/>
              </a:rPr>
              <a:t>nobody </a:t>
            </a:r>
            <a:r>
              <a:rPr b="0" lang="en-IN" sz="2800" spc="-32" strike="noStrike">
                <a:latin typeface="Arial"/>
              </a:rPr>
              <a:t>does</a:t>
            </a:r>
            <a:r>
              <a:rPr b="0" lang="en-IN" sz="2800" spc="-171" strike="noStrike">
                <a:latin typeface="Arial"/>
              </a:rPr>
              <a:t> </a:t>
            </a:r>
            <a:r>
              <a:rPr b="0" lang="en-IN" sz="2800" spc="58" strike="noStrike">
                <a:latin typeface="Arial"/>
              </a:rPr>
              <a:t>this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7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137" strike="noStrike">
                <a:solidFill>
                  <a:srgbClr val="532708"/>
                </a:solidFill>
                <a:latin typeface="Arial"/>
              </a:rPr>
              <a:t>Problems </a:t>
            </a:r>
            <a:r>
              <a:rPr b="1" lang="en-IN" sz="5000" spc="-114" strike="noStrike">
                <a:solidFill>
                  <a:srgbClr val="532708"/>
                </a:solidFill>
                <a:latin typeface="Arial"/>
              </a:rPr>
              <a:t>with</a:t>
            </a:r>
            <a:r>
              <a:rPr b="1" lang="en-IN" sz="5000" spc="-97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401" strike="noStrike">
                <a:solidFill>
                  <a:srgbClr val="532708"/>
                </a:solidFill>
                <a:latin typeface="Arial"/>
              </a:rPr>
              <a:t>REST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371160" y="2034360"/>
            <a:ext cx="1150884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During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24" strike="noStrike">
                <a:latin typeface="Arial"/>
              </a:rPr>
              <a:t>years </a:t>
            </a:r>
            <a:r>
              <a:rPr b="0" lang="en-IN" sz="2800" spc="103" strike="noStrike">
                <a:latin typeface="Arial"/>
              </a:rPr>
              <a:t>it</a:t>
            </a:r>
            <a:r>
              <a:rPr b="0" lang="en-IN" sz="2800" spc="-520" strike="noStrike">
                <a:latin typeface="Arial"/>
              </a:rPr>
              <a:t> </a:t>
            </a:r>
            <a:r>
              <a:rPr b="0" lang="en-IN" sz="2800" spc="32" strike="noStrike">
                <a:latin typeface="Arial"/>
              </a:rPr>
              <a:t>was </a:t>
            </a:r>
            <a:r>
              <a:rPr b="0" lang="en-IN" sz="2800" spc="4" strike="noStrike">
                <a:latin typeface="Arial"/>
              </a:rPr>
              <a:t>found </a:t>
            </a:r>
            <a:r>
              <a:rPr b="0" lang="en-IN" sz="2800" spc="43" strike="noStrike">
                <a:latin typeface="Arial"/>
              </a:rPr>
              <a:t>that </a:t>
            </a:r>
            <a:r>
              <a:rPr b="0" lang="en-IN" sz="2800" spc="49" strike="noStrike">
                <a:latin typeface="Arial"/>
              </a:rPr>
              <a:t>there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4" strike="noStrike">
                <a:latin typeface="Arial"/>
              </a:rPr>
              <a:t>some </a:t>
            </a:r>
            <a:r>
              <a:rPr b="0" lang="en-IN" sz="2800" spc="63" strike="noStrike">
                <a:latin typeface="Arial"/>
              </a:rPr>
              <a:t>major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43" strike="noStrike">
                <a:latin typeface="Arial"/>
              </a:rPr>
              <a:t>problems </a:t>
            </a:r>
            <a:r>
              <a:rPr b="0" lang="en-IN" sz="2800" spc="83" strike="noStrike">
                <a:latin typeface="Arial"/>
              </a:rPr>
              <a:t>with</a:t>
            </a:r>
            <a:r>
              <a:rPr b="0" lang="en-IN" sz="2800" spc="-92" strike="noStrike">
                <a:latin typeface="Arial"/>
              </a:rPr>
              <a:t> </a:t>
            </a:r>
            <a:r>
              <a:rPr b="0" lang="en-IN" sz="2800" spc="-216" strike="noStrike">
                <a:latin typeface="Arial"/>
              </a:rPr>
              <a:t>REST: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" name="object 5"/>
          <p:cNvSpPr/>
          <p:nvPr/>
        </p:nvSpPr>
        <p:spPr>
          <a:xfrm>
            <a:off x="4175640" y="4783680"/>
            <a:ext cx="3607200" cy="46620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 anchor="t">
            <a:spAutoFit/>
          </a:bodyPr>
          <a:p>
            <a:pPr marL="298440">
              <a:lnSpc>
                <a:spcPct val="100000"/>
              </a:lnSpc>
              <a:spcBef>
                <a:spcPts val="1035"/>
              </a:spcBef>
              <a:buNone/>
            </a:pPr>
            <a:r>
              <a:rPr b="0" lang="en-IN" sz="2200" spc="-7" strike="noStrike">
                <a:solidFill>
                  <a:srgbClr val="ffffff"/>
                </a:solidFill>
                <a:latin typeface="Arial"/>
              </a:rPr>
              <a:t>Request-Response</a:t>
            </a:r>
            <a:r>
              <a:rPr b="0" lang="en-IN" sz="2200" spc="-3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200" spc="-52" strike="noStrike">
                <a:solidFill>
                  <a:srgbClr val="ffffff"/>
                </a:solidFill>
                <a:latin typeface="Arial"/>
              </a:rPr>
              <a:t>Only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49" name="object 6"/>
          <p:cNvSpPr/>
          <p:nvPr/>
        </p:nvSpPr>
        <p:spPr>
          <a:xfrm>
            <a:off x="4175640" y="3834360"/>
            <a:ext cx="3607200" cy="465120"/>
          </a:xfrm>
          <a:prstGeom prst="rect">
            <a:avLst/>
          </a:prstGeom>
          <a:solidFill>
            <a:srgbClr val="ff0000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30320" bIns="0" anchor="t">
            <a:spAutoFit/>
          </a:bodyPr>
          <a:p>
            <a:pPr marL="1800" algn="ctr">
              <a:lnSpc>
                <a:spcPct val="100000"/>
              </a:lnSpc>
              <a:spcBef>
                <a:spcPts val="1026"/>
              </a:spcBef>
              <a:buNone/>
            </a:pPr>
            <a:r>
              <a:rPr b="0" lang="en-IN" sz="2200" spc="-26" strike="noStrike">
                <a:solidFill>
                  <a:srgbClr val="ffffff"/>
                </a:solidFill>
                <a:latin typeface="Arial"/>
              </a:rPr>
              <a:t>Fixed </a:t>
            </a:r>
            <a:r>
              <a:rPr b="0" lang="en-IN" sz="2200" spc="9" strike="noStrike">
                <a:solidFill>
                  <a:srgbClr val="ffffff"/>
                </a:solidFill>
                <a:latin typeface="Arial"/>
              </a:rPr>
              <a:t>Entity</a:t>
            </a:r>
            <a:r>
              <a:rPr b="0" lang="en-IN" sz="2200" spc="-6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200" spc="49" strike="noStrike">
                <a:solidFill>
                  <a:srgbClr val="ffffff"/>
                </a:solidFill>
                <a:latin typeface="Arial"/>
              </a:rPr>
              <a:t>Structure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7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56" name="object 4"/>
          <p:cNvSpPr/>
          <p:nvPr/>
        </p:nvSpPr>
        <p:spPr>
          <a:xfrm>
            <a:off x="304920" y="1606320"/>
            <a:ext cx="34394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16776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-72" strike="noStrike">
                <a:solidFill>
                  <a:srgbClr val="ffffff"/>
                </a:solidFill>
                <a:latin typeface="Arial"/>
              </a:rPr>
              <a:t>3 </a:t>
            </a:r>
            <a:r>
              <a:rPr b="0" lang="en-IN" sz="2600" spc="4" strike="noStrike">
                <a:solidFill>
                  <a:srgbClr val="ffffff"/>
                </a:solidFill>
                <a:latin typeface="Arial"/>
              </a:rPr>
              <a:t>types </a:t>
            </a:r>
            <a:r>
              <a:rPr b="0" lang="en-IN" sz="2600" spc="32" strike="noStrike">
                <a:solidFill>
                  <a:srgbClr val="ffffff"/>
                </a:solidFill>
                <a:latin typeface="Arial"/>
              </a:rPr>
              <a:t>of</a:t>
            </a: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operations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7" name="object 5"/>
          <p:cNvSpPr/>
          <p:nvPr/>
        </p:nvSpPr>
        <p:spPr>
          <a:xfrm>
            <a:off x="371160" y="2288160"/>
            <a:ext cx="398232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32" strike="noStrike">
                <a:latin typeface="Arial"/>
              </a:rPr>
              <a:t>we</a:t>
            </a:r>
            <a:r>
              <a:rPr b="0" lang="en-IN" sz="2800" spc="-12" strike="noStrike">
                <a:latin typeface="Arial"/>
              </a:rPr>
              <a:t> </a:t>
            </a:r>
            <a:r>
              <a:rPr b="0" lang="en-IN" sz="2800" spc="-60" strike="noStrike">
                <a:latin typeface="Arial"/>
              </a:rPr>
              <a:t>can: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8" name="object 6"/>
          <p:cNvSpPr/>
          <p:nvPr/>
        </p:nvSpPr>
        <p:spPr>
          <a:xfrm>
            <a:off x="4201560" y="3139560"/>
            <a:ext cx="3278160" cy="60264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7000" bIns="0" anchor="t">
            <a:spAutoFit/>
          </a:bodyPr>
          <a:p>
            <a:pPr marL="633240">
              <a:lnSpc>
                <a:spcPct val="100000"/>
              </a:lnSpc>
              <a:spcBef>
                <a:spcPts val="1630"/>
              </a:spcBef>
              <a:buNone/>
            </a:pPr>
            <a:r>
              <a:rPr b="0" lang="en-IN" sz="2600" spc="9" strike="noStrike">
                <a:solidFill>
                  <a:srgbClr val="ffffff"/>
                </a:solidFill>
                <a:latin typeface="Arial"/>
              </a:rPr>
              <a:t>Retrieve</a:t>
            </a:r>
            <a:r>
              <a:rPr b="0" lang="en-IN" sz="2600" spc="-2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59" name="object 7"/>
          <p:cNvSpPr/>
          <p:nvPr/>
        </p:nvSpPr>
        <p:spPr>
          <a:xfrm>
            <a:off x="4201560" y="4309920"/>
            <a:ext cx="3278160" cy="60264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7000" bIns="0" anchor="t">
            <a:spAutoFit/>
          </a:bodyPr>
          <a:p>
            <a:pPr marL="157320">
              <a:lnSpc>
                <a:spcPct val="100000"/>
              </a:lnSpc>
              <a:spcBef>
                <a:spcPts val="1630"/>
              </a:spcBef>
              <a:buNone/>
            </a:pP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Write </a:t>
            </a:r>
            <a:r>
              <a:rPr b="0" lang="en-IN" sz="2600" spc="259" strike="noStrike">
                <a:solidFill>
                  <a:srgbClr val="ffffff"/>
                </a:solidFill>
                <a:latin typeface="Arial"/>
              </a:rPr>
              <a:t>/ </a:t>
            </a:r>
            <a:r>
              <a:rPr b="0" lang="en-IN" sz="2600" spc="-72" strike="noStrike">
                <a:solidFill>
                  <a:srgbClr val="ffffff"/>
                </a:solidFill>
                <a:latin typeface="Arial"/>
              </a:rPr>
              <a:t>Change</a:t>
            </a:r>
            <a:r>
              <a:rPr b="0" lang="en-IN" sz="2600" spc="-392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0" name="object 8"/>
          <p:cNvSpPr/>
          <p:nvPr/>
        </p:nvSpPr>
        <p:spPr>
          <a:xfrm>
            <a:off x="4201560" y="5480280"/>
            <a:ext cx="3278160" cy="1196640"/>
          </a:xfrm>
          <a:prstGeom prst="rect">
            <a:avLst/>
          </a:prstGeom>
          <a:solidFill>
            <a:srgbClr val="532708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440640" indent="266760">
              <a:lnSpc>
                <a:spcPct val="100000"/>
              </a:lnSpc>
              <a:spcBef>
                <a:spcPts val="71"/>
              </a:spcBef>
              <a:buNone/>
              <a:tabLst>
                <a:tab algn="l" pos="0"/>
              </a:tabLst>
            </a:pPr>
            <a:r>
              <a:rPr b="0" lang="en-IN" sz="2600" spc="12" strike="noStrike">
                <a:solidFill>
                  <a:srgbClr val="ffffff"/>
                </a:solidFill>
                <a:latin typeface="Arial"/>
              </a:rPr>
              <a:t>Subscribe </a:t>
            </a:r>
            <a:r>
              <a:rPr b="0" lang="en-IN" sz="2600" spc="43" strike="noStrike">
                <a:solidFill>
                  <a:srgbClr val="ffffff"/>
                </a:solidFill>
                <a:latin typeface="Arial"/>
              </a:rPr>
              <a:t>to  </a:t>
            </a:r>
            <a:r>
              <a:rPr b="0" lang="en-IN" sz="2600" spc="-55" strike="noStrike">
                <a:solidFill>
                  <a:srgbClr val="ffffff"/>
                </a:solidFill>
                <a:latin typeface="Arial"/>
              </a:rPr>
              <a:t>Changes </a:t>
            </a:r>
            <a:r>
              <a:rPr b="0" lang="en-IN" sz="2600" spc="38" strike="noStrike">
                <a:solidFill>
                  <a:srgbClr val="ffffff"/>
                </a:solidFill>
                <a:latin typeface="Arial"/>
              </a:rPr>
              <a:t>in</a:t>
            </a:r>
            <a:r>
              <a:rPr b="0" lang="en-IN" sz="2600" spc="-66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52" strike="noStrike">
                <a:solidFill>
                  <a:srgbClr val="ffffff"/>
                </a:solidFill>
                <a:latin typeface="Arial"/>
              </a:rPr>
              <a:t>Data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1" name="object 9"/>
          <p:cNvSpPr/>
          <p:nvPr/>
        </p:nvSpPr>
        <p:spPr>
          <a:xfrm>
            <a:off x="8412480" y="2936160"/>
            <a:ext cx="1996560" cy="565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object 10"/>
          <p:cNvSpPr/>
          <p:nvPr/>
        </p:nvSpPr>
        <p:spPr>
          <a:xfrm>
            <a:off x="8503920" y="3556080"/>
            <a:ext cx="702360" cy="2984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bject 11"/>
          <p:cNvSpPr/>
          <p:nvPr/>
        </p:nvSpPr>
        <p:spPr>
          <a:xfrm>
            <a:off x="7479720" y="3508200"/>
            <a:ext cx="759240" cy="75960"/>
          </a:xfrm>
          <a:custGeom>
            <a:avLst/>
            <a:gdLst/>
            <a:ahLst/>
            <a:rect l="l" t="t" r="r" b="b"/>
            <a:pathLst>
              <a:path w="7594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7594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759459" h="76200">
                <a:moveTo>
                  <a:pt x="75907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759078" y="44450"/>
                </a:lnTo>
                <a:lnTo>
                  <a:pt x="759078" y="3175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66" name="object 4"/>
          <p:cNvSpPr/>
          <p:nvPr/>
        </p:nvSpPr>
        <p:spPr>
          <a:xfrm>
            <a:off x="304920" y="1606320"/>
            <a:ext cx="34394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60336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4" strike="noStrike">
                <a:solidFill>
                  <a:srgbClr val="ffffff"/>
                </a:solidFill>
                <a:latin typeface="Arial"/>
              </a:rPr>
              <a:t>Schema-based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67" name="object 5"/>
          <p:cNvSpPr/>
          <p:nvPr/>
        </p:nvSpPr>
        <p:spPr>
          <a:xfrm>
            <a:off x="371160" y="2288160"/>
            <a:ext cx="6904800" cy="26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80" strike="noStrike">
                <a:latin typeface="Arial"/>
              </a:rPr>
              <a:t>GraphQL </a:t>
            </a:r>
            <a:r>
              <a:rPr b="0" lang="en-IN" sz="2800" spc="89" strike="noStrike">
                <a:latin typeface="Arial"/>
              </a:rPr>
              <a:t>works </a:t>
            </a:r>
            <a:r>
              <a:rPr b="0" lang="en-IN" sz="2800" spc="83" strike="noStrike">
                <a:latin typeface="Arial"/>
              </a:rPr>
              <a:t>with</a:t>
            </a:r>
            <a:r>
              <a:rPr b="0" lang="en-IN" sz="2800" spc="-80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5" strike="noStrike">
                <a:latin typeface="Arial"/>
              </a:rPr>
              <a:t>Defines </a:t>
            </a:r>
            <a:r>
              <a:rPr b="0" lang="en-IN" sz="2800" spc="18" strike="noStrike">
                <a:latin typeface="Arial"/>
              </a:rPr>
              <a:t>the entities,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-46" strike="noStrike">
                <a:latin typeface="Arial"/>
              </a:rPr>
              <a:t>and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52" strike="noStrike">
                <a:latin typeface="Arial"/>
              </a:rPr>
              <a:t>attributes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2" strike="noStrike">
                <a:latin typeface="Arial"/>
              </a:rPr>
              <a:t>Operations </a:t>
            </a:r>
            <a:r>
              <a:rPr b="0" lang="en-IN" sz="2800" spc="38" strike="noStrike">
                <a:latin typeface="Arial"/>
              </a:rPr>
              <a:t>are </a:t>
            </a:r>
            <a:r>
              <a:rPr b="0" lang="en-IN" sz="2800" spc="63" strike="noStrike">
                <a:latin typeface="Arial"/>
              </a:rPr>
              <a:t>built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205" strike="noStrike">
                <a:latin typeface="Arial"/>
              </a:rPr>
              <a:t> </a:t>
            </a:r>
            <a:r>
              <a:rPr b="0" lang="en-IN" sz="2800" spc="-7" strike="noStrike">
                <a:latin typeface="Arial"/>
              </a:rPr>
              <a:t>schema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168" name="object 6"/>
          <p:cNvGrpSpPr/>
          <p:nvPr/>
        </p:nvGrpSpPr>
        <p:grpSpPr>
          <a:xfrm>
            <a:off x="1865520" y="4565880"/>
            <a:ext cx="4897800" cy="2078280"/>
            <a:chOff x="1865520" y="4565880"/>
            <a:chExt cx="4897800" cy="2078280"/>
          </a:xfrm>
        </p:grpSpPr>
        <p:sp>
          <p:nvSpPr>
            <p:cNvPr id="169" name="object 7"/>
            <p:cNvSpPr/>
            <p:nvPr/>
          </p:nvSpPr>
          <p:spPr>
            <a:xfrm>
              <a:off x="1865520" y="4565880"/>
              <a:ext cx="4897800" cy="20782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object 8"/>
            <p:cNvSpPr/>
            <p:nvPr/>
          </p:nvSpPr>
          <p:spPr>
            <a:xfrm>
              <a:off x="2023920" y="4724280"/>
              <a:ext cx="4401000" cy="15814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64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73" name="object 4"/>
          <p:cNvSpPr/>
          <p:nvPr/>
        </p:nvSpPr>
        <p:spPr>
          <a:xfrm>
            <a:off x="304920" y="1606320"/>
            <a:ext cx="34394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57024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69" strike="noStrike">
                <a:solidFill>
                  <a:srgbClr val="ffffff"/>
                </a:solidFill>
                <a:latin typeface="Arial"/>
              </a:rPr>
              <a:t>Cross-platform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74" name="object 5"/>
          <p:cNvSpPr/>
          <p:nvPr/>
        </p:nvSpPr>
        <p:spPr>
          <a:xfrm>
            <a:off x="371160" y="2288160"/>
            <a:ext cx="897804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4" strike="noStrike">
                <a:latin typeface="Arial"/>
              </a:rPr>
              <a:t>Client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69" strike="noStrike">
                <a:latin typeface="Arial"/>
              </a:rPr>
              <a:t>server </a:t>
            </a:r>
            <a:r>
              <a:rPr b="0" lang="en-IN" sz="2800" spc="-32" strike="noStrike">
                <a:latin typeface="Arial"/>
              </a:rPr>
              <a:t>can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-35" strike="noStrike">
                <a:latin typeface="Arial"/>
              </a:rPr>
              <a:t>based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49" strike="noStrike">
                <a:latin typeface="Arial"/>
              </a:rPr>
              <a:t>different</a:t>
            </a:r>
            <a:r>
              <a:rPr b="0" lang="en-IN" sz="2800" spc="-32" strike="noStrike">
                <a:latin typeface="Arial"/>
              </a:rPr>
              <a:t> </a:t>
            </a:r>
            <a:r>
              <a:rPr b="0" lang="en-IN" sz="2800" spc="69" strike="noStrike">
                <a:latin typeface="Arial"/>
              </a:rPr>
              <a:t>platforms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75" strike="noStrike">
                <a:latin typeface="Arial"/>
              </a:rPr>
              <a:t>Many </a:t>
            </a:r>
            <a:r>
              <a:rPr b="0" lang="en-IN" sz="2800" spc="29" strike="noStrike">
                <a:latin typeface="Arial"/>
              </a:rPr>
              <a:t>implementations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-15" strike="noStrike">
                <a:latin typeface="Arial"/>
              </a:rPr>
              <a:t>many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platforms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590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r>
              <a:rPr b="1" lang="en-IN" sz="5000" spc="-10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22" strike="noStrike">
                <a:solidFill>
                  <a:srgbClr val="532708"/>
                </a:solidFill>
                <a:latin typeface="Arial"/>
              </a:rPr>
              <a:t>Basics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77" name="object 4"/>
          <p:cNvSpPr/>
          <p:nvPr/>
        </p:nvSpPr>
        <p:spPr>
          <a:xfrm>
            <a:off x="304920" y="1606320"/>
            <a:ext cx="3439440" cy="49284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570240">
              <a:lnSpc>
                <a:spcPct val="100000"/>
              </a:lnSpc>
              <a:spcBef>
                <a:spcPts val="765"/>
              </a:spcBef>
              <a:buNone/>
            </a:pPr>
            <a:r>
              <a:rPr b="0" lang="en-IN" sz="2600" spc="69" strike="noStrike">
                <a:solidFill>
                  <a:srgbClr val="ffffff"/>
                </a:solidFill>
                <a:latin typeface="Arial"/>
              </a:rPr>
              <a:t>Cross-platform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78" name="object 5"/>
          <p:cNvSpPr/>
          <p:nvPr/>
        </p:nvSpPr>
        <p:spPr>
          <a:xfrm>
            <a:off x="4131000" y="1659600"/>
            <a:ext cx="6617160" cy="3765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object 6"/>
          <p:cNvSpPr/>
          <p:nvPr/>
        </p:nvSpPr>
        <p:spPr>
          <a:xfrm>
            <a:off x="1726560" y="6036840"/>
            <a:ext cx="80629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IN" sz="1800" spc="38" strike="noStrike">
                <a:latin typeface="Arial"/>
              </a:rPr>
              <a:t>Up-to-date </a:t>
            </a:r>
            <a:r>
              <a:rPr b="0" lang="en-IN" sz="1800" spc="-15" strike="noStrike">
                <a:latin typeface="Arial"/>
              </a:rPr>
              <a:t>language </a:t>
            </a:r>
            <a:r>
              <a:rPr b="0" lang="en-IN" sz="1800" spc="29" strike="noStrike">
                <a:latin typeface="Arial"/>
              </a:rPr>
              <a:t>support </a:t>
            </a:r>
            <a:r>
              <a:rPr b="0" lang="en-IN" sz="1800" spc="32" strike="noStrike">
                <a:latin typeface="Arial"/>
              </a:rPr>
              <a:t>list:</a:t>
            </a:r>
            <a:r>
              <a:rPr b="0" lang="en-IN" sz="1800" spc="-60" strike="noStrike">
                <a:latin typeface="Arial"/>
              </a:rPr>
              <a:t> </a:t>
            </a:r>
            <a:r>
              <a:rPr b="0" lang="en-IN" sz="1800" spc="29" strike="noStrike" u="sng">
                <a:solidFill>
                  <a:srgbClr val="0000ff"/>
                </a:solidFill>
                <a:uFill>
                  <a:solidFill>
                    <a:srgbClr val="0462c1"/>
                  </a:solidFill>
                </a:uFill>
                <a:latin typeface="Arial"/>
                <a:hlinkClick r:id="rId3"/>
              </a:rPr>
              <a:t>https://graphql.org/code/#language-support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5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6" strike="noStrike">
                <a:solidFill>
                  <a:srgbClr val="532708"/>
                </a:solidFill>
                <a:latin typeface="Arial"/>
              </a:rPr>
              <a:t>Working </a:t>
            </a:r>
            <a:r>
              <a:rPr b="1" lang="en-IN" sz="5000" spc="-114" strike="noStrike">
                <a:solidFill>
                  <a:srgbClr val="532708"/>
                </a:solidFill>
                <a:latin typeface="Arial"/>
              </a:rPr>
              <a:t>with</a:t>
            </a:r>
            <a:r>
              <a:rPr b="1" lang="en-IN" sz="5000" spc="-26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287" strike="noStrike">
                <a:solidFill>
                  <a:srgbClr val="532708"/>
                </a:solidFill>
                <a:latin typeface="Arial"/>
              </a:rPr>
              <a:t>GraphQL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182" name="object 4"/>
          <p:cNvSpPr/>
          <p:nvPr/>
        </p:nvSpPr>
        <p:spPr>
          <a:xfrm>
            <a:off x="371160" y="2034360"/>
            <a:ext cx="314496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12" strike="noStrike">
                <a:latin typeface="Arial"/>
              </a:rPr>
              <a:t>Four main</a:t>
            </a:r>
            <a:r>
              <a:rPr b="0" lang="en-IN" sz="2800" spc="-157" strike="noStrike">
                <a:latin typeface="Arial"/>
              </a:rPr>
              <a:t> </a:t>
            </a:r>
            <a:r>
              <a:rPr b="0" lang="en-IN" sz="2800" spc="-1" strike="noStrike">
                <a:latin typeface="Arial"/>
              </a:rPr>
              <a:t>steps: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3" name="object 5"/>
          <p:cNvSpPr/>
          <p:nvPr/>
        </p:nvSpPr>
        <p:spPr>
          <a:xfrm>
            <a:off x="3448800" y="2964240"/>
            <a:ext cx="4094640" cy="4921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803160">
              <a:lnSpc>
                <a:spcPct val="100000"/>
              </a:lnSpc>
              <a:spcBef>
                <a:spcPts val="760"/>
              </a:spcBef>
              <a:buNone/>
            </a:pPr>
            <a:r>
              <a:rPr b="0" lang="en-IN" sz="2600" spc="-7" strike="noStrike">
                <a:solidFill>
                  <a:srgbClr val="ffffff"/>
                </a:solidFill>
                <a:latin typeface="Arial"/>
              </a:rPr>
              <a:t>Defining</a:t>
            </a:r>
            <a:r>
              <a:rPr b="0" lang="en-IN" sz="2600" spc="-35" strike="noStrike">
                <a:solidFill>
                  <a:srgbClr val="ffffff"/>
                </a:solidFill>
                <a:latin typeface="Arial"/>
              </a:rPr>
              <a:t> Schema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4" name="object 6"/>
          <p:cNvSpPr/>
          <p:nvPr/>
        </p:nvSpPr>
        <p:spPr>
          <a:xfrm>
            <a:off x="3448800" y="4696920"/>
            <a:ext cx="4094640" cy="57060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2320" bIns="0" anchor="t">
            <a:spAutoFit/>
          </a:bodyPr>
          <a:p>
            <a:pPr marL="1558440" indent="-1415880">
              <a:lnSpc>
                <a:spcPct val="100000"/>
              </a:lnSpc>
              <a:spcBef>
                <a:spcPts val="176"/>
              </a:spcBef>
              <a:buNone/>
              <a:tabLst>
                <a:tab algn="l" pos="0"/>
              </a:tabLst>
            </a:pPr>
            <a:r>
              <a:rPr b="0" lang="en-IN" sz="1800" spc="-7" strike="noStrike">
                <a:solidFill>
                  <a:srgbClr val="ffffff"/>
                </a:solidFill>
                <a:latin typeface="Arial"/>
              </a:rPr>
              <a:t>Defining </a:t>
            </a:r>
            <a:r>
              <a:rPr b="0" lang="en-IN" sz="1800" spc="4" strike="noStrike">
                <a:solidFill>
                  <a:srgbClr val="ffffff"/>
                </a:solidFill>
                <a:latin typeface="Arial"/>
              </a:rPr>
              <a:t>Mutations </a:t>
            </a:r>
            <a:r>
              <a:rPr b="0" lang="en-IN" sz="1800" spc="-32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0" lang="en-IN" sz="1800" spc="12" strike="noStrike">
                <a:solidFill>
                  <a:srgbClr val="ffffff"/>
                </a:solidFill>
                <a:latin typeface="Arial"/>
              </a:rPr>
              <a:t>Subscriptions  (optional)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5" name="object 7"/>
          <p:cNvSpPr/>
          <p:nvPr/>
        </p:nvSpPr>
        <p:spPr>
          <a:xfrm>
            <a:off x="3448800" y="3829680"/>
            <a:ext cx="409464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82152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-7" strike="noStrike">
                <a:solidFill>
                  <a:srgbClr val="ffffff"/>
                </a:solidFill>
                <a:latin typeface="Arial"/>
              </a:rPr>
              <a:t>Defining</a:t>
            </a:r>
            <a:r>
              <a:rPr b="0" lang="en-IN" sz="2600" spc="-35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7" strike="noStrike">
                <a:solidFill>
                  <a:srgbClr val="ffffff"/>
                </a:solidFill>
                <a:latin typeface="Arial"/>
              </a:rPr>
              <a:t>Queries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186" name="object 8"/>
          <p:cNvSpPr/>
          <p:nvPr/>
        </p:nvSpPr>
        <p:spPr>
          <a:xfrm>
            <a:off x="3448800" y="5535000"/>
            <a:ext cx="4094640" cy="49356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315720">
              <a:lnSpc>
                <a:spcPct val="100000"/>
              </a:lnSpc>
              <a:spcBef>
                <a:spcPts val="771"/>
              </a:spcBef>
              <a:buNone/>
            </a:pPr>
            <a:r>
              <a:rPr b="0" lang="en-IN" sz="2600" spc="18" strike="noStrike">
                <a:solidFill>
                  <a:srgbClr val="ffffff"/>
                </a:solidFill>
                <a:latin typeface="Arial"/>
              </a:rPr>
              <a:t>Implementing </a:t>
            </a:r>
            <a:r>
              <a:rPr b="0" lang="en-IN" sz="2600" spc="24" strike="noStrike">
                <a:solidFill>
                  <a:srgbClr val="ffffff"/>
                </a:solidFill>
                <a:latin typeface="Arial"/>
              </a:rPr>
              <a:t>the</a:t>
            </a:r>
            <a:r>
              <a:rPr b="0" lang="en-IN" sz="2600" spc="-100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2600" spc="-1" strike="noStrike">
                <a:solidFill>
                  <a:srgbClr val="ffffff"/>
                </a:solidFill>
                <a:latin typeface="Arial"/>
              </a:rPr>
              <a:t>Logic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0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2" name="object 4"/>
          <p:cNvSpPr/>
          <p:nvPr/>
        </p:nvSpPr>
        <p:spPr>
          <a:xfrm>
            <a:off x="371160" y="2034360"/>
            <a:ext cx="1060884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-216" strike="noStrike">
                <a:latin typeface="Arial"/>
              </a:rPr>
              <a:t>REST,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49" strike="noStrike">
                <a:latin typeface="Arial"/>
              </a:rPr>
              <a:t>client </a:t>
            </a:r>
            <a:r>
              <a:rPr b="0" lang="en-IN" sz="2800" spc="-1" strike="noStrike">
                <a:latin typeface="Arial"/>
              </a:rPr>
              <a:t>cannot </a:t>
            </a:r>
            <a:r>
              <a:rPr b="0" lang="en-IN" sz="2800" spc="9" strike="noStrike">
                <a:latin typeface="Arial"/>
              </a:rPr>
              <a:t>specify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32" strike="noStrike">
                <a:latin typeface="Arial"/>
              </a:rPr>
              <a:t>entity </a:t>
            </a:r>
            <a:r>
              <a:rPr b="0" lang="en-IN" sz="2800" spc="63" strike="noStrike">
                <a:latin typeface="Arial"/>
              </a:rPr>
              <a:t>parts </a:t>
            </a:r>
            <a:r>
              <a:rPr b="0" lang="en-IN" sz="2800" spc="103" strike="noStrike">
                <a:latin typeface="Arial"/>
              </a:rPr>
              <a:t>it</a:t>
            </a:r>
            <a:r>
              <a:rPr b="0" lang="en-IN" sz="2800" spc="-222" strike="noStrike">
                <a:latin typeface="Arial"/>
              </a:rPr>
              <a:t> </a:t>
            </a:r>
            <a:r>
              <a:rPr b="0" lang="en-IN" sz="2800" spc="43" strike="noStrike">
                <a:latin typeface="Arial"/>
              </a:rPr>
              <a:t>want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440">
              <a:lnSpc>
                <a:spcPct val="100000"/>
              </a:lnSpc>
              <a:buNone/>
              <a:tabLst>
                <a:tab algn="l" pos="469440"/>
                <a:tab algn="l" pos="469800"/>
              </a:tabLst>
            </a:pPr>
            <a:r>
              <a:rPr b="0" lang="en-IN" sz="2800" spc="43" strike="noStrike">
                <a:latin typeface="Arial"/>
              </a:rPr>
              <a:t>to</a:t>
            </a:r>
            <a:r>
              <a:rPr b="0" lang="en-IN" sz="2800" spc="-35" strike="noStrike">
                <a:latin typeface="Arial"/>
              </a:rPr>
              <a:t> </a:t>
            </a:r>
            <a:r>
              <a:rPr b="0" lang="en-IN" sz="2800" spc="63" strike="noStrike">
                <a:latin typeface="Arial"/>
              </a:rPr>
              <a:t>retrieve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32" strike="noStrike">
                <a:latin typeface="Arial"/>
              </a:rPr>
              <a:t>entity </a:t>
            </a:r>
            <a:r>
              <a:rPr b="0" lang="en-IN" sz="2800" spc="58" strike="noStrike">
                <a:latin typeface="Arial"/>
              </a:rPr>
              <a:t>returned is </a:t>
            </a:r>
            <a:r>
              <a:rPr b="0" lang="en-IN" sz="2800" spc="38" strike="noStrike">
                <a:latin typeface="Arial"/>
              </a:rPr>
              <a:t>set </a:t>
            </a:r>
            <a:r>
              <a:rPr b="0" lang="en-IN" sz="2800" spc="-46" strike="noStrike">
                <a:latin typeface="Arial"/>
              </a:rPr>
              <a:t>by </a:t>
            </a:r>
            <a:r>
              <a:rPr b="0" lang="en-IN" sz="2800" spc="18" strike="noStrike">
                <a:latin typeface="Arial"/>
              </a:rPr>
              <a:t>the </a:t>
            </a:r>
            <a:r>
              <a:rPr b="0" lang="en-IN" sz="2800" spc="-26" strike="noStrike">
                <a:latin typeface="Arial"/>
              </a:rPr>
              <a:t>backend </a:t>
            </a:r>
            <a:r>
              <a:rPr b="0" lang="en-IN" sz="2800" spc="12" strike="noStrike">
                <a:latin typeface="Arial"/>
              </a:rPr>
              <a:t>developer</a:t>
            </a:r>
            <a:r>
              <a:rPr b="0" lang="en-IN" sz="2800" spc="-236" strike="noStrike">
                <a:latin typeface="Arial"/>
              </a:rPr>
              <a:t> </a:t>
            </a:r>
            <a:r>
              <a:rPr b="0" lang="en-IN" sz="2800" spc="-46" strike="noStrike">
                <a:latin typeface="Arial"/>
              </a:rPr>
              <a:t>and  </a:t>
            </a:r>
            <a:r>
              <a:rPr b="0" lang="en-IN" sz="2800" spc="-1" strike="noStrike">
                <a:latin typeface="Arial"/>
              </a:rPr>
              <a:t>cannot </a:t>
            </a:r>
            <a:r>
              <a:rPr b="0" lang="en-IN" sz="2800" spc="-52" strike="noStrike">
                <a:latin typeface="Arial"/>
              </a:rPr>
              <a:t>be </a:t>
            </a:r>
            <a:r>
              <a:rPr b="0" lang="en-IN" sz="2800" spc="9" strike="noStrike">
                <a:latin typeface="Arial"/>
              </a:rPr>
              <a:t>modified </a:t>
            </a:r>
            <a:r>
              <a:rPr b="0" lang="en-IN" sz="2800" spc="-15" strike="noStrike">
                <a:latin typeface="Arial"/>
              </a:rPr>
              <a:t>on </a:t>
            </a:r>
            <a:r>
              <a:rPr b="0" lang="en-IN" sz="2800" spc="-72" strike="noStrike">
                <a:latin typeface="Arial"/>
              </a:rPr>
              <a:t>a </a:t>
            </a:r>
            <a:r>
              <a:rPr b="0" lang="en-IN" sz="2800" spc="72" strike="noStrike">
                <a:latin typeface="Arial"/>
              </a:rPr>
              <a:t>per-query</a:t>
            </a:r>
            <a:r>
              <a:rPr b="0" lang="en-IN" sz="2800" spc="-15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basis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2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5" name="object 4"/>
          <p:cNvSpPr/>
          <p:nvPr/>
        </p:nvSpPr>
        <p:spPr>
          <a:xfrm>
            <a:off x="681120" y="2549520"/>
            <a:ext cx="9113040" cy="3325320"/>
          </a:xfrm>
          <a:prstGeom prst="rect">
            <a:avLst/>
          </a:pr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90720">
              <a:lnSpc>
                <a:spcPct val="100000"/>
              </a:lnSpc>
              <a:spcBef>
                <a:spcPts val="261"/>
              </a:spcBef>
              <a:buNone/>
            </a:pPr>
            <a:r>
              <a:rPr b="0" lang="en-IN" sz="1800" spc="384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pPr marL="1005120">
              <a:lnSpc>
                <a:spcPct val="100000"/>
              </a:lnSpc>
              <a:buNone/>
            </a:pPr>
            <a:r>
              <a:rPr b="0" lang="en-IN" sz="1800" spc="94" strike="noStrike">
                <a:latin typeface="Arial"/>
              </a:rPr>
              <a:t>“</a:t>
            </a:r>
            <a:r>
              <a:rPr b="0" lang="en-IN" sz="1800" spc="94" strike="noStrike">
                <a:latin typeface="Arial"/>
              </a:rPr>
              <a:t>emp_id” </a:t>
            </a:r>
            <a:r>
              <a:rPr b="0" lang="en-IN" sz="1800" spc="483" strike="noStrike">
                <a:latin typeface="Arial"/>
              </a:rPr>
              <a:t>:</a:t>
            </a:r>
            <a:r>
              <a:rPr b="0" lang="en-IN" sz="1800" spc="262" strike="noStrike">
                <a:latin typeface="Arial"/>
              </a:rPr>
              <a:t> </a:t>
            </a:r>
            <a:r>
              <a:rPr b="0" lang="en-IN" sz="1800" spc="83" strike="noStrike">
                <a:latin typeface="Arial"/>
              </a:rPr>
              <a:t>6683,</a:t>
            </a:r>
            <a:endParaRPr b="0" lang="en-IN" sz="1800" spc="-1" strike="noStrike">
              <a:latin typeface="Arial"/>
            </a:endParaRPr>
          </a:p>
          <a:p>
            <a:pPr marL="1005120">
              <a:lnSpc>
                <a:spcPct val="100000"/>
              </a:lnSpc>
              <a:buNone/>
            </a:pPr>
            <a:r>
              <a:rPr b="0" lang="en-IN" sz="1800" spc="162" strike="noStrike">
                <a:latin typeface="Arial"/>
              </a:rPr>
              <a:t>“</a:t>
            </a:r>
            <a:r>
              <a:rPr b="0" lang="en-IN" sz="1800" spc="162" strike="noStrike">
                <a:latin typeface="Arial"/>
              </a:rPr>
              <a:t>full_name” </a:t>
            </a:r>
            <a:r>
              <a:rPr b="0" lang="en-IN" sz="1800" spc="483" strike="noStrike">
                <a:latin typeface="Arial"/>
              </a:rPr>
              <a:t>: </a:t>
            </a:r>
            <a:r>
              <a:rPr b="0" lang="en-IN" sz="1800" spc="117" strike="noStrike">
                <a:latin typeface="Arial"/>
              </a:rPr>
              <a:t>“David </a:t>
            </a:r>
            <a:r>
              <a:rPr b="0" lang="en-IN" sz="1800" spc="137" strike="noStrike">
                <a:latin typeface="Arial"/>
              </a:rPr>
              <a:t>Jones”,  </a:t>
            </a:r>
            <a:r>
              <a:rPr b="0" lang="en-IN" sz="1800" spc="103" strike="noStrike">
                <a:latin typeface="Arial"/>
              </a:rPr>
              <a:t>“primary_phone” </a:t>
            </a:r>
            <a:r>
              <a:rPr b="0" lang="en-IN" sz="1800" spc="483" strike="noStrike">
                <a:latin typeface="Arial"/>
              </a:rPr>
              <a:t>:</a:t>
            </a:r>
            <a:r>
              <a:rPr b="0" lang="en-IN" sz="1800" spc="157" strike="noStrike">
                <a:latin typeface="Arial"/>
              </a:rPr>
              <a:t> </a:t>
            </a:r>
            <a:r>
              <a:rPr b="0" lang="en-IN" sz="1800" spc="123" strike="noStrike">
                <a:latin typeface="Arial"/>
              </a:rPr>
              <a:t>“055-555-5555”,</a:t>
            </a:r>
            <a:endParaRPr b="0" lang="en-IN" sz="1800" spc="-1" strike="noStrike">
              <a:latin typeface="Arial"/>
            </a:endParaRPr>
          </a:p>
          <a:p>
            <a:pPr marL="1005120" algn="just">
              <a:lnSpc>
                <a:spcPct val="100000"/>
              </a:lnSpc>
              <a:buNone/>
            </a:pPr>
            <a:r>
              <a:rPr b="0" lang="en-IN" sz="1800" spc="69" strike="noStrike">
                <a:latin typeface="Arial"/>
              </a:rPr>
              <a:t>“</a:t>
            </a:r>
            <a:r>
              <a:rPr b="0" lang="en-IN" sz="1800" spc="69" strike="noStrike">
                <a:latin typeface="Arial"/>
              </a:rPr>
              <a:t>secondary_phone” </a:t>
            </a:r>
            <a:r>
              <a:rPr b="0" lang="en-IN" sz="1800" spc="488" strike="noStrike">
                <a:latin typeface="Arial"/>
              </a:rPr>
              <a:t>: </a:t>
            </a:r>
            <a:r>
              <a:rPr b="0" lang="en-IN" sz="1800" spc="117" strike="noStrike">
                <a:latin typeface="Arial"/>
              </a:rPr>
              <a:t>“055-444-4444”,  </a:t>
            </a:r>
            <a:r>
              <a:rPr b="0" lang="en-IN" sz="1800" spc="162" strike="noStrike">
                <a:latin typeface="Arial"/>
              </a:rPr>
              <a:t>“street_address” </a:t>
            </a:r>
            <a:r>
              <a:rPr b="0" lang="en-IN" sz="1800" spc="483" strike="noStrike">
                <a:latin typeface="Arial"/>
              </a:rPr>
              <a:t>: </a:t>
            </a:r>
            <a:r>
              <a:rPr b="0" lang="en-IN" sz="1800" spc="299" strike="noStrike">
                <a:latin typeface="Arial"/>
              </a:rPr>
              <a:t>“Fifth </a:t>
            </a:r>
            <a:r>
              <a:rPr b="0" lang="en-IN" sz="1800" spc="83" strike="noStrike">
                <a:latin typeface="Arial"/>
              </a:rPr>
              <a:t>Ave. </a:t>
            </a:r>
            <a:r>
              <a:rPr b="0" lang="en-IN" sz="1800" spc="208" strike="noStrike">
                <a:latin typeface="Arial"/>
              </a:rPr>
              <a:t>42”,  </a:t>
            </a:r>
            <a:r>
              <a:rPr b="0" lang="en-IN" sz="1800" spc="333" strike="noStrike">
                <a:latin typeface="Arial"/>
              </a:rPr>
              <a:t>“city” </a:t>
            </a:r>
            <a:r>
              <a:rPr b="0" lang="en-IN" sz="1800" spc="483" strike="noStrike">
                <a:latin typeface="Arial"/>
              </a:rPr>
              <a:t>:</a:t>
            </a:r>
            <a:r>
              <a:rPr b="0" lang="en-IN" sz="1800" spc="619" strike="noStrike">
                <a:latin typeface="Arial"/>
              </a:rPr>
              <a:t> </a:t>
            </a:r>
            <a:r>
              <a:rPr b="0" lang="en-IN" sz="1800" spc="63" strike="noStrike">
                <a:latin typeface="Arial"/>
              </a:rPr>
              <a:t>“NYC”,</a:t>
            </a:r>
            <a:endParaRPr b="0" lang="en-IN" sz="1800" spc="-1" strike="noStrike">
              <a:latin typeface="Arial"/>
            </a:endParaRPr>
          </a:p>
          <a:p>
            <a:pPr marL="1005120" algn="just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IN" sz="1800" spc="194" strike="noStrike">
                <a:latin typeface="Arial"/>
              </a:rPr>
              <a:t>“</a:t>
            </a:r>
            <a:r>
              <a:rPr b="0" lang="en-IN" sz="1800" spc="194" strike="noStrike">
                <a:latin typeface="Arial"/>
              </a:rPr>
              <a:t>country” </a:t>
            </a:r>
            <a:r>
              <a:rPr b="0" lang="en-IN" sz="1800" spc="483" strike="noStrike">
                <a:latin typeface="Arial"/>
              </a:rPr>
              <a:t>:</a:t>
            </a:r>
            <a:r>
              <a:rPr b="0" lang="en-IN" sz="1800" spc="63" strike="noStrike">
                <a:latin typeface="Arial"/>
              </a:rPr>
              <a:t> </a:t>
            </a:r>
            <a:r>
              <a:rPr b="0" lang="en-IN" sz="1800" spc="83" strike="noStrike">
                <a:latin typeface="Arial"/>
              </a:rPr>
              <a:t>“USA”,</a:t>
            </a:r>
            <a:endParaRPr b="0" lang="en-IN" sz="1800" spc="-1" strike="noStrike">
              <a:latin typeface="Arial"/>
            </a:endParaRPr>
          </a:p>
          <a:p>
            <a:pPr marL="1005120">
              <a:lnSpc>
                <a:spcPct val="100000"/>
              </a:lnSpc>
              <a:buNone/>
            </a:pPr>
            <a:r>
              <a:rPr b="0" lang="en-IN" sz="1800" spc="199" strike="noStrike">
                <a:latin typeface="Arial"/>
              </a:rPr>
              <a:t>“</a:t>
            </a:r>
            <a:r>
              <a:rPr b="0" lang="en-IN" sz="1800" spc="199" strike="noStrike">
                <a:latin typeface="Arial"/>
              </a:rPr>
              <a:t>email” </a:t>
            </a:r>
            <a:r>
              <a:rPr b="0" lang="en-IN" sz="1800" spc="483" strike="noStrike">
                <a:latin typeface="Arial"/>
              </a:rPr>
              <a:t>: </a:t>
            </a:r>
            <a:r>
              <a:rPr b="0" lang="en-IN" sz="1800" spc="89" strike="noStrike">
                <a:latin typeface="Arial"/>
              </a:rPr>
              <a:t>“</a:t>
            </a:r>
            <a:r>
              <a:rPr b="0" lang="en-IN" sz="1800" spc="89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david.j@ourcomp.com</a:t>
            </a:r>
            <a:r>
              <a:rPr b="0" lang="en-IN" sz="1800" spc="89" strike="noStrike">
                <a:latin typeface="Arial"/>
              </a:rPr>
              <a:t>”,  </a:t>
            </a:r>
            <a:r>
              <a:rPr b="0" lang="en-IN" sz="1800" spc="214" strike="noStrike">
                <a:latin typeface="Arial"/>
              </a:rPr>
              <a:t>“birth_date” </a:t>
            </a:r>
            <a:r>
              <a:rPr b="0" lang="en-IN" sz="1800" spc="488" strike="noStrike">
                <a:latin typeface="Arial"/>
              </a:rPr>
              <a:t>: </a:t>
            </a:r>
            <a:r>
              <a:rPr b="0" lang="en-IN" sz="1800" spc="157" strike="noStrike">
                <a:latin typeface="Arial"/>
              </a:rPr>
              <a:t>“05/05/1995”,  </a:t>
            </a:r>
            <a:r>
              <a:rPr b="0" lang="en-IN" sz="1800" spc="143" strike="noStrike">
                <a:latin typeface="Arial"/>
              </a:rPr>
              <a:t>“base_salary” </a:t>
            </a:r>
            <a:r>
              <a:rPr b="0" lang="en-IN" sz="1800" spc="483" strike="noStrike">
                <a:latin typeface="Arial"/>
              </a:rPr>
              <a:t>:</a:t>
            </a:r>
            <a:r>
              <a:rPr b="0" lang="en-IN" sz="1800" spc="143" strike="noStrike">
                <a:latin typeface="Arial"/>
              </a:rPr>
              <a:t> </a:t>
            </a:r>
            <a:r>
              <a:rPr b="0" lang="en-IN" sz="1800" spc="97" strike="noStrike">
                <a:latin typeface="Arial"/>
              </a:rPr>
              <a:t>“67903”</a:t>
            </a:r>
            <a:endParaRPr b="0" lang="en-IN" sz="1800" spc="-1" strike="noStrike">
              <a:latin typeface="Arial"/>
            </a:endParaRPr>
          </a:p>
          <a:p>
            <a:pPr marL="90720">
              <a:lnSpc>
                <a:spcPct val="100000"/>
              </a:lnSpc>
              <a:buNone/>
            </a:pPr>
            <a:r>
              <a:rPr b="0" lang="en-IN" sz="1800" spc="384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" name="object 5"/>
          <p:cNvSpPr/>
          <p:nvPr/>
        </p:nvSpPr>
        <p:spPr>
          <a:xfrm>
            <a:off x="759600" y="1672920"/>
            <a:ext cx="254016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200" spc="-12" strike="noStrike">
                <a:latin typeface="Calibri"/>
              </a:rPr>
              <a:t>The </a:t>
            </a:r>
            <a:r>
              <a:rPr b="0" lang="en-IN" sz="2200" spc="12" strike="noStrike">
                <a:latin typeface="Arial"/>
              </a:rPr>
              <a:t>employee</a:t>
            </a:r>
            <a:r>
              <a:rPr b="0" lang="en-IN" sz="2200" spc="-140" strike="noStrike">
                <a:latin typeface="Arial"/>
              </a:rPr>
              <a:t> </a:t>
            </a:r>
            <a:r>
              <a:rPr b="0" lang="en-IN" sz="2200" spc="-12" strike="noStrike">
                <a:latin typeface="Calibri"/>
              </a:rPr>
              <a:t>entity: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8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59" name="object 4"/>
          <p:cNvSpPr/>
          <p:nvPr/>
        </p:nvSpPr>
        <p:spPr>
          <a:xfrm>
            <a:off x="371160" y="2034360"/>
            <a:ext cx="9528840" cy="21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145" strike="noStrike">
                <a:latin typeface="Arial"/>
              </a:rPr>
              <a:t>The </a:t>
            </a:r>
            <a:r>
              <a:rPr b="0" lang="en-IN" sz="2800" spc="-12" strike="noStrike">
                <a:latin typeface="Arial"/>
              </a:rPr>
              <a:t>employee </a:t>
            </a:r>
            <a:r>
              <a:rPr b="0" lang="en-IN" sz="2800" spc="58" strike="noStrike">
                <a:latin typeface="Arial"/>
              </a:rPr>
              <a:t>is </a:t>
            </a:r>
            <a:r>
              <a:rPr b="0" lang="en-IN" sz="2800" spc="-7" strike="noStrike">
                <a:latin typeface="Arial"/>
              </a:rPr>
              <a:t>displayed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72" strike="noStrike">
                <a:latin typeface="Arial"/>
              </a:rPr>
              <a:t>two </a:t>
            </a:r>
            <a:r>
              <a:rPr b="0" lang="en-IN" sz="2800" spc="9" strike="noStrike">
                <a:latin typeface="Arial"/>
              </a:rPr>
              <a:t>places </a:t>
            </a:r>
            <a:r>
              <a:rPr b="0" lang="en-IN" sz="2800" spc="38" strike="noStrike">
                <a:latin typeface="Arial"/>
              </a:rPr>
              <a:t>in </a:t>
            </a:r>
            <a:r>
              <a:rPr b="0" lang="en-IN" sz="2800" spc="18" strike="noStrike">
                <a:latin typeface="Arial"/>
              </a:rPr>
              <a:t>the</a:t>
            </a:r>
            <a:r>
              <a:rPr b="0" lang="en-IN" sz="2800" spc="-310" strike="noStrike">
                <a:latin typeface="Arial"/>
              </a:rPr>
              <a:t> </a:t>
            </a:r>
            <a:r>
              <a:rPr b="0" lang="en-IN" sz="2800" spc="-75" strike="noStrike">
                <a:latin typeface="Arial"/>
              </a:rPr>
              <a:t>app: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926640"/>
                <a:tab algn="l" pos="927720"/>
              </a:tabLst>
            </a:pPr>
            <a:r>
              <a:rPr b="0" lang="en-IN" sz="2800" spc="69" strike="noStrike">
                <a:latin typeface="Arial"/>
              </a:rPr>
              <a:t>List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1" strike="noStrike">
                <a:latin typeface="Arial"/>
              </a:rPr>
              <a:t>employees</a:t>
            </a:r>
            <a:r>
              <a:rPr b="0" lang="en-IN" sz="2800" spc="-197" strike="noStrike">
                <a:latin typeface="Arial"/>
              </a:rPr>
              <a:t> </a:t>
            </a:r>
            <a:r>
              <a:rPr b="0" lang="en-IN" sz="2800" spc="-55" strike="noStrike">
                <a:latin typeface="Arial"/>
              </a:rPr>
              <a:t>page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926640"/>
                <a:tab algn="l" pos="92772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926640"/>
                <a:tab algn="l" pos="927720"/>
              </a:tabLst>
            </a:pPr>
            <a:r>
              <a:rPr b="0" lang="en-IN" sz="2800" spc="-26" strike="noStrike">
                <a:latin typeface="Arial"/>
              </a:rPr>
              <a:t>Employee </a:t>
            </a:r>
            <a:r>
              <a:rPr b="0" lang="en-IN" sz="2800" spc="-55" strike="noStrike">
                <a:latin typeface="Arial"/>
              </a:rPr>
              <a:t>page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06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2" name="object 4"/>
          <p:cNvSpPr/>
          <p:nvPr/>
        </p:nvSpPr>
        <p:spPr>
          <a:xfrm>
            <a:off x="371160" y="2034360"/>
            <a:ext cx="466884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69" strike="noStrike">
                <a:latin typeface="Arial"/>
              </a:rPr>
              <a:t>List </a:t>
            </a:r>
            <a:r>
              <a:rPr b="0" lang="en-IN" sz="2800" spc="32" strike="noStrike">
                <a:latin typeface="Arial"/>
              </a:rPr>
              <a:t>of</a:t>
            </a:r>
            <a:r>
              <a:rPr b="0" lang="en-IN" sz="2800" spc="-202" strike="noStrike">
                <a:latin typeface="Arial"/>
              </a:rPr>
              <a:t> </a:t>
            </a:r>
            <a:r>
              <a:rPr b="0" lang="en-IN" sz="2800" spc="-15" strike="noStrike">
                <a:latin typeface="Arial"/>
              </a:rPr>
              <a:t>employees:</a:t>
            </a: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63" name="object 5"/>
          <p:cNvGraphicFramePr/>
          <p:nvPr/>
        </p:nvGraphicFramePr>
        <p:xfrm>
          <a:off x="714960" y="2755440"/>
          <a:ext cx="9725040" cy="1482840"/>
        </p:xfrm>
        <a:graphic>
          <a:graphicData uri="http://schemas.openxmlformats.org/drawingml/2006/table">
            <a:tbl>
              <a:tblPr/>
              <a:tblGrid>
                <a:gridCol w="3241440"/>
                <a:gridCol w="3241440"/>
                <a:gridCol w="3242160"/>
              </a:tblGrid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1" lang="en-IN" sz="18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emp_id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1" lang="en-IN" sz="18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full_name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1" lang="en-IN" sz="1800" spc="-12" strike="noStrike">
                          <a:solidFill>
                            <a:srgbClr val="ffffff"/>
                          </a:solidFill>
                          <a:latin typeface="Calibri"/>
                        </a:rPr>
                        <a:t>email_address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1c4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6683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David</a:t>
                      </a:r>
                      <a:r>
                        <a:rPr b="0" lang="en-IN" sz="1800" spc="9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Jones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 u="heavy">
                          <a:solidFill>
                            <a:srgbClr val="0000ff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hlinkClick r:id="rId2"/>
                        </a:rPr>
                        <a:t>david.j@ourcomp.com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9928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>
                          <a:solidFill>
                            <a:srgbClr val="000000"/>
                          </a:solidFill>
                          <a:latin typeface="Calibri"/>
                        </a:rPr>
                        <a:t>Sarah</a:t>
                      </a: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 u="heavy">
                          <a:solidFill>
                            <a:srgbClr val="0000ff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hlinkClick r:id="rId3"/>
                        </a:rPr>
                        <a:t>sara.s@ourcomp.com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bf5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3910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7" strike="noStrike">
                          <a:solidFill>
                            <a:srgbClr val="000000"/>
                          </a:solidFill>
                          <a:latin typeface="Calibri"/>
                        </a:rPr>
                        <a:t>Meredith</a:t>
                      </a:r>
                      <a:r>
                        <a:rPr b="0" lang="en-IN" sz="1800" spc="4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1800" spc="-21" strike="noStrike">
                          <a:solidFill>
                            <a:srgbClr val="000000"/>
                          </a:solidFill>
                          <a:latin typeface="Calibri"/>
                        </a:rPr>
                        <a:t>Potter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IN" sz="1800" spc="-12" strike="noStrike" u="heavy">
                          <a:solidFill>
                            <a:srgbClr val="0000ff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hlinkClick r:id="rId4"/>
                        </a:rPr>
                        <a:t>meredith.p@ourcomp.com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88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66" name="object 4"/>
          <p:cNvSpPr/>
          <p:nvPr/>
        </p:nvSpPr>
        <p:spPr>
          <a:xfrm>
            <a:off x="371160" y="2034360"/>
            <a:ext cx="25268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26" strike="noStrike">
                <a:latin typeface="Arial"/>
              </a:rPr>
              <a:t>Employee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-75" strike="noStrike">
                <a:latin typeface="Arial"/>
              </a:rPr>
              <a:t>page: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7" name="object 5"/>
          <p:cNvSpPr/>
          <p:nvPr/>
        </p:nvSpPr>
        <p:spPr>
          <a:xfrm>
            <a:off x="914400" y="2885040"/>
            <a:ext cx="7071120" cy="2543400"/>
          </a:xfrm>
          <a:custGeom>
            <a:avLst/>
            <a:gdLst/>
            <a:ahLst/>
            <a:rect l="l" t="t" r="r" b="b"/>
            <a:pathLst>
              <a:path w="7071359" h="2543810">
                <a:moveTo>
                  <a:pt x="0" y="2543556"/>
                </a:moveTo>
                <a:lnTo>
                  <a:pt x="7071359" y="2543556"/>
                </a:lnTo>
                <a:lnTo>
                  <a:pt x="7071359" y="0"/>
                </a:lnTo>
                <a:lnTo>
                  <a:pt x="0" y="0"/>
                </a:lnTo>
                <a:lnTo>
                  <a:pt x="0" y="2543556"/>
                </a:lnTo>
                <a:close/>
              </a:path>
            </a:pathLst>
          </a:custGeom>
          <a:noFill/>
          <a:ln w="9525">
            <a:solidFill>
              <a:srgbClr val="4471c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bject 6"/>
          <p:cNvSpPr/>
          <p:nvPr/>
        </p:nvSpPr>
        <p:spPr>
          <a:xfrm>
            <a:off x="1005840" y="2862720"/>
            <a:ext cx="2414160" cy="20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50000"/>
              </a:lnSpc>
              <a:spcBef>
                <a:spcPts val="99"/>
              </a:spcBef>
              <a:buNone/>
            </a:pPr>
            <a:r>
              <a:rPr b="0" lang="en-IN" sz="1800" spc="-12" strike="noStrike">
                <a:latin typeface="Calibri"/>
              </a:rPr>
              <a:t>Employee </a:t>
            </a:r>
            <a:r>
              <a:rPr b="0" lang="en-IN" sz="1800" spc="-1" strike="noStrike">
                <a:latin typeface="Calibri"/>
              </a:rPr>
              <a:t>Id:  </a:t>
            </a:r>
            <a:r>
              <a:rPr b="0" lang="en-IN" sz="1800" spc="-7" strike="noStrike">
                <a:latin typeface="Calibri"/>
              </a:rPr>
              <a:t>Full name:  Primary</a:t>
            </a:r>
            <a:r>
              <a:rPr b="0" lang="en-IN" sz="1800" spc="-66" strike="noStrike">
                <a:latin typeface="Calibri"/>
              </a:rPr>
              <a:t> </a:t>
            </a:r>
            <a:r>
              <a:rPr b="0" lang="en-IN" sz="1800" spc="-7" strike="noStrike">
                <a:latin typeface="Calibri"/>
              </a:rPr>
              <a:t>phone:  City: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None/>
            </a:pPr>
            <a:r>
              <a:rPr b="0" lang="en-IN" sz="1800" spc="-7" strike="noStrike">
                <a:latin typeface="Calibri"/>
              </a:rPr>
              <a:t>Country: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None/>
            </a:pPr>
            <a:r>
              <a:rPr b="0" lang="en-IN" sz="1800" spc="-7" strike="noStrike">
                <a:latin typeface="Calibri"/>
              </a:rPr>
              <a:t>Email: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object 7"/>
          <p:cNvSpPr/>
          <p:nvPr/>
        </p:nvSpPr>
        <p:spPr>
          <a:xfrm>
            <a:off x="3749400" y="2862720"/>
            <a:ext cx="4170600" cy="20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9760" bIns="0" anchor="t">
            <a:spAutoFit/>
          </a:bodyPr>
          <a:p>
            <a:pPr>
              <a:lnSpc>
                <a:spcPct val="100000"/>
              </a:lnSpc>
              <a:spcBef>
                <a:spcPts val="1179"/>
              </a:spcBef>
              <a:buNone/>
            </a:pPr>
            <a:r>
              <a:rPr b="1" lang="en-IN" sz="1800" spc="-1" strike="noStrike">
                <a:latin typeface="Calibri"/>
              </a:rPr>
              <a:t>6683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2" strike="noStrike">
                <a:latin typeface="Calibri"/>
              </a:rPr>
              <a:t>David </a:t>
            </a:r>
            <a:r>
              <a:rPr b="1" lang="en-IN" sz="1800" spc="-1" strike="noStrike">
                <a:latin typeface="Calibri"/>
              </a:rPr>
              <a:t>Jones  05</a:t>
            </a:r>
            <a:r>
              <a:rPr b="1" lang="en-IN" sz="1800" spc="-7" strike="noStrike">
                <a:latin typeface="Calibri"/>
              </a:rPr>
              <a:t>5</a:t>
            </a:r>
            <a:r>
              <a:rPr b="1" lang="en-IN" sz="1800" spc="-1" strike="noStrike">
                <a:latin typeface="Calibri"/>
              </a:rPr>
              <a:t>-</a:t>
            </a:r>
            <a:r>
              <a:rPr b="1" lang="en-IN" sz="1800" spc="-7" strike="noStrike">
                <a:latin typeface="Calibri"/>
              </a:rPr>
              <a:t>555</a:t>
            </a:r>
            <a:r>
              <a:rPr b="1" lang="en-IN" sz="1800" spc="-1" strike="noStrike">
                <a:latin typeface="Calibri"/>
              </a:rPr>
              <a:t>-</a:t>
            </a:r>
            <a:r>
              <a:rPr b="1" lang="en-IN" sz="1800" spc="-7" strike="noStrike">
                <a:latin typeface="Calibri"/>
              </a:rPr>
              <a:t>5555  </a:t>
            </a:r>
            <a:r>
              <a:rPr b="1" lang="en-IN" sz="1800" spc="-26" strike="noStrike">
                <a:latin typeface="Calibri"/>
              </a:rPr>
              <a:t>NYC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None/>
            </a:pPr>
            <a:r>
              <a:rPr b="1" lang="en-IN" sz="1800" spc="-12" strike="noStrike">
                <a:latin typeface="Calibri"/>
              </a:rPr>
              <a:t>USA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None/>
            </a:pPr>
            <a:r>
              <a:rPr b="1" lang="en-IN" sz="1800" spc="-12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david.j@ourcomp.com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842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2" name="object 4"/>
          <p:cNvSpPr/>
          <p:nvPr/>
        </p:nvSpPr>
        <p:spPr>
          <a:xfrm>
            <a:off x="371160" y="2034360"/>
            <a:ext cx="394884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69" strike="noStrike">
                <a:latin typeface="Arial"/>
              </a:rPr>
              <a:t>List </a:t>
            </a:r>
            <a:r>
              <a:rPr b="0" lang="en-IN" sz="2800" spc="32" strike="noStrike">
                <a:latin typeface="Arial"/>
              </a:rPr>
              <a:t>of </a:t>
            </a:r>
            <a:r>
              <a:rPr b="0" lang="en-IN" sz="2800" spc="-12" strike="noStrike">
                <a:latin typeface="Arial"/>
              </a:rPr>
              <a:t>employee</a:t>
            </a:r>
            <a:r>
              <a:rPr b="0" lang="en-IN" sz="2800" spc="-225" strike="noStrike">
                <a:latin typeface="Arial"/>
              </a:rPr>
              <a:t> </a:t>
            </a:r>
            <a:r>
              <a:rPr b="0" lang="en-IN" sz="2800" spc="-75" strike="noStrike">
                <a:latin typeface="Arial"/>
              </a:rPr>
              <a:t>page: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3" name="object 5"/>
          <p:cNvSpPr/>
          <p:nvPr/>
        </p:nvSpPr>
        <p:spPr>
          <a:xfrm>
            <a:off x="371160" y="3741480"/>
            <a:ext cx="25268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26" strike="noStrike">
                <a:latin typeface="Arial"/>
              </a:rPr>
              <a:t>Employee</a:t>
            </a:r>
            <a:r>
              <a:rPr b="0" lang="en-IN" sz="2800" spc="-86" strike="noStrike">
                <a:latin typeface="Arial"/>
              </a:rPr>
              <a:t> </a:t>
            </a:r>
            <a:r>
              <a:rPr b="0" lang="en-IN" sz="2800" spc="-75" strike="noStrike">
                <a:latin typeface="Arial"/>
              </a:rPr>
              <a:t>page: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4" name="object 6"/>
          <p:cNvSpPr/>
          <p:nvPr/>
        </p:nvSpPr>
        <p:spPr>
          <a:xfrm>
            <a:off x="4902840" y="2034360"/>
            <a:ext cx="117684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80" strike="noStrike">
                <a:solidFill>
                  <a:srgbClr val="385622"/>
                </a:solidFill>
                <a:latin typeface="Arial"/>
              </a:rPr>
              <a:t>3</a:t>
            </a:r>
            <a:r>
              <a:rPr b="0" lang="en-IN" sz="2800" spc="-106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800" spc="43" strike="noStrike">
                <a:solidFill>
                  <a:srgbClr val="385622"/>
                </a:solidFill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75" name="object 7"/>
          <p:cNvSpPr/>
          <p:nvPr/>
        </p:nvSpPr>
        <p:spPr>
          <a:xfrm>
            <a:off x="4902840" y="3741480"/>
            <a:ext cx="1171800" cy="4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IN" sz="2800" spc="-126" strike="noStrike">
                <a:solidFill>
                  <a:srgbClr val="385622"/>
                </a:solidFill>
                <a:latin typeface="Arial"/>
              </a:rPr>
              <a:t>6</a:t>
            </a:r>
            <a:r>
              <a:rPr b="0" lang="en-IN" sz="2800" spc="-100" strike="noStrike">
                <a:solidFill>
                  <a:srgbClr val="385622"/>
                </a:solidFill>
                <a:latin typeface="Arial"/>
              </a:rPr>
              <a:t> </a:t>
            </a:r>
            <a:r>
              <a:rPr b="0" lang="en-IN" sz="2800" spc="43" strike="noStrike">
                <a:solidFill>
                  <a:srgbClr val="385622"/>
                </a:solidFill>
                <a:latin typeface="Arial"/>
              </a:rPr>
              <a:t>fields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2"/>
          <p:cNvSpPr/>
          <p:nvPr/>
        </p:nvSpPr>
        <p:spPr>
          <a:xfrm>
            <a:off x="10800" y="1086480"/>
            <a:ext cx="12028680" cy="193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10600" y="105120"/>
            <a:ext cx="7349400" cy="153648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IN" sz="5000" spc="-211" strike="noStrike">
                <a:solidFill>
                  <a:srgbClr val="532708"/>
                </a:solidFill>
                <a:latin typeface="Arial"/>
              </a:rPr>
              <a:t>Fixed </a:t>
            </a:r>
            <a:r>
              <a:rPr b="1" lang="en-IN" sz="5000" spc="-197" strike="noStrike">
                <a:solidFill>
                  <a:srgbClr val="532708"/>
                </a:solidFill>
                <a:latin typeface="Arial"/>
              </a:rPr>
              <a:t>Entity</a:t>
            </a:r>
            <a:r>
              <a:rPr b="1" lang="en-IN" sz="5000" spc="9" strike="noStrike">
                <a:solidFill>
                  <a:srgbClr val="532708"/>
                </a:solidFill>
                <a:latin typeface="Arial"/>
              </a:rPr>
              <a:t> </a:t>
            </a:r>
            <a:r>
              <a:rPr b="1" lang="en-IN" sz="5000" spc="-100" strike="noStrike">
                <a:solidFill>
                  <a:srgbClr val="532708"/>
                </a:solidFill>
                <a:latin typeface="Arial"/>
              </a:rPr>
              <a:t>Structure</a:t>
            </a:r>
            <a:endParaRPr b="0" lang="en-IN" sz="5000" spc="-1" strike="noStrike">
              <a:latin typeface="Calibri"/>
            </a:endParaRPr>
          </a:p>
        </p:txBody>
      </p:sp>
      <p:sp>
        <p:nvSpPr>
          <p:cNvPr id="78" name="object 4"/>
          <p:cNvSpPr/>
          <p:nvPr/>
        </p:nvSpPr>
        <p:spPr>
          <a:xfrm>
            <a:off x="371160" y="2034360"/>
            <a:ext cx="10034640" cy="43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469800" indent="-457200">
              <a:lnSpc>
                <a:spcPct val="100000"/>
              </a:lnSpc>
              <a:spcBef>
                <a:spcPts val="96"/>
              </a:spcBef>
              <a:buClr>
                <a:srgbClr val="000000"/>
              </a:buClr>
              <a:buFont typeface="Symbol" charset="2"/>
              <a:buChar char=""/>
              <a:tabLst>
                <a:tab algn="l" pos="469440"/>
                <a:tab algn="l" pos="469800"/>
              </a:tabLst>
            </a:pPr>
            <a:r>
              <a:rPr b="0" lang="en-IN" sz="2800" spc="-21" strike="noStrike">
                <a:latin typeface="Arial"/>
              </a:rPr>
              <a:t>With </a:t>
            </a:r>
            <a:r>
              <a:rPr b="0" lang="en-IN" sz="2800" spc="-231" strike="noStrike">
                <a:latin typeface="Arial"/>
              </a:rPr>
              <a:t>REST </a:t>
            </a:r>
            <a:r>
              <a:rPr b="0" lang="en-IN" sz="2800" spc="18" strike="noStrike">
                <a:latin typeface="Arial"/>
              </a:rPr>
              <a:t>there’s </a:t>
            </a:r>
            <a:r>
              <a:rPr b="0" lang="en-IN" sz="2800" spc="-15" strike="noStrike">
                <a:latin typeface="Arial"/>
              </a:rPr>
              <a:t>no </a:t>
            </a:r>
            <a:r>
              <a:rPr b="0" lang="en-IN" sz="2800" spc="-1" strike="noStrike">
                <a:latin typeface="Arial"/>
              </a:rPr>
              <a:t>way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58" strike="noStrike">
                <a:latin typeface="Arial"/>
              </a:rPr>
              <a:t>retrieve </a:t>
            </a:r>
            <a:r>
              <a:rPr b="0" lang="en-IN" sz="2800" spc="18" strike="noStrike">
                <a:latin typeface="Arial"/>
              </a:rPr>
              <a:t>only the </a:t>
            </a:r>
            <a:r>
              <a:rPr b="0" lang="en-IN" sz="2800" spc="49" strike="noStrike">
                <a:latin typeface="Arial"/>
              </a:rPr>
              <a:t>fields </a:t>
            </a:r>
            <a:r>
              <a:rPr b="0" lang="en-IN" sz="2800" spc="32" strike="noStrike">
                <a:latin typeface="Arial"/>
              </a:rPr>
              <a:t>we</a:t>
            </a:r>
            <a:r>
              <a:rPr b="0" lang="en-IN" sz="2800" spc="-145" strike="noStrike">
                <a:latin typeface="Arial"/>
              </a:rPr>
              <a:t> </a:t>
            </a:r>
            <a:r>
              <a:rPr b="0" lang="en-IN" sz="2800" spc="-46" strike="noStrike">
                <a:latin typeface="Arial"/>
              </a:rPr>
              <a:t>need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marL="4698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Increases </a:t>
            </a:r>
            <a:r>
              <a:rPr b="0" lang="en-IN" sz="2800" spc="4" strike="noStrike">
                <a:latin typeface="Arial"/>
              </a:rPr>
              <a:t>load </a:t>
            </a:r>
            <a:r>
              <a:rPr b="0" lang="en-IN" sz="2800" spc="49" strike="noStrike">
                <a:latin typeface="Arial"/>
              </a:rPr>
              <a:t>time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69" strike="noStrike">
                <a:latin typeface="Arial"/>
              </a:rPr>
              <a:t>network</a:t>
            </a:r>
            <a:r>
              <a:rPr b="0" lang="en-IN" sz="2800" spc="-140" strike="noStrike">
                <a:latin typeface="Arial"/>
              </a:rPr>
              <a:t> </a:t>
            </a:r>
            <a:r>
              <a:rPr b="0" lang="en-IN" sz="2800" spc="18" strike="noStrike">
                <a:latin typeface="Arial"/>
              </a:rPr>
              <a:t>latency</a:t>
            </a:r>
            <a:endParaRPr b="0" lang="en-IN" sz="2800" spc="-1" strike="noStrike">
              <a:latin typeface="Arial"/>
            </a:endParaRPr>
          </a:p>
          <a:p>
            <a:pPr marL="469440" indent="-457200">
              <a:lnSpc>
                <a:spcPct val="200000"/>
              </a:lnSpc>
              <a:spcBef>
                <a:spcPts val="6"/>
              </a:spcBef>
              <a:buClr>
                <a:srgbClr val="000000"/>
              </a:buClr>
              <a:buFont typeface="Arial"/>
              <a:buChar char="•"/>
              <a:tabLst>
                <a:tab algn="l" pos="469440"/>
                <a:tab algn="l" pos="469800"/>
              </a:tabLst>
            </a:pPr>
            <a:r>
              <a:rPr b="0" lang="en-IN" sz="2800" spc="9" strike="noStrike">
                <a:latin typeface="Arial"/>
              </a:rPr>
              <a:t>Sometimes </a:t>
            </a:r>
            <a:r>
              <a:rPr b="0" lang="en-IN" sz="2800" spc="49" strike="noStrike">
                <a:latin typeface="Arial"/>
              </a:rPr>
              <a:t>forces </a:t>
            </a:r>
            <a:r>
              <a:rPr b="0" lang="en-IN" sz="2800" spc="43" strike="noStrike">
                <a:latin typeface="Arial"/>
              </a:rPr>
              <a:t>to </a:t>
            </a:r>
            <a:r>
              <a:rPr b="0" lang="en-IN" sz="2800" spc="24" strike="noStrike">
                <a:latin typeface="Arial"/>
              </a:rPr>
              <a:t>create </a:t>
            </a:r>
            <a:r>
              <a:rPr b="0" lang="en-IN" sz="2800" spc="4" strike="noStrike">
                <a:latin typeface="Arial"/>
              </a:rPr>
              <a:t>specialized </a:t>
            </a:r>
            <a:r>
              <a:rPr b="0" lang="en-IN" sz="2800" spc="32" strike="noStrike">
                <a:latin typeface="Arial"/>
              </a:rPr>
              <a:t>entity </a:t>
            </a:r>
            <a:r>
              <a:rPr b="0" lang="en-IN" sz="2800" spc="4" strike="noStrike">
                <a:latin typeface="Arial"/>
              </a:rPr>
              <a:t>types </a:t>
            </a:r>
            <a:r>
              <a:rPr b="0" lang="en-IN" sz="2800" spc="69" strike="noStrike">
                <a:latin typeface="Arial"/>
              </a:rPr>
              <a:t>just</a:t>
            </a:r>
            <a:r>
              <a:rPr b="0" lang="en-IN" sz="2800" spc="-310" strike="noStrike">
                <a:latin typeface="Arial"/>
              </a:rPr>
              <a:t> </a:t>
            </a:r>
            <a:r>
              <a:rPr b="0" lang="en-IN" sz="2800" spc="109" strike="noStrike">
                <a:latin typeface="Arial"/>
              </a:rPr>
              <a:t>for  </a:t>
            </a:r>
            <a:r>
              <a:rPr b="0" lang="en-IN" sz="2800" spc="24" strike="noStrike">
                <a:latin typeface="Arial"/>
              </a:rPr>
              <a:t>specific</a:t>
            </a:r>
            <a:r>
              <a:rPr b="0" lang="en-IN" sz="2800" spc="-21" strike="noStrike">
                <a:latin typeface="Arial"/>
              </a:rPr>
              <a:t> </a:t>
            </a:r>
            <a:r>
              <a:rPr b="0" lang="en-IN" sz="2800" spc="24" strike="noStrike">
                <a:latin typeface="Arial"/>
              </a:rPr>
              <a:t>queries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469440"/>
                <a:tab algn="l" pos="469800"/>
              </a:tabLst>
            </a:pPr>
            <a:endParaRPr b="0" lang="en-IN" sz="2900" spc="-1" strike="noStrike">
              <a:latin typeface="Arial"/>
            </a:endParaRPr>
          </a:p>
          <a:p>
            <a:pPr lvl="1" marL="927000" indent="-4586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926640"/>
                <a:tab algn="l" pos="927720"/>
              </a:tabLst>
            </a:pPr>
            <a:r>
              <a:rPr b="0" lang="en-IN" sz="2800" spc="-66" strike="noStrike">
                <a:latin typeface="Arial"/>
              </a:rPr>
              <a:t>Bad </a:t>
            </a:r>
            <a:r>
              <a:rPr b="0" lang="en-IN" sz="2800" spc="109" strike="noStrike">
                <a:latin typeface="Arial"/>
              </a:rPr>
              <a:t>for </a:t>
            </a:r>
            <a:r>
              <a:rPr b="0" lang="en-IN" sz="2800" spc="-7" strike="noStrike">
                <a:latin typeface="Arial"/>
              </a:rPr>
              <a:t>maintenance </a:t>
            </a:r>
            <a:r>
              <a:rPr b="0" lang="en-IN" sz="2800" spc="-46" strike="noStrike">
                <a:latin typeface="Arial"/>
              </a:rPr>
              <a:t>and </a:t>
            </a:r>
            <a:r>
              <a:rPr b="0" lang="en-IN" sz="2800" spc="-15" strike="noStrike">
                <a:latin typeface="Arial"/>
              </a:rPr>
              <a:t>data</a:t>
            </a:r>
            <a:r>
              <a:rPr b="0" lang="en-IN" sz="2800" spc="-126" strike="noStrike">
                <a:latin typeface="Arial"/>
              </a:rPr>
              <a:t> </a:t>
            </a:r>
            <a:r>
              <a:rPr b="0" lang="en-IN" sz="2800" spc="12" strike="noStrike">
                <a:latin typeface="Arial"/>
              </a:rPr>
              <a:t>model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2023-04-20T02:42:03Z</dcterms:created>
  <dc:creator>Memi Lavi</dc:creator>
  <dc:description/>
  <dc:language>en-IN</dc:language>
  <cp:lastModifiedBy/>
  <dcterms:modified xsi:type="dcterms:W3CDTF">2023-04-20T08:17:08Z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2023-04-20T00:00:00Z</vt:filetime>
  </property>
  <property fmtid="{D5CDD505-2E9C-101B-9397-08002B2CF9AE}" pid="5" name="PresentationFormat">
    <vt:lpwstr>On-screen Show (4:3)</vt:lpwstr>
  </property>
</Properties>
</file>