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C11C1F-1102-4BDF-8659-6F7E36829B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1144944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1160" y="4499640"/>
            <a:ext cx="1144944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2D413C-D738-4FA5-9550-ACC9EB3C65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1160" y="449964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8080" y="449964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15E899-1477-4514-B2A0-D29FA1FB19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36864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242240" y="2034360"/>
            <a:ext cx="36864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113320" y="2034360"/>
            <a:ext cx="36864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1160" y="4499640"/>
            <a:ext cx="36864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242240" y="4499640"/>
            <a:ext cx="36864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113320" y="4499640"/>
            <a:ext cx="36864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35338D-C5DA-44FA-BDCB-641825A3A2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1160" y="2034360"/>
            <a:ext cx="11449440" cy="47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F1CE38-15F5-4233-9E7E-707CB1067E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11449440" cy="47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DB4FA2-6736-4A93-B727-7B1C0793D3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47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47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173B6E-CA3C-43B0-8AB3-AFAB195C22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F7D58B-0DA2-40CE-8A7C-A7F0FA4233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0600" y="105120"/>
            <a:ext cx="11770200" cy="365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CEE8B0-99FA-45A4-A7FC-97E7645A79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47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1160" y="449964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617D8F-2975-46A7-87C0-0A338A9583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47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8080" y="449964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0B4872-5D00-44E9-9F5E-4422274371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1160" y="203436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8080" y="2034360"/>
            <a:ext cx="558720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1160" y="4499640"/>
            <a:ext cx="11449440" cy="22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24B50C-3C4F-4397-BD50-937F4F58C1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5000" spc="-1" strike="noStrike">
                <a:latin typeface="Calibri"/>
              </a:rPr>
              <a:t>C</a:t>
            </a:r>
            <a:r>
              <a:rPr b="0" lang="en-IN" sz="5000" spc="-1" strike="noStrike">
                <a:latin typeface="Calibri"/>
              </a:rPr>
              <a:t>l</a:t>
            </a:r>
            <a:r>
              <a:rPr b="0" lang="en-IN" sz="5000" spc="-1" strike="noStrike">
                <a:latin typeface="Calibri"/>
              </a:rPr>
              <a:t>i</a:t>
            </a:r>
            <a:r>
              <a:rPr b="0" lang="en-IN" sz="5000" spc="-1" strike="noStrike">
                <a:latin typeface="Calibri"/>
              </a:rPr>
              <a:t>c</a:t>
            </a:r>
            <a:r>
              <a:rPr b="0" lang="en-IN" sz="5000" spc="-1" strike="noStrike">
                <a:latin typeface="Calibri"/>
              </a:rPr>
              <a:t>k</a:t>
            </a:r>
            <a:r>
              <a:rPr b="0" lang="en-IN" sz="5000" spc="-1" strike="noStrike">
                <a:latin typeface="Calibri"/>
              </a:rPr>
              <a:t> </a:t>
            </a:r>
            <a:r>
              <a:rPr b="0" lang="en-IN" sz="5000" spc="-1" strike="noStrike">
                <a:latin typeface="Calibri"/>
              </a:rPr>
              <a:t>t</a:t>
            </a:r>
            <a:r>
              <a:rPr b="0" lang="en-IN" sz="5000" spc="-1" strike="noStrike">
                <a:latin typeface="Calibri"/>
              </a:rPr>
              <a:t>o</a:t>
            </a:r>
            <a:r>
              <a:rPr b="0" lang="en-IN" sz="5000" spc="-1" strike="noStrike">
                <a:latin typeface="Calibri"/>
              </a:rPr>
              <a:t> </a:t>
            </a:r>
            <a:r>
              <a:rPr b="0" lang="en-IN" sz="5000" spc="-1" strike="noStrike">
                <a:latin typeface="Calibri"/>
              </a:rPr>
              <a:t>e</a:t>
            </a:r>
            <a:r>
              <a:rPr b="0" lang="en-IN" sz="5000" spc="-1" strike="noStrike">
                <a:latin typeface="Calibri"/>
              </a:rPr>
              <a:t>d</a:t>
            </a:r>
            <a:r>
              <a:rPr b="0" lang="en-IN" sz="5000" spc="-1" strike="noStrike">
                <a:latin typeface="Calibri"/>
              </a:rPr>
              <a:t>i</a:t>
            </a:r>
            <a:r>
              <a:rPr b="0" lang="en-IN" sz="5000" spc="-1" strike="noStrike">
                <a:latin typeface="Calibri"/>
              </a:rPr>
              <a:t>t</a:t>
            </a:r>
            <a:r>
              <a:rPr b="0" lang="en-IN" sz="5000" spc="-1" strike="noStrike">
                <a:latin typeface="Calibri"/>
              </a:rPr>
              <a:t> </a:t>
            </a:r>
            <a:r>
              <a:rPr b="0" lang="en-IN" sz="5000" spc="-1" strike="noStrike">
                <a:latin typeface="Calibri"/>
              </a:rPr>
              <a:t>t</a:t>
            </a:r>
            <a:r>
              <a:rPr b="0" lang="en-IN" sz="5000" spc="-1" strike="noStrike">
                <a:latin typeface="Calibri"/>
              </a:rPr>
              <a:t>h</a:t>
            </a:r>
            <a:r>
              <a:rPr b="0" lang="en-IN" sz="5000" spc="-1" strike="noStrike">
                <a:latin typeface="Calibri"/>
              </a:rPr>
              <a:t>e</a:t>
            </a:r>
            <a:r>
              <a:rPr b="0" lang="en-IN" sz="5000" spc="-1" strike="noStrike">
                <a:latin typeface="Calibri"/>
              </a:rPr>
              <a:t> </a:t>
            </a:r>
            <a:r>
              <a:rPr b="0" lang="en-IN" sz="5000" spc="-1" strike="noStrike">
                <a:latin typeface="Calibri"/>
              </a:rPr>
              <a:t>t</a:t>
            </a:r>
            <a:r>
              <a:rPr b="0" lang="en-IN" sz="5000" spc="-1" strike="noStrike">
                <a:latin typeface="Calibri"/>
              </a:rPr>
              <a:t>i</a:t>
            </a:r>
            <a:r>
              <a:rPr b="0" lang="en-IN" sz="5000" spc="-1" strike="noStrike">
                <a:latin typeface="Calibri"/>
              </a:rPr>
              <a:t>t</a:t>
            </a:r>
            <a:r>
              <a:rPr b="0" lang="en-IN" sz="5000" spc="-1" strike="noStrike">
                <a:latin typeface="Calibri"/>
              </a:rPr>
              <a:t>l</a:t>
            </a:r>
            <a:r>
              <a:rPr b="0" lang="en-IN" sz="5000" spc="-1" strike="noStrike">
                <a:latin typeface="Calibri"/>
              </a:rPr>
              <a:t>e</a:t>
            </a:r>
            <a:r>
              <a:rPr b="0" lang="en-IN" sz="5000" spc="-1" strike="noStrike">
                <a:latin typeface="Calibri"/>
              </a:rPr>
              <a:t> </a:t>
            </a:r>
            <a:r>
              <a:rPr b="0" lang="en-IN" sz="5000" spc="-1" strike="noStrike">
                <a:latin typeface="Calibri"/>
              </a:rPr>
              <a:t>t</a:t>
            </a:r>
            <a:r>
              <a:rPr b="0" lang="en-IN" sz="5000" spc="-1" strike="noStrike">
                <a:latin typeface="Calibri"/>
              </a:rPr>
              <a:t>e</a:t>
            </a:r>
            <a:r>
              <a:rPr b="0" lang="en-IN" sz="5000" spc="-1" strike="noStrike">
                <a:latin typeface="Calibri"/>
              </a:rPr>
              <a:t>x</a:t>
            </a:r>
            <a:r>
              <a:rPr b="0" lang="en-IN" sz="5000" spc="-1" strike="noStrike">
                <a:latin typeface="Calibri"/>
              </a:rPr>
              <a:t>t</a:t>
            </a:r>
            <a:r>
              <a:rPr b="0" lang="en-IN" sz="5000" spc="-1" strike="noStrike">
                <a:latin typeface="Calibri"/>
              </a:rPr>
              <a:t> </a:t>
            </a:r>
            <a:r>
              <a:rPr b="0" lang="en-IN" sz="5000" spc="-1" strike="noStrike">
                <a:latin typeface="Calibri"/>
              </a:rPr>
              <a:t>f</a:t>
            </a:r>
            <a:r>
              <a:rPr b="0" lang="en-IN" sz="5000" spc="-1" strike="noStrike">
                <a:latin typeface="Calibri"/>
              </a:rPr>
              <a:t>o</a:t>
            </a:r>
            <a:r>
              <a:rPr b="0" lang="en-IN" sz="5000" spc="-1" strike="noStrike">
                <a:latin typeface="Calibri"/>
              </a:rPr>
              <a:t>r</a:t>
            </a:r>
            <a:r>
              <a:rPr b="0" lang="en-IN" sz="5000" spc="-1" strike="noStrike">
                <a:latin typeface="Calibri"/>
              </a:rPr>
              <a:t>m</a:t>
            </a:r>
            <a:r>
              <a:rPr b="0" lang="en-IN" sz="5000" spc="-1" strike="noStrike">
                <a:latin typeface="Calibri"/>
              </a:rPr>
              <a:t>a</a:t>
            </a:r>
            <a:r>
              <a:rPr b="0" lang="en-IN" sz="5000" spc="-1" strike="noStrike">
                <a:latin typeface="Calibri"/>
              </a:rPr>
              <a:t>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1160" y="2034360"/>
            <a:ext cx="11449440" cy="471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Click to edit the outline text format</a:t>
            </a:r>
            <a:endParaRPr b="0" lang="en-IN" sz="1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Second Outline Level</a:t>
            </a:r>
            <a:endParaRPr b="0" lang="en-IN" sz="1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Third Outline Level</a:t>
            </a:r>
            <a:endParaRPr b="0" lang="en-IN" sz="1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Calibri"/>
              </a:rPr>
              <a:t>Fourth Outline Level</a:t>
            </a:r>
            <a:endParaRPr b="0" lang="en-IN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Fifth Outline Level</a:t>
            </a:r>
            <a:endParaRPr b="0" lang="en-IN" sz="1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Sixth Outline Level</a:t>
            </a:r>
            <a:endParaRPr b="0" lang="en-IN" sz="1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Calibri"/>
              </a:rPr>
              <a:t>Seventh Outline Level</a:t>
            </a:r>
            <a:endParaRPr b="0" lang="en-IN" sz="1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8630A8-5BC6-4920-B20D-8BCF876D81E0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7640" y="479880"/>
            <a:ext cx="7840080" cy="2451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8000" spc="-457" strike="noStrike">
                <a:solidFill>
                  <a:srgbClr val="001f5f"/>
                </a:solidFill>
                <a:latin typeface="Arial"/>
              </a:rPr>
              <a:t>GraphQL</a:t>
            </a:r>
            <a:r>
              <a:rPr b="1" lang="en-IN" sz="8000" spc="-137" strike="noStrike">
                <a:solidFill>
                  <a:srgbClr val="001f5f"/>
                </a:solidFill>
                <a:latin typeface="Arial"/>
              </a:rPr>
              <a:t> </a:t>
            </a:r>
            <a:r>
              <a:rPr b="1" lang="en-IN" sz="8000" spc="-282" strike="noStrike">
                <a:solidFill>
                  <a:srgbClr val="001f5f"/>
                </a:solidFill>
                <a:latin typeface="Arial"/>
              </a:rPr>
              <a:t>Queries</a:t>
            </a:r>
            <a:endParaRPr b="0" lang="en-IN" sz="8000" spc="-1" strike="noStrike">
              <a:latin typeface="Calibri"/>
            </a:endParaRPr>
          </a:p>
        </p:txBody>
      </p:sp>
      <p:grpSp>
        <p:nvGrpSpPr>
          <p:cNvPr id="42" name="object 5"/>
          <p:cNvGrpSpPr/>
          <p:nvPr/>
        </p:nvGrpSpPr>
        <p:grpSpPr>
          <a:xfrm>
            <a:off x="437400" y="603360"/>
            <a:ext cx="151920" cy="4713840"/>
            <a:chOff x="437400" y="603360"/>
            <a:chExt cx="151920" cy="4713840"/>
          </a:xfrm>
        </p:grpSpPr>
        <p:sp>
          <p:nvSpPr>
            <p:cNvPr id="43" name="object 6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object 7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26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40" strike="noStrike">
                <a:solidFill>
                  <a:srgbClr val="532708"/>
                </a:solidFill>
                <a:latin typeface="Arial"/>
              </a:rPr>
              <a:t>Ali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a</a:t>
            </a: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ses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71" name="object 4"/>
          <p:cNvSpPr/>
          <p:nvPr/>
        </p:nvSpPr>
        <p:spPr>
          <a:xfrm>
            <a:off x="371160" y="2034360"/>
            <a:ext cx="979704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With </a:t>
            </a:r>
            <a:r>
              <a:rPr b="0" lang="en-IN" sz="2800" spc="-7" strike="noStrike">
                <a:latin typeface="Arial"/>
              </a:rPr>
              <a:t>aliases,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12" strike="noStrike">
                <a:latin typeface="Arial"/>
              </a:rPr>
              <a:t>give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-12" strike="noStrike">
                <a:latin typeface="Arial"/>
              </a:rPr>
              <a:t>unique </a:t>
            </a:r>
            <a:r>
              <a:rPr b="0" lang="en-IN" sz="2800" spc="-21" strike="noStrike">
                <a:latin typeface="Arial"/>
              </a:rPr>
              <a:t>name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41" strike="noStrike">
                <a:latin typeface="Arial"/>
              </a:rPr>
              <a:t>each </a:t>
            </a:r>
            <a:r>
              <a:rPr b="0" lang="en-IN" sz="2800" spc="12" strike="noStrike">
                <a:latin typeface="Arial"/>
              </a:rPr>
              <a:t>query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202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32" strike="noStrike">
                <a:latin typeface="Arial"/>
              </a:rPr>
              <a:t>request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94" strike="noStrike">
                <a:latin typeface="Arial"/>
              </a:rPr>
              <a:t>result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-26" strike="noStrike">
                <a:latin typeface="Arial"/>
              </a:rPr>
              <a:t>named </a:t>
            </a:r>
            <a:r>
              <a:rPr b="0" lang="en-IN" sz="2800" spc="69" strike="noStrike">
                <a:latin typeface="Arial"/>
              </a:rPr>
              <a:t>after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alias,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29" strike="noStrike">
                <a:latin typeface="Arial"/>
              </a:rPr>
              <a:t>not </a:t>
            </a:r>
            <a:r>
              <a:rPr b="0" lang="en-IN" sz="2800" spc="69" strike="noStrike">
                <a:latin typeface="Arial"/>
              </a:rPr>
              <a:t>after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386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object  </a:t>
            </a:r>
            <a:r>
              <a:rPr b="0" lang="en-IN" sz="2800" spc="-12" strike="noStrike">
                <a:latin typeface="Arial"/>
              </a:rPr>
              <a:t>type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-1" strike="noStrike">
                <a:latin typeface="Arial"/>
              </a:rPr>
              <a:t>way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21" strike="noStrike">
                <a:latin typeface="Arial"/>
              </a:rPr>
              <a:t>avoid</a:t>
            </a:r>
            <a:r>
              <a:rPr b="0" lang="en-IN" sz="2800" spc="-86" strike="noStrike">
                <a:latin typeface="Arial"/>
              </a:rPr>
              <a:t> </a:t>
            </a:r>
            <a:r>
              <a:rPr b="0" lang="en-IN" sz="2800" spc="49" strike="noStrike">
                <a:latin typeface="Arial"/>
              </a:rPr>
              <a:t>conflicts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8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Fragments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74" name="object 4"/>
          <p:cNvSpPr/>
          <p:nvPr/>
        </p:nvSpPr>
        <p:spPr>
          <a:xfrm>
            <a:off x="371160" y="2034360"/>
            <a:ext cx="9424440" cy="48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29" strike="noStrike">
                <a:latin typeface="Arial"/>
              </a:rPr>
              <a:t>previous </a:t>
            </a:r>
            <a:r>
              <a:rPr b="0" lang="en-IN" sz="2800" spc="4" strike="noStrike">
                <a:latin typeface="Arial"/>
              </a:rPr>
              <a:t>example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38" strike="noStrike">
                <a:latin typeface="Arial"/>
              </a:rPr>
              <a:t>saw </a:t>
            </a:r>
            <a:r>
              <a:rPr b="0" lang="en-IN" sz="2800" spc="72" strike="noStrike">
                <a:latin typeface="Arial"/>
              </a:rPr>
              <a:t>two </a:t>
            </a:r>
            <a:r>
              <a:rPr b="0" lang="en-IN" sz="2800" spc="4" strike="noStrike">
                <a:latin typeface="Arial"/>
              </a:rPr>
              <a:t>queries, </a:t>
            </a:r>
            <a:r>
              <a:rPr b="0" lang="en-IN" sz="2800" spc="49" strike="noStrike">
                <a:latin typeface="Arial"/>
              </a:rPr>
              <a:t>where</a:t>
            </a:r>
            <a:r>
              <a:rPr b="0" lang="en-IN" sz="2800" spc="-426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only </a:t>
            </a:r>
            <a:r>
              <a:rPr b="0" lang="en-IN" sz="2800" spc="24" strike="noStrike">
                <a:latin typeface="Arial"/>
              </a:rPr>
              <a:t>difference </a:t>
            </a:r>
            <a:r>
              <a:rPr b="0" lang="en-IN" sz="2800" spc="4" strike="noStrike">
                <a:latin typeface="Arial"/>
              </a:rPr>
              <a:t>between </a:t>
            </a:r>
            <a:r>
              <a:rPr b="0" lang="en-IN" sz="2800" spc="29" strike="noStrike">
                <a:latin typeface="Arial"/>
              </a:rPr>
              <a:t>them </a:t>
            </a:r>
            <a:r>
              <a:rPr b="0" lang="en-IN" sz="2800" spc="52" strike="noStrike">
                <a:latin typeface="Arial"/>
              </a:rPr>
              <a:t>is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62" strike="noStrike">
                <a:latin typeface="Arial"/>
              </a:rPr>
              <a:t> </a:t>
            </a:r>
            <a:r>
              <a:rPr b="0" lang="en-IN" sz="2800" spc="29" strike="noStrike">
                <a:latin typeface="Arial"/>
              </a:rPr>
              <a:t>argument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6" strike="noStrike">
                <a:latin typeface="Arial"/>
              </a:rPr>
              <a:t>They </a:t>
            </a:r>
            <a:r>
              <a:rPr b="0" lang="en-IN" sz="2800" spc="12" strike="noStrike">
                <a:latin typeface="Arial"/>
              </a:rPr>
              <a:t>both </a:t>
            </a:r>
            <a:r>
              <a:rPr b="0" lang="en-IN" sz="2800" spc="9" strike="noStrike">
                <a:latin typeface="Arial"/>
              </a:rPr>
              <a:t>queried </a:t>
            </a:r>
            <a:r>
              <a:rPr b="0" lang="en-IN" sz="2800" spc="109" strike="noStrike">
                <a:latin typeface="Arial"/>
              </a:rPr>
              <a:t>for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same</a:t>
            </a:r>
            <a:r>
              <a:rPr b="0" lang="en-IN" sz="2800" spc="-197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fields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38" strike="noStrike">
                <a:latin typeface="Arial"/>
              </a:rPr>
              <a:t>repetitive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128" strike="noStrike">
                <a:latin typeface="Arial"/>
              </a:rPr>
              <a:t>error</a:t>
            </a:r>
            <a:r>
              <a:rPr b="0" lang="en-IN" sz="2800" spc="32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prone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5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12" strike="noStrike">
                <a:latin typeface="Arial"/>
              </a:rPr>
              <a:t>Fragments </a:t>
            </a:r>
            <a:r>
              <a:rPr b="0" lang="en-IN" sz="2800" spc="72" strike="noStrike">
                <a:latin typeface="Arial"/>
              </a:rPr>
              <a:t>allow</a:t>
            </a:r>
            <a:r>
              <a:rPr b="0" lang="en-IN" sz="2800" spc="-545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us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1" strike="noStrike">
                <a:latin typeface="Arial"/>
              </a:rPr>
              <a:t>define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8" strike="noStrike">
                <a:latin typeface="Arial"/>
              </a:rPr>
              <a:t>set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63" strike="noStrike">
                <a:latin typeface="Arial"/>
              </a:rPr>
              <a:t>retrieve 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-7" strike="noStrike">
                <a:latin typeface="Arial"/>
              </a:rPr>
              <a:t>use </a:t>
            </a:r>
            <a:r>
              <a:rPr b="0" lang="en-IN" sz="2800" spc="94" strike="noStrike">
                <a:latin typeface="Arial"/>
              </a:rPr>
              <a:t>it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165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queries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7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Di</a:t>
            </a:r>
            <a:r>
              <a:rPr b="1" lang="en-IN" sz="5000" spc="-75" strike="noStrike">
                <a:solidFill>
                  <a:srgbClr val="532708"/>
                </a:solidFill>
                <a:latin typeface="Arial"/>
              </a:rPr>
              <a:t>r</a:t>
            </a:r>
            <a:r>
              <a:rPr b="1" lang="en-IN" sz="5000" spc="-171" strike="noStrike">
                <a:solidFill>
                  <a:srgbClr val="532708"/>
                </a:solidFill>
                <a:latin typeface="Arial"/>
              </a:rPr>
              <a:t>ec</a:t>
            </a:r>
            <a:r>
              <a:rPr b="1" lang="en-IN" sz="5000" spc="-92" strike="noStrike">
                <a:solidFill>
                  <a:srgbClr val="532708"/>
                </a:solidFill>
                <a:latin typeface="Arial"/>
              </a:rPr>
              <a:t>t</a:t>
            </a:r>
            <a:r>
              <a:rPr b="1" lang="en-IN" sz="5000" spc="-177" strike="noStrike">
                <a:solidFill>
                  <a:srgbClr val="532708"/>
                </a:solidFill>
                <a:latin typeface="Arial"/>
              </a:rPr>
              <a:t>ives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77" name="object 4"/>
          <p:cNvSpPr/>
          <p:nvPr/>
        </p:nvSpPr>
        <p:spPr>
          <a:xfrm>
            <a:off x="371160" y="2034360"/>
            <a:ext cx="9759600" cy="48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92" strike="noStrike">
                <a:latin typeface="Arial"/>
              </a:rPr>
              <a:t>So </a:t>
            </a:r>
            <a:r>
              <a:rPr b="0" lang="en-IN" sz="2800" spc="32" strike="noStrike">
                <a:latin typeface="Arial"/>
              </a:rPr>
              <a:t>far, </a:t>
            </a:r>
            <a:r>
              <a:rPr b="0" lang="en-IN" sz="2800" spc="12" strike="noStrike">
                <a:latin typeface="Arial"/>
              </a:rPr>
              <a:t>when </a:t>
            </a:r>
            <a:r>
              <a:rPr b="0" lang="en-IN" sz="2800" spc="9" strike="noStrike">
                <a:latin typeface="Arial"/>
              </a:rPr>
              <a:t>defining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-15" strike="noStrike">
                <a:latin typeface="Arial"/>
              </a:rPr>
              <a:t>query, </a:t>
            </a:r>
            <a:r>
              <a:rPr b="0" lang="en-IN" sz="2800" spc="103" strike="noStrike">
                <a:latin typeface="Arial"/>
              </a:rPr>
              <a:t>it </a:t>
            </a:r>
            <a:r>
              <a:rPr b="0" lang="en-IN" sz="2800" spc="24" strike="noStrike">
                <a:latin typeface="Arial"/>
              </a:rPr>
              <a:t>always </a:t>
            </a:r>
            <a:r>
              <a:rPr b="0" lang="en-IN" sz="2800" spc="58" strike="noStrike">
                <a:latin typeface="Arial"/>
              </a:rPr>
              <a:t>returned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96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same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38" strike="noStrike">
                <a:latin typeface="Arial"/>
              </a:rPr>
              <a:t>set </a:t>
            </a:r>
            <a:r>
              <a:rPr b="0" lang="en-IN" sz="2800" spc="32" strike="noStrike">
                <a:latin typeface="Arial"/>
              </a:rPr>
              <a:t>of</a:t>
            </a:r>
            <a:r>
              <a:rPr b="0" lang="en-IN" sz="2800" spc="-100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fields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We </a:t>
            </a:r>
            <a:r>
              <a:rPr b="0" lang="en-IN" sz="2800" spc="29" strike="noStrike">
                <a:latin typeface="Arial"/>
              </a:rPr>
              <a:t>often </a:t>
            </a:r>
            <a:r>
              <a:rPr b="0" lang="en-IN" sz="2800" spc="43" strike="noStrike">
                <a:latin typeface="Arial"/>
              </a:rPr>
              <a:t>want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12" strike="noStrike">
                <a:latin typeface="Arial"/>
              </a:rPr>
              <a:t>query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97" strike="noStrike">
                <a:latin typeface="Arial"/>
              </a:rPr>
              <a:t>return </a:t>
            </a:r>
            <a:r>
              <a:rPr b="0" lang="en-IN" sz="2800" spc="49" strike="noStrike">
                <a:latin typeface="Arial"/>
              </a:rPr>
              <a:t>different </a:t>
            </a:r>
            <a:r>
              <a:rPr b="0" lang="en-IN" sz="2800" spc="38" strike="noStrike">
                <a:latin typeface="Arial"/>
              </a:rPr>
              <a:t>set </a:t>
            </a:r>
            <a:r>
              <a:rPr b="0" lang="en-IN" sz="2800" spc="32" strike="noStrike">
                <a:latin typeface="Arial"/>
              </a:rPr>
              <a:t>of</a:t>
            </a:r>
            <a:r>
              <a:rPr b="0" lang="en-IN" sz="2800" spc="-392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fields  </a:t>
            </a:r>
            <a:r>
              <a:rPr b="0" lang="en-IN" sz="2800" spc="-35" strike="noStrike">
                <a:latin typeface="Arial"/>
              </a:rPr>
              <a:t>based </a:t>
            </a:r>
            <a:r>
              <a:rPr b="0" lang="en-IN" sz="2800" spc="-15" strike="noStrike">
                <a:latin typeface="Arial"/>
              </a:rPr>
              <a:t>on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24" strike="noStrike">
                <a:latin typeface="Arial"/>
              </a:rPr>
              <a:t>specific</a:t>
            </a:r>
            <a:r>
              <a:rPr b="0" lang="en-IN" sz="2800" spc="-86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scenario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5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For </a:t>
            </a:r>
            <a:r>
              <a:rPr b="0" lang="en-IN" sz="2800" spc="-15" strike="noStrike">
                <a:latin typeface="Arial"/>
              </a:rPr>
              <a:t>example: </a:t>
            </a:r>
            <a:r>
              <a:rPr b="0" lang="en-IN" sz="2800" spc="18" strike="noStrike">
                <a:latin typeface="Arial"/>
              </a:rPr>
              <a:t>For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103" strike="noStrike">
                <a:latin typeface="Arial"/>
              </a:rPr>
              <a:t>list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38" strike="noStrike">
                <a:latin typeface="Arial"/>
              </a:rPr>
              <a:t>entities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43" strike="noStrike">
                <a:latin typeface="Arial"/>
              </a:rPr>
              <a:t>would </a:t>
            </a:r>
            <a:r>
              <a:rPr b="0" lang="en-IN" sz="2800" spc="-46" strike="noStrike">
                <a:latin typeface="Arial"/>
              </a:rPr>
              <a:t>need</a:t>
            </a:r>
            <a:r>
              <a:rPr b="0" lang="en-IN" sz="2800" spc="-446" strike="noStrike">
                <a:latin typeface="Arial"/>
              </a:rPr>
              <a:t> </a:t>
            </a:r>
            <a:r>
              <a:rPr b="0" lang="en-IN" sz="2800" spc="52" strike="noStrike">
                <a:latin typeface="Arial"/>
              </a:rPr>
              <a:t>less 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9" strike="noStrike">
                <a:latin typeface="Arial"/>
              </a:rPr>
              <a:t>than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9" strike="noStrike">
                <a:latin typeface="Arial"/>
              </a:rPr>
              <a:t>detailed </a:t>
            </a:r>
            <a:r>
              <a:rPr b="0" lang="en-IN" sz="2800" spc="38" strike="noStrike">
                <a:latin typeface="Arial"/>
              </a:rPr>
              <a:t>view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87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entity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3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Di</a:t>
            </a:r>
            <a:r>
              <a:rPr b="1" lang="en-IN" sz="5000" spc="-75" strike="noStrike">
                <a:solidFill>
                  <a:srgbClr val="532708"/>
                </a:solidFill>
                <a:latin typeface="Arial"/>
              </a:rPr>
              <a:t>r</a:t>
            </a:r>
            <a:r>
              <a:rPr b="1" lang="en-IN" sz="5000" spc="-171" strike="noStrike">
                <a:solidFill>
                  <a:srgbClr val="532708"/>
                </a:solidFill>
                <a:latin typeface="Arial"/>
              </a:rPr>
              <a:t>ec</a:t>
            </a:r>
            <a:r>
              <a:rPr b="1" lang="en-IN" sz="5000" spc="-92" strike="noStrike">
                <a:solidFill>
                  <a:srgbClr val="532708"/>
                </a:solidFill>
                <a:latin typeface="Arial"/>
              </a:rPr>
              <a:t>t</a:t>
            </a:r>
            <a:r>
              <a:rPr b="1" lang="en-IN" sz="5000" spc="-177" strike="noStrike">
                <a:solidFill>
                  <a:srgbClr val="532708"/>
                </a:solidFill>
                <a:latin typeface="Arial"/>
              </a:rPr>
              <a:t>ives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80" name="object 4"/>
          <p:cNvSpPr/>
          <p:nvPr/>
        </p:nvSpPr>
        <p:spPr>
          <a:xfrm>
            <a:off x="371160" y="2034360"/>
            <a:ext cx="9543600" cy="47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26" strike="noStrike">
                <a:latin typeface="Arial"/>
              </a:rPr>
              <a:t>achieved </a:t>
            </a:r>
            <a:r>
              <a:rPr b="0" lang="en-IN" sz="2800" spc="9" strike="noStrike">
                <a:latin typeface="Arial"/>
              </a:rPr>
              <a:t>using</a:t>
            </a:r>
            <a:r>
              <a:rPr b="0" lang="en-IN" sz="2800" spc="89" strike="noStrike">
                <a:latin typeface="Arial"/>
              </a:rPr>
              <a:t> </a:t>
            </a:r>
            <a:r>
              <a:rPr b="1" lang="en-IN" sz="2800" spc="-92" strike="noStrike">
                <a:latin typeface="Arial"/>
              </a:rPr>
              <a:t>Directives</a:t>
            </a:r>
            <a:endParaRPr b="0" lang="en-IN" sz="2800" spc="-1" strike="noStrike">
              <a:latin typeface="Arial"/>
            </a:endParaRPr>
          </a:p>
          <a:p>
            <a:pPr marL="469440" indent="-457200" algn="just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With </a:t>
            </a:r>
            <a:r>
              <a:rPr b="0" lang="en-IN" sz="2800" spc="18" strike="noStrike">
                <a:latin typeface="Arial"/>
              </a:rPr>
              <a:t>directives,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12" strike="noStrike">
                <a:latin typeface="Arial"/>
              </a:rPr>
              <a:t>dynamically </a:t>
            </a:r>
            <a:r>
              <a:rPr b="0" lang="en-IN" sz="2800" spc="-35" strike="noStrike">
                <a:latin typeface="Arial"/>
              </a:rPr>
              <a:t>change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83" strike="noStrike">
                <a:latin typeface="Arial"/>
              </a:rPr>
              <a:t>structure 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-26" strike="noStrike">
                <a:latin typeface="Arial"/>
              </a:rPr>
              <a:t>shape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12" strike="noStrike">
                <a:latin typeface="Arial"/>
              </a:rPr>
              <a:t>query </a:t>
            </a:r>
            <a:r>
              <a:rPr b="0" lang="en-IN" sz="2800" spc="-35" strike="noStrike">
                <a:latin typeface="Arial"/>
              </a:rPr>
              <a:t>based </a:t>
            </a:r>
            <a:r>
              <a:rPr b="0" lang="en-IN" sz="2800" spc="-15" strike="noStrike">
                <a:latin typeface="Arial"/>
              </a:rPr>
              <a:t>on </a:t>
            </a:r>
            <a:r>
              <a:rPr b="0" lang="en-IN" sz="2800" spc="32" strike="noStrike">
                <a:latin typeface="Arial"/>
              </a:rPr>
              <a:t>variables </a:t>
            </a:r>
            <a:r>
              <a:rPr b="0" lang="en-IN" sz="2800" spc="-21" strike="noStrike">
                <a:latin typeface="Arial"/>
              </a:rPr>
              <a:t>passed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18" strike="noStrike">
                <a:latin typeface="Arial"/>
              </a:rPr>
              <a:t>the  </a:t>
            </a:r>
            <a:r>
              <a:rPr b="0" lang="en-IN" sz="2800" spc="12" strike="noStrike">
                <a:latin typeface="Arial"/>
              </a:rPr>
              <a:t>query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72" strike="noStrike">
                <a:latin typeface="Arial"/>
              </a:rPr>
              <a:t>Each </a:t>
            </a:r>
            <a:r>
              <a:rPr b="0" lang="en-IN" sz="2800" spc="32" strike="noStrike">
                <a:latin typeface="Arial"/>
              </a:rPr>
              <a:t>directive </a:t>
            </a:r>
            <a:r>
              <a:rPr b="0" lang="en-IN" sz="2800" spc="4" strike="noStrike">
                <a:latin typeface="Arial"/>
              </a:rPr>
              <a:t>checks </a:t>
            </a:r>
            <a:r>
              <a:rPr b="0" lang="en-IN" sz="2800" spc="52" strike="noStrike">
                <a:latin typeface="Arial"/>
              </a:rPr>
              <a:t>whether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-7" strike="noStrike">
                <a:latin typeface="Arial"/>
              </a:rPr>
              <a:t>given </a:t>
            </a:r>
            <a:r>
              <a:rPr b="0" lang="en-IN" sz="2800" spc="29" strike="noStrike">
                <a:latin typeface="Arial"/>
              </a:rPr>
              <a:t>argument </a:t>
            </a:r>
            <a:r>
              <a:rPr b="0" lang="en-IN" sz="2800" spc="58" strike="noStrike">
                <a:latin typeface="Arial"/>
              </a:rPr>
              <a:t>is</a:t>
            </a:r>
            <a:r>
              <a:rPr b="0" lang="en-IN" sz="2800" spc="-145" strike="noStrike">
                <a:latin typeface="Arial"/>
              </a:rPr>
              <a:t> </a:t>
            </a:r>
            <a:r>
              <a:rPr b="0" lang="en-IN" sz="2800" spc="324" strike="noStrike">
                <a:latin typeface="Arial"/>
              </a:rPr>
              <a:t>true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12" strike="noStrike">
                <a:latin typeface="Arial"/>
              </a:rPr>
              <a:t>then </a:t>
            </a:r>
            <a:r>
              <a:rPr b="0" lang="en-IN" sz="2800" spc="-1" strike="noStrike">
                <a:latin typeface="Arial"/>
              </a:rPr>
              <a:t>executes </a:t>
            </a:r>
            <a:r>
              <a:rPr b="0" lang="en-IN" sz="2800" spc="83" strike="noStrike">
                <a:latin typeface="Arial"/>
              </a:rPr>
              <a:t>its</a:t>
            </a:r>
            <a:r>
              <a:rPr b="0" lang="en-IN" sz="2800" spc="-92" strike="noStrike">
                <a:latin typeface="Arial"/>
              </a:rPr>
              <a:t> </a:t>
            </a:r>
            <a:r>
              <a:rPr b="0" lang="en-IN" sz="2800" spc="58" strike="noStrike">
                <a:latin typeface="Arial"/>
              </a:rPr>
              <a:t>instructions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0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Di</a:t>
            </a:r>
            <a:r>
              <a:rPr b="1" lang="en-IN" sz="5000" spc="-75" strike="noStrike">
                <a:solidFill>
                  <a:srgbClr val="532708"/>
                </a:solidFill>
                <a:latin typeface="Arial"/>
              </a:rPr>
              <a:t>r</a:t>
            </a:r>
            <a:r>
              <a:rPr b="1" lang="en-IN" sz="5000" spc="-171" strike="noStrike">
                <a:solidFill>
                  <a:srgbClr val="532708"/>
                </a:solidFill>
                <a:latin typeface="Arial"/>
              </a:rPr>
              <a:t>ec</a:t>
            </a:r>
            <a:r>
              <a:rPr b="1" lang="en-IN" sz="5000" spc="-92" strike="noStrike">
                <a:solidFill>
                  <a:srgbClr val="532708"/>
                </a:solidFill>
                <a:latin typeface="Arial"/>
              </a:rPr>
              <a:t>t</a:t>
            </a:r>
            <a:r>
              <a:rPr b="1" lang="en-IN" sz="5000" spc="-177" strike="noStrike">
                <a:solidFill>
                  <a:srgbClr val="532708"/>
                </a:solidFill>
                <a:latin typeface="Arial"/>
              </a:rPr>
              <a:t>ives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83" name="object 4"/>
          <p:cNvSpPr/>
          <p:nvPr/>
        </p:nvSpPr>
        <p:spPr>
          <a:xfrm>
            <a:off x="371160" y="2034360"/>
            <a:ext cx="976464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43" strike="noStrike">
                <a:latin typeface="Arial"/>
              </a:rPr>
              <a:t>Currently </a:t>
            </a:r>
            <a:r>
              <a:rPr b="0" lang="en-IN" sz="2800" spc="72" strike="noStrike">
                <a:latin typeface="Arial"/>
              </a:rPr>
              <a:t>two </a:t>
            </a:r>
            <a:r>
              <a:rPr b="0" lang="en-IN" sz="2800" spc="32" strike="noStrike">
                <a:latin typeface="Arial"/>
              </a:rPr>
              <a:t>directives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69" strike="noStrike">
                <a:latin typeface="Arial"/>
              </a:rPr>
              <a:t>part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-80" strike="noStrike">
                <a:latin typeface="Arial"/>
              </a:rPr>
              <a:t>GraphQL</a:t>
            </a:r>
            <a:r>
              <a:rPr b="0" lang="en-IN" sz="2800" spc="-381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specification: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4" name="object 5"/>
          <p:cNvSpPr/>
          <p:nvPr/>
        </p:nvSpPr>
        <p:spPr>
          <a:xfrm>
            <a:off x="371160" y="2887560"/>
            <a:ext cx="14940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7" strike="noStrike">
                <a:latin typeface="Arial"/>
              </a:rPr>
              <a:t>•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5" name="object 6"/>
          <p:cNvSpPr/>
          <p:nvPr/>
        </p:nvSpPr>
        <p:spPr>
          <a:xfrm>
            <a:off x="840960" y="2901240"/>
            <a:ext cx="4491000" cy="42588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351"/>
              </a:lnSpc>
              <a:buNone/>
              <a:tabLst>
                <a:tab algn="l" pos="1757160"/>
                <a:tab algn="l" pos="2733840"/>
              </a:tabLst>
            </a:pPr>
            <a:r>
              <a:rPr b="0" lang="en-IN" sz="2800" spc="63" strike="noStrike">
                <a:latin typeface="Arial"/>
              </a:rPr>
              <a:t>@include</a:t>
            </a:r>
            <a:r>
              <a:rPr b="0" lang="en-IN" sz="2800" spc="63" strike="noStrike">
                <a:latin typeface="Arial"/>
              </a:rPr>
              <a:t>	</a:t>
            </a:r>
            <a:r>
              <a:rPr b="0" lang="en-IN" sz="2800" spc="752" strike="noStrike">
                <a:latin typeface="Arial"/>
              </a:rPr>
              <a:t>(if:</a:t>
            </a:r>
            <a:r>
              <a:rPr b="0" lang="en-IN" sz="2800" spc="752" strike="noStrike">
                <a:latin typeface="Arial"/>
              </a:rPr>
              <a:t>	</a:t>
            </a:r>
            <a:r>
              <a:rPr b="0" lang="en-IN" sz="2800" spc="128" strike="noStrike">
                <a:latin typeface="Arial"/>
              </a:rPr>
              <a:t>Boolean)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6" name="object 7"/>
          <p:cNvSpPr/>
          <p:nvPr/>
        </p:nvSpPr>
        <p:spPr>
          <a:xfrm>
            <a:off x="5320080" y="2887560"/>
            <a:ext cx="603792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1" strike="noStrike">
                <a:latin typeface="Arial"/>
              </a:rPr>
              <a:t>– </a:t>
            </a:r>
            <a:r>
              <a:rPr b="0" lang="en-IN" sz="2800" spc="4" strike="noStrike">
                <a:latin typeface="Arial"/>
              </a:rPr>
              <a:t>Include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field </a:t>
            </a:r>
            <a:r>
              <a:rPr b="0" lang="en-IN" sz="2800" spc="89" strike="noStrike">
                <a:latin typeface="Arial"/>
              </a:rPr>
              <a:t>if </a:t>
            </a:r>
            <a:r>
              <a:rPr b="0" lang="en-IN" sz="2800" spc="29" strike="noStrike">
                <a:latin typeface="Arial"/>
              </a:rPr>
              <a:t>argument </a:t>
            </a:r>
            <a:r>
              <a:rPr b="0" lang="en-IN" sz="2800" spc="58" strike="noStrike">
                <a:latin typeface="Arial"/>
              </a:rPr>
              <a:t>is</a:t>
            </a:r>
            <a:r>
              <a:rPr b="0" lang="en-IN" sz="2800" spc="-372" strike="noStrike">
                <a:latin typeface="Arial"/>
              </a:rPr>
              <a:t> </a:t>
            </a:r>
            <a:r>
              <a:rPr b="0" lang="en-IN" sz="2800" spc="324" strike="noStrike">
                <a:latin typeface="Arial"/>
              </a:rPr>
              <a:t>true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7" name="object 8"/>
          <p:cNvSpPr/>
          <p:nvPr/>
        </p:nvSpPr>
        <p:spPr>
          <a:xfrm>
            <a:off x="371160" y="3741480"/>
            <a:ext cx="14940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7" strike="noStrike">
                <a:latin typeface="Arial"/>
              </a:rPr>
              <a:t>•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8" name="object 9"/>
          <p:cNvSpPr/>
          <p:nvPr/>
        </p:nvSpPr>
        <p:spPr>
          <a:xfrm>
            <a:off x="840960" y="3754800"/>
            <a:ext cx="3906000" cy="425880"/>
          </a:xfrm>
          <a:prstGeom prst="rect">
            <a:avLst/>
          </a:prstGeom>
          <a:solidFill>
            <a:srgbClr val="c0c0c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351"/>
              </a:lnSpc>
              <a:buNone/>
              <a:tabLst>
                <a:tab algn="l" pos="1171440"/>
                <a:tab algn="l" pos="2147040"/>
              </a:tabLst>
            </a:pPr>
            <a:r>
              <a:rPr b="0" lang="en-IN" sz="2800" spc="-32" strike="noStrike">
                <a:latin typeface="Arial"/>
              </a:rPr>
              <a:t>@skip</a:t>
            </a:r>
            <a:r>
              <a:rPr b="0" lang="en-IN" sz="2800" spc="-32" strike="noStrike">
                <a:latin typeface="Arial"/>
              </a:rPr>
              <a:t>	</a:t>
            </a:r>
            <a:r>
              <a:rPr b="0" lang="en-IN" sz="2800" spc="752" strike="noStrike">
                <a:latin typeface="Arial"/>
              </a:rPr>
              <a:t>(if:</a:t>
            </a:r>
            <a:r>
              <a:rPr b="0" lang="en-IN" sz="2800" spc="752" strike="noStrike">
                <a:latin typeface="Arial"/>
              </a:rPr>
              <a:t>	</a:t>
            </a:r>
            <a:r>
              <a:rPr b="0" lang="en-IN" sz="2800" spc="134" strike="noStrike">
                <a:latin typeface="Arial"/>
              </a:rPr>
              <a:t>Boolean)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9" name="object 10"/>
          <p:cNvSpPr/>
          <p:nvPr/>
        </p:nvSpPr>
        <p:spPr>
          <a:xfrm>
            <a:off x="4734720" y="3741480"/>
            <a:ext cx="556992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1" strike="noStrike">
                <a:latin typeface="Arial"/>
              </a:rPr>
              <a:t>– </a:t>
            </a:r>
            <a:r>
              <a:rPr b="0" lang="en-IN" sz="2800" spc="-12" strike="noStrike">
                <a:latin typeface="Arial"/>
              </a:rPr>
              <a:t>Skip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field </a:t>
            </a:r>
            <a:r>
              <a:rPr b="0" lang="en-IN" sz="2800" spc="89" strike="noStrike">
                <a:latin typeface="Arial"/>
              </a:rPr>
              <a:t>if </a:t>
            </a:r>
            <a:r>
              <a:rPr b="0" lang="en-IN" sz="2800" spc="29" strike="noStrike">
                <a:latin typeface="Arial"/>
              </a:rPr>
              <a:t>argument </a:t>
            </a:r>
            <a:r>
              <a:rPr b="0" lang="en-IN" sz="2800" spc="58" strike="noStrike">
                <a:latin typeface="Arial"/>
              </a:rPr>
              <a:t>is</a:t>
            </a:r>
            <a:r>
              <a:rPr b="0" lang="en-IN" sz="2800" spc="-381" strike="noStrike">
                <a:latin typeface="Arial"/>
              </a:rPr>
              <a:t> </a:t>
            </a:r>
            <a:r>
              <a:rPr b="0" lang="en-IN" sz="2800" spc="327" strike="noStrike">
                <a:latin typeface="Arial"/>
              </a:rPr>
              <a:t>true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5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20" strike="noStrike">
                <a:solidFill>
                  <a:srgbClr val="532708"/>
                </a:solidFill>
                <a:latin typeface="Arial"/>
              </a:rPr>
              <a:t>Inline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Fragments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92" name="object 4"/>
          <p:cNvSpPr/>
          <p:nvPr/>
        </p:nvSpPr>
        <p:spPr>
          <a:xfrm>
            <a:off x="371160" y="2034360"/>
            <a:ext cx="9473040" cy="43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We </a:t>
            </a:r>
            <a:r>
              <a:rPr b="0" lang="en-IN" sz="2800" spc="24" strike="noStrike">
                <a:latin typeface="Arial"/>
              </a:rPr>
              <a:t>learned </a:t>
            </a:r>
            <a:r>
              <a:rPr b="0" lang="en-IN" sz="2800" spc="29" strike="noStrike">
                <a:latin typeface="Arial"/>
              </a:rPr>
              <a:t>before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12" strike="noStrike">
                <a:latin typeface="Arial"/>
              </a:rPr>
              <a:t>use </a:t>
            </a:r>
            <a:r>
              <a:rPr b="0" lang="en-IN" sz="2800" spc="29" strike="noStrike">
                <a:latin typeface="Arial"/>
              </a:rPr>
              <a:t>Interfaces </a:t>
            </a:r>
            <a:r>
              <a:rPr b="0" lang="en-IN" sz="2800" spc="43" strike="noStrike">
                <a:latin typeface="Arial"/>
              </a:rPr>
              <a:t>to</a:t>
            </a:r>
            <a:r>
              <a:rPr b="0" lang="en-IN" sz="2800" spc="-145" strike="noStrike">
                <a:latin typeface="Arial"/>
              </a:rPr>
              <a:t> </a:t>
            </a:r>
            <a:r>
              <a:rPr b="0" lang="en-IN" sz="2800" spc="58" strike="noStrike">
                <a:latin typeface="Arial"/>
              </a:rPr>
              <a:t>retrieve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63" strike="noStrike">
                <a:latin typeface="Arial"/>
              </a:rPr>
              <a:t>multiple </a:t>
            </a:r>
            <a:r>
              <a:rPr b="0" lang="en-IN" sz="2800" spc="18" strike="noStrike">
                <a:latin typeface="Arial"/>
              </a:rPr>
              <a:t>object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32" strike="noStrike">
                <a:latin typeface="Arial"/>
              </a:rPr>
              <a:t>in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32" strike="noStrike">
                <a:latin typeface="Arial"/>
              </a:rPr>
              <a:t>single</a:t>
            </a:r>
            <a:r>
              <a:rPr b="0" lang="en-IN" sz="2800" spc="-202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query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However, </a:t>
            </a:r>
            <a:r>
              <a:rPr b="0" lang="en-IN" sz="2800" spc="29" strike="noStrike">
                <a:latin typeface="Arial"/>
              </a:rPr>
              <a:t>sometimes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38" strike="noStrike">
                <a:latin typeface="Arial"/>
              </a:rPr>
              <a:t>might </a:t>
            </a:r>
            <a:r>
              <a:rPr b="0" lang="en-IN" sz="2800" spc="43" strike="noStrike">
                <a:latin typeface="Arial"/>
              </a:rPr>
              <a:t>want to </a:t>
            </a:r>
            <a:r>
              <a:rPr b="0" lang="en-IN" sz="2800" spc="63" strike="noStrike">
                <a:latin typeface="Arial"/>
              </a:rPr>
              <a:t>retrieve</a:t>
            </a:r>
            <a:r>
              <a:rPr b="0" lang="en-IN" sz="2800" spc="-367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specific  </a:t>
            </a:r>
            <a:r>
              <a:rPr b="0" lang="en-IN" sz="2800" spc="-12" strike="noStrike">
                <a:latin typeface="Arial"/>
              </a:rPr>
              <a:t>type </a:t>
            </a:r>
            <a:r>
              <a:rPr b="0" lang="en-IN" sz="2800" spc="43" strike="noStrike">
                <a:latin typeface="Arial"/>
              </a:rPr>
              <a:t>fields </a:t>
            </a:r>
            <a:r>
              <a:rPr b="0" lang="en-IN" sz="2800" spc="-35" strike="noStrike">
                <a:latin typeface="Arial"/>
              </a:rPr>
              <a:t>even </a:t>
            </a:r>
            <a:r>
              <a:rPr b="0" lang="en-IN" sz="2800" spc="18" strike="noStrike">
                <a:latin typeface="Arial"/>
              </a:rPr>
              <a:t>when </a:t>
            </a:r>
            <a:r>
              <a:rPr b="0" lang="en-IN" sz="2800" spc="9" strike="noStrike">
                <a:latin typeface="Arial"/>
              </a:rPr>
              <a:t>querying</a:t>
            </a:r>
            <a:r>
              <a:rPr b="0" lang="en-IN" sz="2800" spc="-145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interfaces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For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12" strike="noStrike">
                <a:latin typeface="Arial"/>
              </a:rPr>
              <a:t>use </a:t>
            </a:r>
            <a:r>
              <a:rPr b="1" lang="en-IN" sz="2800" spc="-75" strike="noStrike">
                <a:latin typeface="Arial"/>
              </a:rPr>
              <a:t>Inline</a:t>
            </a:r>
            <a:r>
              <a:rPr b="1" lang="en-IN" sz="2800" spc="-191" strike="noStrike">
                <a:latin typeface="Arial"/>
              </a:rPr>
              <a:t> </a:t>
            </a:r>
            <a:r>
              <a:rPr b="1" lang="en-IN" sz="2800" spc="-92" strike="noStrike">
                <a:latin typeface="Arial"/>
              </a:rPr>
              <a:t>Fragments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0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20" strike="noStrike">
                <a:solidFill>
                  <a:srgbClr val="532708"/>
                </a:solidFill>
                <a:latin typeface="Arial"/>
              </a:rPr>
              <a:t>Inline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Fragments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95" name="object 4"/>
          <p:cNvSpPr/>
          <p:nvPr/>
        </p:nvSpPr>
        <p:spPr>
          <a:xfrm>
            <a:off x="371160" y="2034360"/>
            <a:ext cx="9567360" cy="34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With </a:t>
            </a:r>
            <a:r>
              <a:rPr b="0" lang="en-IN" sz="2800" spc="24" strike="noStrike">
                <a:latin typeface="Arial"/>
              </a:rPr>
              <a:t>Inline </a:t>
            </a:r>
            <a:r>
              <a:rPr b="0" lang="en-IN" sz="2800" spc="12" strike="noStrike">
                <a:latin typeface="Arial"/>
              </a:rPr>
              <a:t>Fragments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1" strike="noStrike">
                <a:latin typeface="Arial"/>
              </a:rPr>
              <a:t>define </a:t>
            </a:r>
            <a:r>
              <a:rPr b="0" lang="en-IN" sz="2800" spc="32" strike="noStrike">
                <a:latin typeface="Arial"/>
              </a:rPr>
              <a:t>which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24" strike="noStrike">
                <a:latin typeface="Arial"/>
              </a:rPr>
              <a:t>should</a:t>
            </a:r>
            <a:r>
              <a:rPr b="0" lang="en-IN" sz="2800" spc="-321" strike="noStrike">
                <a:latin typeface="Arial"/>
              </a:rPr>
              <a:t> </a:t>
            </a:r>
            <a:r>
              <a:rPr b="0" lang="en-IN" sz="2800" spc="-46" strike="noStrike">
                <a:latin typeface="Arial"/>
              </a:rPr>
              <a:t>be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49" strike="noStrike">
                <a:latin typeface="Arial"/>
              </a:rPr>
              <a:t>retrieved </a:t>
            </a:r>
            <a:r>
              <a:rPr b="1" lang="en-IN" sz="2800" spc="-114" strike="noStrike">
                <a:latin typeface="Arial"/>
              </a:rPr>
              <a:t>in </a:t>
            </a:r>
            <a:r>
              <a:rPr b="1" lang="en-IN" sz="2800" spc="-131" strike="noStrike">
                <a:latin typeface="Arial"/>
              </a:rPr>
              <a:t>addition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4" strike="noStrike">
                <a:latin typeface="Arial"/>
              </a:rPr>
              <a:t>included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111" strike="noStrike">
                <a:latin typeface="Arial"/>
              </a:rPr>
              <a:t> </a:t>
            </a:r>
            <a:r>
              <a:rPr b="0" lang="en-IN" sz="2800" spc="38" strike="noStrike">
                <a:latin typeface="Arial"/>
              </a:rPr>
              <a:t>interface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72" strike="noStrike">
                <a:latin typeface="Arial"/>
              </a:rPr>
              <a:t>Use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236" strike="noStrike">
                <a:latin typeface="Arial"/>
              </a:rPr>
              <a:t>…type </a:t>
            </a:r>
            <a:r>
              <a:rPr b="0" lang="en-IN" sz="2800" spc="-7" strike="noStrike">
                <a:latin typeface="Arial"/>
              </a:rPr>
              <a:t>syntax, </a:t>
            </a:r>
            <a:r>
              <a:rPr b="0" lang="en-IN" sz="2800" spc="89" strike="noStrike">
                <a:latin typeface="Arial"/>
              </a:rPr>
              <a:t>similar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72" strike="noStrike">
                <a:latin typeface="Arial"/>
              </a:rPr>
              <a:t>regular</a:t>
            </a:r>
            <a:r>
              <a:rPr b="0" lang="en-IN" sz="2800" spc="-21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fragments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55" strike="noStrike">
                <a:latin typeface="Arial"/>
              </a:rPr>
              <a:t>Hence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12" strike="noStrike">
                <a:latin typeface="Arial"/>
              </a:rPr>
              <a:t> </a:t>
            </a:r>
            <a:r>
              <a:rPr b="0" lang="en-IN" sz="2800" spc="-245" strike="noStrike">
                <a:latin typeface="Arial"/>
              </a:rPr>
              <a:t>name…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46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Meta</a:t>
            </a: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Fields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98" name="object 4"/>
          <p:cNvSpPr/>
          <p:nvPr/>
        </p:nvSpPr>
        <p:spPr>
          <a:xfrm>
            <a:off x="371160" y="2034360"/>
            <a:ext cx="991584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29" strike="noStrike">
                <a:latin typeface="Arial"/>
              </a:rPr>
              <a:t>previous </a:t>
            </a:r>
            <a:r>
              <a:rPr b="0" lang="en-IN" sz="2800" spc="4" strike="noStrike">
                <a:latin typeface="Arial"/>
              </a:rPr>
              <a:t>example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38" strike="noStrike">
                <a:latin typeface="Arial"/>
              </a:rPr>
              <a:t>saw </a:t>
            </a:r>
            <a:r>
              <a:rPr b="0" lang="en-IN" sz="2800" spc="32" strike="noStrike">
                <a:latin typeface="Arial"/>
              </a:rPr>
              <a:t>how we </a:t>
            </a:r>
            <a:r>
              <a:rPr b="0" lang="en-IN" sz="2800" spc="-32" strike="noStrike">
                <a:latin typeface="Arial"/>
              </a:rPr>
              <a:t>can</a:t>
            </a:r>
            <a:r>
              <a:rPr b="0" lang="en-IN" sz="2800" spc="-426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retrieve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63" strike="noStrike">
                <a:latin typeface="Arial"/>
              </a:rPr>
              <a:t>multiple </a:t>
            </a:r>
            <a:r>
              <a:rPr b="0" lang="en-IN" sz="2800" spc="18" strike="noStrike">
                <a:latin typeface="Arial"/>
              </a:rPr>
              <a:t>object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32" strike="noStrike">
                <a:latin typeface="Arial"/>
              </a:rPr>
              <a:t>in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32" strike="noStrike">
                <a:latin typeface="Arial"/>
              </a:rPr>
              <a:t>single</a:t>
            </a:r>
            <a:r>
              <a:rPr b="0" lang="en-IN" sz="2800" spc="-202" strike="noStrike">
                <a:latin typeface="Arial"/>
              </a:rPr>
              <a:t> </a:t>
            </a:r>
            <a:r>
              <a:rPr b="0" lang="en-IN" sz="2800" spc="94" strike="noStrike">
                <a:latin typeface="Arial"/>
              </a:rPr>
              <a:t>result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58" strike="noStrike">
                <a:latin typeface="Arial"/>
              </a:rPr>
              <a:t>It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-32" strike="noStrike">
                <a:latin typeface="Arial"/>
              </a:rPr>
              <a:t>can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-52" strike="noStrike">
                <a:latin typeface="Arial"/>
              </a:rPr>
              <a:t>be</a:t>
            </a:r>
            <a:r>
              <a:rPr b="0" lang="en-IN" sz="2800" spc="-21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useful</a:t>
            </a:r>
            <a:r>
              <a:rPr b="0" lang="en-IN" sz="2800" spc="-21" strike="noStrike">
                <a:latin typeface="Arial"/>
              </a:rPr>
              <a:t> </a:t>
            </a:r>
            <a:r>
              <a:rPr b="0" lang="en-IN" sz="2800" spc="83" strike="noStrike">
                <a:latin typeface="Arial"/>
              </a:rPr>
              <a:t>if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query</a:t>
            </a:r>
            <a:r>
              <a:rPr b="0" lang="en-IN" sz="2800" spc="-12" strike="noStrike">
                <a:latin typeface="Arial"/>
              </a:rPr>
              <a:t> </a:t>
            </a:r>
            <a:r>
              <a:rPr b="0" lang="en-IN" sz="2800" spc="137" strike="noStrike">
                <a:latin typeface="Arial"/>
              </a:rPr>
              <a:t>will</a:t>
            </a:r>
            <a:r>
              <a:rPr b="0" lang="en-IN" sz="2800" spc="-1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explicitly</a:t>
            </a:r>
            <a:r>
              <a:rPr b="0" lang="en-IN" sz="2800" spc="9" strike="noStrike">
                <a:latin typeface="Arial"/>
              </a:rPr>
              <a:t> </a:t>
            </a:r>
            <a:r>
              <a:rPr b="0" lang="en-IN" sz="2800" spc="103" strike="noStrike">
                <a:latin typeface="Arial"/>
              </a:rPr>
              <a:t>tell</a:t>
            </a:r>
            <a:r>
              <a:rPr b="0" lang="en-IN" sz="2800" spc="-21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us</a:t>
            </a:r>
            <a:r>
              <a:rPr b="0" lang="en-IN" sz="2800" spc="-15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what</a:t>
            </a:r>
            <a:r>
              <a:rPr b="0" lang="en-IN" sz="2800" spc="-21" strike="noStrike">
                <a:latin typeface="Arial"/>
              </a:rPr>
              <a:t> </a:t>
            </a:r>
            <a:r>
              <a:rPr b="0" lang="en-IN" sz="2800" spc="58" strike="noStrike">
                <a:latin typeface="Arial"/>
              </a:rPr>
              <a:t>is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  object </a:t>
            </a:r>
            <a:r>
              <a:rPr b="0" lang="en-IN" sz="2800" spc="-7" strike="noStrike">
                <a:latin typeface="Arial"/>
              </a:rPr>
              <a:t>type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-35" strike="noStrike">
                <a:latin typeface="Arial"/>
              </a:rPr>
              <a:t>each </a:t>
            </a:r>
            <a:r>
              <a:rPr b="0" lang="en-IN" sz="2800" spc="52" strike="noStrike">
                <a:latin typeface="Arial"/>
              </a:rPr>
              <a:t>item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310" strike="noStrike">
                <a:latin typeface="Arial"/>
              </a:rPr>
              <a:t> </a:t>
            </a:r>
            <a:r>
              <a:rPr b="0" lang="en-IN" sz="2800" spc="77" strike="noStrike">
                <a:latin typeface="Arial"/>
              </a:rPr>
              <a:t>results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For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41" strike="noStrike">
                <a:latin typeface="Arial"/>
              </a:rPr>
              <a:t>have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1" lang="en-IN" sz="2800" spc="-80" strike="noStrike">
                <a:latin typeface="Arial"/>
              </a:rPr>
              <a:t>Meta</a:t>
            </a:r>
            <a:r>
              <a:rPr b="1" lang="en-IN" sz="2800" spc="-236" strike="noStrike">
                <a:latin typeface="Arial"/>
              </a:rPr>
              <a:t> </a:t>
            </a:r>
            <a:r>
              <a:rPr b="1" lang="en-IN" sz="2800" spc="-100" strike="noStrike">
                <a:latin typeface="Arial"/>
              </a:rPr>
              <a:t>Fields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0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Meta</a:t>
            </a:r>
            <a:r>
              <a:rPr b="1" lang="en-IN" sz="5000" spc="-15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Fields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01" name="object 4"/>
          <p:cNvSpPr/>
          <p:nvPr/>
        </p:nvSpPr>
        <p:spPr>
          <a:xfrm>
            <a:off x="371160" y="2034360"/>
            <a:ext cx="9747000" cy="39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latin typeface="Arial"/>
              </a:rPr>
              <a:t>Meta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18" strike="noStrike">
                <a:latin typeface="Arial"/>
              </a:rPr>
              <a:t>provide </a:t>
            </a:r>
            <a:r>
              <a:rPr b="0" lang="en-IN" sz="2800" spc="-21" strike="noStrike">
                <a:latin typeface="Arial"/>
              </a:rPr>
              <a:t>data </a:t>
            </a:r>
            <a:r>
              <a:rPr b="0" lang="en-IN" sz="2800" spc="-12" strike="noStrike">
                <a:latin typeface="Arial"/>
              </a:rPr>
              <a:t>about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29" strike="noStrike">
                <a:latin typeface="Arial"/>
              </a:rPr>
              <a:t>returned, </a:t>
            </a:r>
            <a:r>
              <a:rPr b="0" lang="en-IN" sz="2800" spc="-46" strike="noStrike">
                <a:latin typeface="Arial"/>
              </a:rPr>
              <a:t>and</a:t>
            </a:r>
            <a:r>
              <a:rPr b="0" lang="en-IN" sz="2800" spc="-202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are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69" strike="noStrike">
                <a:latin typeface="Arial"/>
              </a:rPr>
              <a:t>part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1" lang="en-IN" sz="2800" spc="-100" strike="noStrike">
                <a:latin typeface="Arial"/>
              </a:rPr>
              <a:t>Introspection</a:t>
            </a:r>
            <a:r>
              <a:rPr b="1" lang="en-IN" sz="2800" spc="-177" strike="noStrike">
                <a:latin typeface="Arial"/>
              </a:rPr>
              <a:t> </a:t>
            </a:r>
            <a:r>
              <a:rPr b="0" lang="en-IN" sz="2800" spc="4" strike="noStrike">
                <a:latin typeface="Arial"/>
              </a:rPr>
              <a:t>mechanism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We’ll </a:t>
            </a:r>
            <a:r>
              <a:rPr b="0" lang="en-IN" sz="2800" spc="58" strike="noStrike">
                <a:latin typeface="Arial"/>
              </a:rPr>
              <a:t>learn </a:t>
            </a:r>
            <a:r>
              <a:rPr b="0" lang="en-IN" sz="2800" spc="-7" strike="noStrike">
                <a:latin typeface="Arial"/>
              </a:rPr>
              <a:t>about </a:t>
            </a:r>
            <a:r>
              <a:rPr b="0" lang="en-IN" sz="2800" spc="29" strike="noStrike">
                <a:latin typeface="Arial"/>
              </a:rPr>
              <a:t>Introspection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29" strike="noStrike">
                <a:latin typeface="Arial"/>
              </a:rPr>
              <a:t>next</a:t>
            </a:r>
            <a:r>
              <a:rPr b="0" lang="en-IN" sz="2800" spc="-270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lecture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  <a:tab algn="l" pos="553896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most </a:t>
            </a:r>
            <a:r>
              <a:rPr b="0" lang="en-IN" sz="2800" spc="43" strike="noStrike">
                <a:latin typeface="Arial"/>
              </a:rPr>
              <a:t>useful </a:t>
            </a:r>
            <a:r>
              <a:rPr b="0" lang="en-IN" sz="2800" spc="9" strike="noStrike">
                <a:latin typeface="Arial"/>
              </a:rPr>
              <a:t>meta</a:t>
            </a:r>
            <a:r>
              <a:rPr b="0" lang="en-IN" sz="2800" spc="-41" strike="noStrike">
                <a:latin typeface="Arial"/>
              </a:rPr>
              <a:t> </a:t>
            </a:r>
            <a:r>
              <a:rPr b="0" lang="en-IN" sz="2800" spc="49" strike="noStrike">
                <a:latin typeface="Arial"/>
              </a:rPr>
              <a:t>field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is</a:t>
            </a:r>
            <a:r>
              <a:rPr b="0" lang="en-IN" sz="2800" spc="63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 </a:t>
            </a:r>
            <a:r>
              <a:rPr b="0" lang="en-IN" sz="2800" spc="63" strike="noStrike" u="heavy">
                <a:uFill>
                  <a:solidFill>
                    <a:srgbClr val="000000"/>
                  </a:solidFill>
                </a:uFill>
                <a:latin typeface="Arial"/>
              </a:rPr>
              <a:t>	</a:t>
            </a:r>
            <a:r>
              <a:rPr b="0" lang="en-IN" sz="2800" spc="-21" strike="noStrike">
                <a:latin typeface="Arial"/>
              </a:rPr>
              <a:t>typename, </a:t>
            </a:r>
            <a:r>
              <a:rPr b="0" lang="en-IN" sz="2800" spc="32" strike="noStrike">
                <a:latin typeface="Arial"/>
              </a:rPr>
              <a:t>which</a:t>
            </a:r>
            <a:r>
              <a:rPr b="0" lang="en-IN" sz="2800" spc="-46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indicates 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21" strike="noStrike">
                <a:latin typeface="Arial"/>
              </a:rPr>
              <a:t>name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18" strike="noStrike">
                <a:latin typeface="Arial"/>
              </a:rPr>
              <a:t>the object </a:t>
            </a:r>
            <a:r>
              <a:rPr b="0" lang="en-IN" sz="2800" spc="-7" strike="noStrike">
                <a:latin typeface="Arial"/>
              </a:rPr>
              <a:t>type</a:t>
            </a:r>
            <a:r>
              <a:rPr b="0" lang="en-IN" sz="2800" spc="-242" strike="noStrike">
                <a:latin typeface="Arial"/>
              </a:rPr>
              <a:t> </a:t>
            </a:r>
            <a:r>
              <a:rPr b="0" lang="en-IN" sz="2800" spc="52" strike="noStrike">
                <a:latin typeface="Arial"/>
              </a:rPr>
              <a:t>returned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48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71" strike="noStrike">
                <a:solidFill>
                  <a:srgbClr val="532708"/>
                </a:solidFill>
                <a:latin typeface="Arial"/>
              </a:rPr>
              <a:t>Introspection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04" name="object 4"/>
          <p:cNvSpPr/>
          <p:nvPr/>
        </p:nvSpPr>
        <p:spPr>
          <a:xfrm>
            <a:off x="371160" y="2034360"/>
            <a:ext cx="9511200" cy="472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86" strike="noStrike">
                <a:latin typeface="Arial"/>
              </a:rPr>
              <a:t>When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97" strike="noStrike">
                <a:latin typeface="Arial"/>
              </a:rPr>
              <a:t>start </a:t>
            </a:r>
            <a:r>
              <a:rPr b="0" lang="en-IN" sz="2800" spc="58" strike="noStrike">
                <a:latin typeface="Arial"/>
              </a:rPr>
              <a:t>working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-12" strike="noStrike">
                <a:latin typeface="Arial"/>
              </a:rPr>
              <a:t>schema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-72" strike="noStrike">
                <a:latin typeface="Arial"/>
              </a:rPr>
              <a:t>a</a:t>
            </a:r>
            <a:r>
              <a:rPr b="0" lang="en-IN" sz="2800" spc="-355" strike="noStrike">
                <a:latin typeface="Arial"/>
              </a:rPr>
              <a:t> </a:t>
            </a:r>
            <a:r>
              <a:rPr b="0" lang="en-IN" sz="2800" spc="-80" strike="noStrike">
                <a:latin typeface="Arial"/>
              </a:rPr>
              <a:t>GraphQL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ts val="6721"/>
              </a:lnSpc>
              <a:spcBef>
                <a:spcPts val="785"/>
              </a:spcBef>
              <a:buNone/>
              <a:tabLst>
                <a:tab algn="l" pos="469440"/>
                <a:tab algn="l" pos="469800"/>
              </a:tabLst>
            </a:pPr>
            <a:r>
              <a:rPr b="0" lang="en-IN" sz="2800" spc="38" strike="noStrike">
                <a:latin typeface="Arial"/>
              </a:rPr>
              <a:t>server,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15" strike="noStrike">
                <a:latin typeface="Arial"/>
              </a:rPr>
              <a:t>don’t </a:t>
            </a:r>
            <a:r>
              <a:rPr b="0" lang="en-IN" sz="2800" spc="24" strike="noStrike">
                <a:latin typeface="Arial"/>
              </a:rPr>
              <a:t>always </a:t>
            </a:r>
            <a:r>
              <a:rPr b="0" lang="en-IN" sz="2800" spc="43" strike="noStrike">
                <a:latin typeface="Arial"/>
              </a:rPr>
              <a:t>know what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18" strike="noStrike">
                <a:latin typeface="Arial"/>
              </a:rPr>
              <a:t>the objects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511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  </a:t>
            </a:r>
            <a:r>
              <a:rPr b="0" lang="en-IN" sz="2800" spc="-7" strike="noStrike">
                <a:latin typeface="Arial"/>
              </a:rPr>
              <a:t>schema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43" strike="noStrike">
                <a:latin typeface="Arial"/>
              </a:rPr>
              <a:t>what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-46" strike="noStrike">
                <a:latin typeface="Arial"/>
              </a:rPr>
              <a:t>do </a:t>
            </a:r>
            <a:r>
              <a:rPr b="0" lang="en-IN" sz="2800" spc="-1" strike="noStrike">
                <a:latin typeface="Arial"/>
              </a:rPr>
              <a:t>they</a:t>
            </a:r>
            <a:r>
              <a:rPr b="0" lang="en-IN" sz="2800" spc="-165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contain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1" lang="en-IN" sz="2800" spc="-100" strike="noStrike">
                <a:latin typeface="Arial"/>
              </a:rPr>
              <a:t>Introspection </a:t>
            </a:r>
            <a:r>
              <a:rPr b="0" lang="en-IN" sz="2800" spc="69" strike="noStrike">
                <a:latin typeface="Arial"/>
              </a:rPr>
              <a:t>allows </a:t>
            </a:r>
            <a:r>
              <a:rPr b="0" lang="en-IN" sz="2800" spc="18" strike="noStrike">
                <a:latin typeface="Arial"/>
              </a:rPr>
              <a:t>us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38" strike="noStrike">
                <a:latin typeface="Arial"/>
              </a:rPr>
              <a:t>explore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schema </a:t>
            </a:r>
            <a:r>
              <a:rPr b="0" lang="en-IN" sz="2800" spc="-46" strike="noStrike">
                <a:latin typeface="Arial"/>
              </a:rPr>
              <a:t>and</a:t>
            </a:r>
            <a:r>
              <a:rPr b="0" lang="en-IN" sz="2800" spc="-197" strike="noStrike">
                <a:latin typeface="Arial"/>
              </a:rPr>
              <a:t> </a:t>
            </a:r>
            <a:r>
              <a:rPr b="0" lang="en-IN" sz="2800" spc="58" strike="noStrike">
                <a:latin typeface="Arial"/>
              </a:rPr>
              <a:t>learn  </a:t>
            </a:r>
            <a:r>
              <a:rPr b="0" lang="en-IN" sz="2800" spc="-7" strike="noStrike">
                <a:latin typeface="Arial"/>
              </a:rPr>
              <a:t>about </a:t>
            </a:r>
            <a:r>
              <a:rPr b="0" lang="en-IN" sz="2800" spc="83" strike="noStrike">
                <a:latin typeface="Arial"/>
              </a:rPr>
              <a:t>its </a:t>
            </a:r>
            <a:r>
              <a:rPr b="0" lang="en-IN" sz="2800" spc="24" strike="noStrike">
                <a:latin typeface="Arial"/>
              </a:rPr>
              <a:t>objects </a:t>
            </a:r>
            <a:r>
              <a:rPr b="0" lang="en-IN" sz="2800" spc="-46" strike="noStrike">
                <a:latin typeface="Arial"/>
              </a:rPr>
              <a:t>and</a:t>
            </a:r>
            <a:r>
              <a:rPr b="0" lang="en-IN" sz="2800" spc="-222" strike="noStrike">
                <a:latin typeface="Arial"/>
              </a:rPr>
              <a:t> </a:t>
            </a:r>
            <a:r>
              <a:rPr b="0" lang="en-IN" sz="2800" spc="49" strike="noStrike">
                <a:latin typeface="Arial"/>
              </a:rPr>
              <a:t>fields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469440"/>
                <a:tab algn="l" pos="469800"/>
              </a:tabLst>
            </a:pPr>
            <a:endParaRPr b="0" lang="en-IN" sz="22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72" strike="noStrike">
                <a:latin typeface="Arial"/>
              </a:rPr>
              <a:t>Used </a:t>
            </a:r>
            <a:r>
              <a:rPr b="0" lang="en-IN" sz="2800" spc="-15" strike="noStrike">
                <a:latin typeface="Arial"/>
              </a:rPr>
              <a:t>as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-12" strike="noStrike">
                <a:latin typeface="Arial"/>
              </a:rPr>
              <a:t>query,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-75" strike="noStrike">
                <a:latin typeface="Arial"/>
              </a:rPr>
              <a:t>GraphQL</a:t>
            </a:r>
            <a:r>
              <a:rPr b="0" lang="en-IN" sz="2800" spc="-66" strike="noStrike">
                <a:latin typeface="Arial"/>
              </a:rPr>
              <a:t> </a:t>
            </a:r>
            <a:r>
              <a:rPr b="0" lang="en-IN" sz="2800" spc="38" strike="noStrike">
                <a:latin typeface="Arial"/>
              </a:rPr>
              <a:t>keywords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5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11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77" strike="noStrike">
                <a:solidFill>
                  <a:srgbClr val="532708"/>
                </a:solidFill>
                <a:latin typeface="Arial"/>
              </a:rPr>
              <a:t>Queries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371160" y="2034360"/>
            <a:ext cx="11508840" cy="47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-21" strike="noStrike">
                <a:latin typeface="Arial"/>
              </a:rPr>
              <a:t>second </a:t>
            </a:r>
            <a:r>
              <a:rPr b="0" lang="en-IN" sz="2800" spc="18" strike="noStrike">
                <a:latin typeface="Arial"/>
              </a:rPr>
              <a:t>step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58" strike="noStrike">
                <a:latin typeface="Arial"/>
              </a:rPr>
              <a:t>working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38" strike="noStrike">
                <a:latin typeface="Arial"/>
              </a:rPr>
              <a:t>running</a:t>
            </a:r>
            <a:r>
              <a:rPr b="0" lang="en-IN" sz="2800" spc="-185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12" strike="noStrike">
                <a:latin typeface="Arial"/>
              </a:rPr>
              <a:t>query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While </a:t>
            </a:r>
            <a:r>
              <a:rPr b="0" lang="en-IN" sz="2800" spc="38" strike="noStrike">
                <a:latin typeface="Arial"/>
              </a:rPr>
              <a:t>setting </a:t>
            </a:r>
            <a:r>
              <a:rPr b="0" lang="en-IN" sz="2800" spc="-21" strike="noStrike">
                <a:latin typeface="Arial"/>
              </a:rPr>
              <a:t>up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schema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38" strike="noStrike">
                <a:latin typeface="Arial"/>
              </a:rPr>
              <a:t>usually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58" strike="noStrike">
                <a:latin typeface="Arial"/>
              </a:rPr>
              <a:t>one-time </a:t>
            </a:r>
            <a:r>
              <a:rPr b="0" lang="en-IN" sz="2800" spc="18" strike="noStrike">
                <a:latin typeface="Arial"/>
              </a:rPr>
              <a:t>step  </a:t>
            </a:r>
            <a:r>
              <a:rPr b="0" lang="en-IN" sz="2800" spc="69" strike="noStrike">
                <a:latin typeface="Arial"/>
              </a:rPr>
              <a:t>(with </a:t>
            </a:r>
            <a:r>
              <a:rPr b="0" lang="en-IN" sz="2800" spc="4" strike="noStrike">
                <a:latin typeface="Arial"/>
              </a:rPr>
              <a:t>some </a:t>
            </a:r>
            <a:r>
              <a:rPr b="0" lang="en-IN" sz="2800" spc="24" strike="noStrike">
                <a:latin typeface="Arial"/>
              </a:rPr>
              <a:t>modifications </a:t>
            </a:r>
            <a:r>
              <a:rPr b="0" lang="en-IN" sz="2800" spc="38" strike="noStrike">
                <a:latin typeface="Arial"/>
              </a:rPr>
              <a:t>later),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8" strike="noStrike">
                <a:latin typeface="Arial"/>
              </a:rPr>
              <a:t>whole </a:t>
            </a:r>
            <a:r>
              <a:rPr b="0" lang="en-IN" sz="2800" spc="18" strike="noStrike">
                <a:latin typeface="Arial"/>
              </a:rPr>
              <a:t>purpose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103" strike="noStrike">
                <a:latin typeface="Arial"/>
              </a:rPr>
              <a:t>it</a:t>
            </a:r>
            <a:r>
              <a:rPr b="0" lang="en-IN" sz="2800" spc="-432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is 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83" strike="noStrike">
                <a:latin typeface="Arial"/>
              </a:rPr>
              <a:t>run </a:t>
            </a:r>
            <a:r>
              <a:rPr b="0" lang="en-IN" sz="2800" spc="24" strike="noStrike">
                <a:latin typeface="Arial"/>
              </a:rPr>
              <a:t>queries </a:t>
            </a:r>
            <a:r>
              <a:rPr b="0" lang="en-IN" sz="2800" spc="4" strike="noStrike">
                <a:latin typeface="Arial"/>
              </a:rPr>
              <a:t>against</a:t>
            </a:r>
            <a:r>
              <a:rPr b="0" lang="en-IN" sz="2800" spc="-265" strike="noStrike">
                <a:latin typeface="Arial"/>
              </a:rPr>
              <a:t> </a:t>
            </a:r>
            <a:r>
              <a:rPr b="0" lang="en-IN" sz="2800" spc="97" strike="noStrike">
                <a:latin typeface="Arial"/>
              </a:rPr>
              <a:t>it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most </a:t>
            </a:r>
            <a:r>
              <a:rPr b="0" lang="en-IN" sz="2800" spc="52" strike="noStrike">
                <a:latin typeface="Arial"/>
              </a:rPr>
              <a:t>important </a:t>
            </a:r>
            <a:r>
              <a:rPr b="0" lang="en-IN" sz="2800" spc="69" strike="noStrike">
                <a:latin typeface="Arial"/>
              </a:rPr>
              <a:t>part </a:t>
            </a:r>
            <a:r>
              <a:rPr b="0" lang="en-IN" sz="2800" spc="32" strike="noStrike">
                <a:latin typeface="Arial"/>
              </a:rPr>
              <a:t>of</a:t>
            </a:r>
            <a:r>
              <a:rPr b="0" lang="en-IN" sz="2800" spc="-350" strike="noStrike">
                <a:latin typeface="Arial"/>
              </a:rPr>
              <a:t> </a:t>
            </a:r>
            <a:r>
              <a:rPr b="0" lang="en-IN" sz="2800" spc="-80" strike="noStrike">
                <a:latin typeface="Arial"/>
              </a:rPr>
              <a:t>GraphQL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5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31" strike="noStrike">
                <a:solidFill>
                  <a:srgbClr val="532708"/>
                </a:solidFill>
                <a:latin typeface="Arial"/>
              </a:rPr>
              <a:t>Query</a:t>
            </a:r>
            <a:r>
              <a:rPr b="1" lang="en-IN" sz="5000" spc="-13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0" name="object 4"/>
          <p:cNvSpPr/>
          <p:nvPr/>
        </p:nvSpPr>
        <p:spPr>
          <a:xfrm>
            <a:off x="371160" y="2034360"/>
            <a:ext cx="10248840" cy="30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We </a:t>
            </a:r>
            <a:r>
              <a:rPr b="0" lang="en-IN" sz="2800" spc="12" strike="noStrike">
                <a:latin typeface="Arial"/>
              </a:rPr>
              <a:t>already </a:t>
            </a:r>
            <a:r>
              <a:rPr b="0" lang="en-IN" sz="2800" spc="-15" strike="noStrike">
                <a:latin typeface="Arial"/>
              </a:rPr>
              <a:t>played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24" strike="noStrike">
                <a:latin typeface="Arial"/>
              </a:rPr>
              <a:t>queries </a:t>
            </a:r>
            <a:r>
              <a:rPr b="0" lang="en-IN" sz="2800" spc="12" strike="noStrike">
                <a:latin typeface="Arial"/>
              </a:rPr>
              <a:t>when </a:t>
            </a:r>
            <a:r>
              <a:rPr b="0" lang="en-IN" sz="2800" spc="9" strike="noStrike">
                <a:latin typeface="Arial"/>
              </a:rPr>
              <a:t>defining</a:t>
            </a:r>
            <a:r>
              <a:rPr b="0" lang="en-IN" sz="2800" spc="-114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schema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5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We </a:t>
            </a:r>
            <a:r>
              <a:rPr b="0" lang="en-IN" sz="2800" spc="38" strike="noStrike">
                <a:latin typeface="Arial"/>
              </a:rPr>
              <a:t>saw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12" strike="noStrike">
                <a:latin typeface="Arial"/>
              </a:rPr>
              <a:t>use </a:t>
            </a:r>
            <a:r>
              <a:rPr b="0" lang="en-IN" sz="2800" spc="103" strike="noStrike">
                <a:latin typeface="Arial"/>
              </a:rPr>
              <a:t>it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12" strike="noStrike">
                <a:latin typeface="Arial"/>
              </a:rPr>
              <a:t>query </a:t>
            </a:r>
            <a:r>
              <a:rPr b="0" lang="en-IN" sz="2800" spc="18" strike="noStrike">
                <a:latin typeface="Arial"/>
              </a:rPr>
              <a:t>object </a:t>
            </a:r>
            <a:r>
              <a:rPr b="0" lang="en-IN" sz="2800" spc="-21" strike="noStrike">
                <a:latin typeface="Arial"/>
              </a:rPr>
              <a:t>types, </a:t>
            </a:r>
            <a:r>
              <a:rPr b="0" lang="en-IN" sz="2800" spc="43" strike="noStrike">
                <a:latin typeface="Arial"/>
              </a:rPr>
              <a:t>fields</a:t>
            </a:r>
            <a:r>
              <a:rPr b="0" lang="en-IN" sz="2800" spc="-316" strike="noStrike">
                <a:latin typeface="Arial"/>
              </a:rPr>
              <a:t> </a:t>
            </a:r>
            <a:r>
              <a:rPr b="0" lang="en-IN" sz="2800" spc="-46" strike="noStrike">
                <a:latin typeface="Arial"/>
              </a:rPr>
              <a:t>and  </a:t>
            </a:r>
            <a:r>
              <a:rPr b="0" lang="en-IN" sz="2800" spc="43" strike="noStrike">
                <a:latin typeface="Arial"/>
              </a:rPr>
              <a:t>related</a:t>
            </a:r>
            <a:r>
              <a:rPr b="0" lang="en-IN" sz="2800" spc="-15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objects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469440"/>
                <a:tab algn="l" pos="469800"/>
              </a:tabLst>
            </a:pPr>
            <a:endParaRPr b="0" lang="en-IN" sz="22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4" strike="noStrike">
                <a:latin typeface="Arial"/>
              </a:rPr>
              <a:t>Let’s </a:t>
            </a:r>
            <a:r>
              <a:rPr b="0" lang="en-IN" sz="2800" spc="-32" strike="noStrike">
                <a:latin typeface="Arial"/>
              </a:rPr>
              <a:t>have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12" strike="noStrike">
                <a:latin typeface="Arial"/>
              </a:rPr>
              <a:t>quick</a:t>
            </a:r>
            <a:r>
              <a:rPr b="0" lang="en-IN" sz="2800" spc="-35" strike="noStrike">
                <a:latin typeface="Arial"/>
              </a:rPr>
              <a:t> </a:t>
            </a:r>
            <a:r>
              <a:rPr b="0" lang="en-IN" sz="2800" spc="77" strike="noStrike">
                <a:latin typeface="Arial"/>
              </a:rPr>
              <a:t>refresher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2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Operation </a:t>
            </a:r>
            <a:r>
              <a:rPr b="1" lang="en-IN" sz="5000" spc="-367" strike="noStrike">
                <a:solidFill>
                  <a:srgbClr val="532708"/>
                </a:solidFill>
                <a:latin typeface="Arial"/>
              </a:rPr>
              <a:t>Type </a:t>
            </a:r>
            <a:r>
              <a:rPr b="1" lang="en-IN" sz="5000" spc="-250" strike="noStrike">
                <a:solidFill>
                  <a:srgbClr val="532708"/>
                </a:solidFill>
                <a:latin typeface="Arial"/>
              </a:rPr>
              <a:t>and</a:t>
            </a:r>
            <a:r>
              <a:rPr b="1" lang="en-IN" sz="5000" spc="318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Name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3" name="object 4"/>
          <p:cNvSpPr/>
          <p:nvPr/>
        </p:nvSpPr>
        <p:spPr>
          <a:xfrm>
            <a:off x="371160" y="2034360"/>
            <a:ext cx="9844560" cy="48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92" strike="noStrike">
                <a:latin typeface="Arial"/>
              </a:rPr>
              <a:t>So </a:t>
            </a:r>
            <a:r>
              <a:rPr b="0" lang="en-IN" sz="2800" spc="32" strike="noStrike">
                <a:latin typeface="Arial"/>
              </a:rPr>
              <a:t>far, </a:t>
            </a:r>
            <a:r>
              <a:rPr b="0" lang="en-IN" sz="2800" spc="12" strike="noStrike">
                <a:latin typeface="Arial"/>
              </a:rPr>
              <a:t>when </a:t>
            </a:r>
            <a:r>
              <a:rPr b="0" lang="en-IN" sz="2800" spc="-7" strike="noStrike">
                <a:latin typeface="Arial"/>
              </a:rPr>
              <a:t>querying,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7" strike="noStrike">
                <a:latin typeface="Arial"/>
              </a:rPr>
              <a:t>didn’t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32" strike="noStrike">
                <a:latin typeface="Arial"/>
              </a:rPr>
              <a:t>we</a:t>
            </a:r>
            <a:r>
              <a:rPr b="0" lang="en-IN" sz="2800" spc="-231" strike="noStrike">
                <a:latin typeface="Arial"/>
              </a:rPr>
              <a:t> </a:t>
            </a:r>
            <a:r>
              <a:rPr b="0" lang="en-IN" sz="2800" spc="29" strike="noStrike">
                <a:latin typeface="Arial"/>
              </a:rPr>
              <a:t>actually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12" strike="noStrike">
                <a:latin typeface="Arial"/>
              </a:rPr>
              <a:t>query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80" strike="noStrike">
                <a:latin typeface="Arial"/>
              </a:rPr>
              <a:t> </a:t>
            </a:r>
            <a:r>
              <a:rPr b="0" lang="en-IN" sz="2800" spc="-21" strike="noStrike">
                <a:latin typeface="Arial"/>
              </a:rPr>
              <a:t>data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We </a:t>
            </a:r>
            <a:r>
              <a:rPr b="0" lang="en-IN" sz="2800" spc="69" strike="noStrike">
                <a:latin typeface="Arial"/>
              </a:rPr>
              <a:t>just </a:t>
            </a:r>
            <a:r>
              <a:rPr b="0" lang="en-IN" sz="2800" spc="-15" strike="noStrike">
                <a:latin typeface="Arial"/>
              </a:rPr>
              <a:t>typed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43" strike="noStrike">
                <a:latin typeface="Arial"/>
              </a:rPr>
              <a:t>what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43" strike="noStrike">
                <a:latin typeface="Arial"/>
              </a:rPr>
              <a:t>want to </a:t>
            </a:r>
            <a:r>
              <a:rPr b="0" lang="en-IN" sz="2800" spc="4" strike="noStrike">
                <a:latin typeface="Arial"/>
              </a:rPr>
              <a:t>fetch,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83" strike="noStrike">
                <a:latin typeface="Arial"/>
              </a:rPr>
              <a:t>let </a:t>
            </a:r>
            <a:r>
              <a:rPr b="0" lang="en-IN" sz="2800" spc="-80" strike="noStrike">
                <a:latin typeface="Arial"/>
              </a:rPr>
              <a:t>GraphQL</a:t>
            </a:r>
            <a:r>
              <a:rPr b="0" lang="en-IN" sz="2800" spc="-392" strike="noStrike">
                <a:latin typeface="Arial"/>
              </a:rPr>
              <a:t> </a:t>
            </a:r>
            <a:r>
              <a:rPr b="0" lang="en-IN" sz="2800" spc="-52" strike="noStrike">
                <a:latin typeface="Arial"/>
              </a:rPr>
              <a:t>do  </a:t>
            </a:r>
            <a:r>
              <a:rPr b="0" lang="en-IN" sz="2800" spc="83" strike="noStrike">
                <a:latin typeface="Arial"/>
              </a:rPr>
              <a:t>its</a:t>
            </a:r>
            <a:r>
              <a:rPr b="0" lang="en-IN" sz="2800" spc="-32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thing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5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63" strike="noStrike">
                <a:latin typeface="Arial"/>
              </a:rPr>
              <a:t>inferred </a:t>
            </a:r>
            <a:r>
              <a:rPr b="0" lang="en-IN" sz="2800" spc="43" strike="noStrike">
                <a:latin typeface="Arial"/>
              </a:rPr>
              <a:t>that what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43" strike="noStrike">
                <a:latin typeface="Arial"/>
              </a:rPr>
              <a:t>want to </a:t>
            </a:r>
            <a:r>
              <a:rPr b="0" lang="en-IN" sz="2800" spc="-46" strike="noStrike">
                <a:latin typeface="Arial"/>
              </a:rPr>
              <a:t>do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12" strike="noStrike">
                <a:latin typeface="Arial"/>
              </a:rPr>
              <a:t>query</a:t>
            </a:r>
            <a:r>
              <a:rPr b="0" lang="en-IN" sz="2800" spc="-520" strike="noStrike">
                <a:latin typeface="Arial"/>
              </a:rPr>
              <a:t> </a:t>
            </a:r>
            <a:r>
              <a:rPr b="0" lang="en-IN" sz="2800" spc="-21" strike="noStrike">
                <a:latin typeface="Arial"/>
              </a:rPr>
              <a:t>data 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-12" strike="noStrike">
                <a:latin typeface="Arial"/>
              </a:rPr>
              <a:t>not, </a:t>
            </a:r>
            <a:r>
              <a:rPr b="0" lang="en-IN" sz="2800" spc="109" strike="noStrike">
                <a:latin typeface="Arial"/>
              </a:rPr>
              <a:t>for </a:t>
            </a:r>
            <a:r>
              <a:rPr b="0" lang="en-IN" sz="2800" spc="-15" strike="noStrike">
                <a:latin typeface="Arial"/>
              </a:rPr>
              <a:t>example, </a:t>
            </a:r>
            <a:r>
              <a:rPr b="0" lang="en-IN" sz="2800" spc="24" strike="noStrike">
                <a:latin typeface="Arial"/>
              </a:rPr>
              <a:t>create </a:t>
            </a:r>
            <a:r>
              <a:rPr b="0" lang="en-IN" sz="2800" spc="-35" strike="noStrike">
                <a:latin typeface="Arial"/>
              </a:rPr>
              <a:t>an</a:t>
            </a:r>
            <a:r>
              <a:rPr b="0" lang="en-IN" sz="2800" spc="-216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entity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5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Operation</a:t>
            </a:r>
            <a:r>
              <a:rPr b="1" lang="en-IN" sz="5000" spc="-15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67" strike="noStrike">
                <a:solidFill>
                  <a:srgbClr val="532708"/>
                </a:solidFill>
                <a:latin typeface="Arial"/>
              </a:rPr>
              <a:t>Type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6" name="object 4"/>
          <p:cNvSpPr/>
          <p:nvPr/>
        </p:nvSpPr>
        <p:spPr>
          <a:xfrm>
            <a:off x="371160" y="2034360"/>
            <a:ext cx="9511200" cy="26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4" strike="noStrike">
                <a:latin typeface="Arial"/>
              </a:rPr>
              <a:t>It’s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-52" strike="noStrike">
                <a:latin typeface="Arial"/>
              </a:rPr>
              <a:t>good </a:t>
            </a:r>
            <a:r>
              <a:rPr b="0" lang="en-IN" sz="2800" spc="32" strike="noStrike">
                <a:latin typeface="Arial"/>
              </a:rPr>
              <a:t>practice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1" lang="en-IN" sz="2800" spc="-114" strike="noStrike">
                <a:latin typeface="Arial"/>
              </a:rPr>
              <a:t>Operation </a:t>
            </a:r>
            <a:r>
              <a:rPr b="1" lang="en-IN" sz="2800" spc="-211" strike="noStrike">
                <a:latin typeface="Arial"/>
              </a:rPr>
              <a:t>Type</a:t>
            </a:r>
            <a:r>
              <a:rPr b="1" lang="en-IN" sz="2800" spc="-72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when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38" strike="noStrike">
                <a:latin typeface="Arial"/>
              </a:rPr>
              <a:t>calling </a:t>
            </a:r>
            <a:r>
              <a:rPr b="0" lang="en-IN" sz="2800" spc="-86" strike="noStrike">
                <a:latin typeface="Arial"/>
              </a:rPr>
              <a:t>GraphQL, </a:t>
            </a:r>
            <a:r>
              <a:rPr b="0" lang="en-IN" sz="2800" spc="4" strike="noStrike">
                <a:latin typeface="Arial"/>
              </a:rPr>
              <a:t>so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83" strike="noStrike">
                <a:latin typeface="Arial"/>
              </a:rPr>
              <a:t>it’ll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52" strike="noStrike">
                <a:latin typeface="Arial"/>
              </a:rPr>
              <a:t>clear </a:t>
            </a:r>
            <a:r>
              <a:rPr b="0" lang="en-IN" sz="2800" spc="43" strike="noStrike">
                <a:latin typeface="Arial"/>
              </a:rPr>
              <a:t>what </a:t>
            </a:r>
            <a:r>
              <a:rPr b="0" lang="en-IN" sz="2800" spc="24" strike="noStrike">
                <a:latin typeface="Arial"/>
              </a:rPr>
              <a:t>we’re </a:t>
            </a:r>
            <a:r>
              <a:rPr b="0" lang="en-IN" sz="2800" spc="52" strike="noStrike">
                <a:latin typeface="Arial"/>
              </a:rPr>
              <a:t>trying</a:t>
            </a:r>
            <a:r>
              <a:rPr b="0" lang="en-IN" sz="2800" spc="-310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to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6"/>
              </a:spcBef>
              <a:buNone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latin typeface="Arial"/>
              </a:rPr>
              <a:t>do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8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02" strike="noStrike">
                <a:solidFill>
                  <a:srgbClr val="532708"/>
                </a:solidFill>
                <a:latin typeface="Arial"/>
              </a:rPr>
              <a:t>Operation</a:t>
            </a:r>
            <a:r>
              <a:rPr b="1" lang="en-IN" sz="5000" spc="-14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Name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9" name="object 4"/>
          <p:cNvSpPr/>
          <p:nvPr/>
        </p:nvSpPr>
        <p:spPr>
          <a:xfrm>
            <a:off x="371160" y="2034360"/>
            <a:ext cx="9529560" cy="51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86" strike="noStrike">
                <a:latin typeface="Arial"/>
              </a:rPr>
              <a:t>When </a:t>
            </a:r>
            <a:r>
              <a:rPr b="0" lang="en-IN" sz="2800" spc="38" strike="noStrike">
                <a:latin typeface="Arial"/>
              </a:rPr>
              <a:t>calling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63" strike="noStrike">
                <a:latin typeface="Arial"/>
              </a:rPr>
              <a:t>multiple </a:t>
            </a:r>
            <a:r>
              <a:rPr b="0" lang="en-IN" sz="2800" spc="4" strike="noStrike">
                <a:latin typeface="Arial"/>
              </a:rPr>
              <a:t>queries, </a:t>
            </a:r>
            <a:r>
              <a:rPr b="0" lang="en-IN" sz="2800" spc="32" strike="noStrike">
                <a:latin typeface="Arial"/>
              </a:rPr>
              <a:t>it’s </a:t>
            </a:r>
            <a:r>
              <a:rPr b="0" lang="en-IN" sz="2800" spc="-72" strike="noStrike">
                <a:latin typeface="Arial"/>
              </a:rPr>
              <a:t>a</a:t>
            </a:r>
            <a:r>
              <a:rPr b="0" lang="en-IN" sz="2800" spc="-177" strike="noStrike">
                <a:latin typeface="Arial"/>
              </a:rPr>
              <a:t> </a:t>
            </a:r>
            <a:r>
              <a:rPr b="0" lang="en-IN" sz="2800" spc="-52" strike="noStrike">
                <a:latin typeface="Arial"/>
              </a:rPr>
              <a:t>good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32" strike="noStrike">
                <a:latin typeface="Arial"/>
              </a:rPr>
              <a:t>practice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15" strike="noStrike">
                <a:latin typeface="Arial"/>
              </a:rPr>
              <a:t>name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171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query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24" strike="noStrike">
                <a:latin typeface="Arial"/>
              </a:rPr>
              <a:t>helps </a:t>
            </a:r>
            <a:r>
              <a:rPr b="0" lang="en-IN" sz="2800" spc="12" strike="noStrike">
                <a:latin typeface="Arial"/>
              </a:rPr>
              <a:t>when </a:t>
            </a:r>
            <a:r>
              <a:rPr b="0" lang="en-IN" sz="2800" spc="-32" strike="noStrike">
                <a:latin typeface="Arial"/>
              </a:rPr>
              <a:t>debugging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9" strike="noStrike">
                <a:latin typeface="Arial"/>
              </a:rPr>
              <a:t>logging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12" strike="noStrike">
                <a:latin typeface="Arial"/>
              </a:rPr>
              <a:t>query </a:t>
            </a:r>
            <a:r>
              <a:rPr b="0" lang="en-IN" sz="2800" spc="-15" strike="noStrike">
                <a:latin typeface="Arial"/>
              </a:rPr>
              <a:t>on </a:t>
            </a:r>
            <a:r>
              <a:rPr b="0" lang="en-IN" sz="2800" spc="18" strike="noStrike">
                <a:latin typeface="Arial"/>
              </a:rPr>
              <a:t>the  </a:t>
            </a:r>
            <a:r>
              <a:rPr b="0" lang="en-IN" sz="2800" spc="72" strike="noStrike">
                <a:latin typeface="Arial"/>
              </a:rPr>
              <a:t>server</a:t>
            </a:r>
            <a:r>
              <a:rPr b="0" lang="en-IN" sz="2800" spc="-32" strike="noStrike">
                <a:latin typeface="Arial"/>
              </a:rPr>
              <a:t> </a:t>
            </a:r>
            <a:r>
              <a:rPr b="0" lang="en-IN" sz="2800" spc="4" strike="noStrike">
                <a:latin typeface="Arial"/>
              </a:rPr>
              <a:t>side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9" strike="noStrike">
                <a:latin typeface="Arial"/>
              </a:rPr>
              <a:t>Simple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38" strike="noStrike">
                <a:latin typeface="Arial"/>
              </a:rPr>
              <a:t>implement </a:t>
            </a:r>
            <a:r>
              <a:rPr b="0" lang="en-IN" sz="2800" spc="-1" strike="noStrike">
                <a:latin typeface="Arial"/>
              </a:rPr>
              <a:t>– </a:t>
            </a:r>
            <a:r>
              <a:rPr b="0" lang="en-IN" sz="2800" spc="69" strike="noStrike">
                <a:latin typeface="Arial"/>
              </a:rPr>
              <a:t>just </a:t>
            </a:r>
            <a:r>
              <a:rPr b="0" lang="en-IN" sz="2800" spc="-60" strike="noStrike">
                <a:latin typeface="Arial"/>
              </a:rPr>
              <a:t>add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21" strike="noStrike">
                <a:latin typeface="Arial"/>
              </a:rPr>
              <a:t>name </a:t>
            </a:r>
            <a:r>
              <a:rPr b="0" lang="en-IN" sz="2800" spc="69" strike="noStrike">
                <a:latin typeface="Arial"/>
              </a:rPr>
              <a:t>after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392" strike="noStrike">
                <a:latin typeface="Arial"/>
              </a:rPr>
              <a:t> </a:t>
            </a:r>
            <a:r>
              <a:rPr b="0" lang="en-IN" sz="2800" spc="128" strike="noStrike">
                <a:latin typeface="Arial"/>
              </a:rPr>
              <a:t>query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6"/>
              </a:spcBef>
              <a:buNone/>
              <a:tabLst>
                <a:tab algn="l" pos="469440"/>
                <a:tab algn="l" pos="469800"/>
              </a:tabLst>
            </a:pPr>
            <a:r>
              <a:rPr b="0" lang="en-IN" sz="2800" spc="38" strike="noStrike">
                <a:latin typeface="Arial"/>
              </a:rPr>
              <a:t>keyword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3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Arg</a:t>
            </a:r>
            <a:r>
              <a:rPr b="1" lang="en-IN" sz="5000" spc="-211" strike="noStrike">
                <a:solidFill>
                  <a:srgbClr val="532708"/>
                </a:solidFill>
                <a:latin typeface="Arial"/>
              </a:rPr>
              <a:t>u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men</a:t>
            </a:r>
            <a:r>
              <a:rPr b="1" lang="en-IN" sz="5000" spc="-75" strike="noStrike">
                <a:solidFill>
                  <a:srgbClr val="532708"/>
                </a:solidFill>
                <a:latin typeface="Arial"/>
              </a:rPr>
              <a:t>t</a:t>
            </a:r>
            <a:r>
              <a:rPr b="1" lang="en-IN" sz="5000" spc="-191" strike="noStrike">
                <a:solidFill>
                  <a:srgbClr val="532708"/>
                </a:solidFill>
                <a:latin typeface="Arial"/>
              </a:rPr>
              <a:t>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371160" y="2034360"/>
            <a:ext cx="9605160" cy="47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92" strike="noStrike">
                <a:latin typeface="Arial"/>
              </a:rPr>
              <a:t>So </a:t>
            </a:r>
            <a:r>
              <a:rPr b="0" lang="en-IN" sz="2800" spc="32" strike="noStrike">
                <a:latin typeface="Arial"/>
              </a:rPr>
              <a:t>far, </a:t>
            </a:r>
            <a:r>
              <a:rPr b="0" lang="en-IN" sz="2800" spc="12" strike="noStrike">
                <a:latin typeface="Arial"/>
              </a:rPr>
              <a:t>when </a:t>
            </a:r>
            <a:r>
              <a:rPr b="0" lang="en-IN" sz="2800" spc="-7" strike="noStrike">
                <a:latin typeface="Arial"/>
              </a:rPr>
              <a:t>querying,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24" strike="noStrike">
                <a:latin typeface="Arial"/>
              </a:rPr>
              <a:t>always </a:t>
            </a:r>
            <a:r>
              <a:rPr b="0" lang="en-IN" sz="2800" spc="-15" strike="noStrike">
                <a:latin typeface="Arial"/>
              </a:rPr>
              <a:t>asked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94" strike="noStrike">
                <a:latin typeface="Arial"/>
              </a:rPr>
              <a:t>return all</a:t>
            </a:r>
            <a:r>
              <a:rPr b="0" lang="en-IN" sz="2800" spc="-386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52" strike="noStrike">
                <a:latin typeface="Arial"/>
              </a:rPr>
              <a:t>records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-1" strike="noStrike">
                <a:latin typeface="Arial"/>
              </a:rPr>
              <a:t>nice </a:t>
            </a:r>
            <a:r>
              <a:rPr b="0" lang="en-IN" sz="2800" spc="109" strike="noStrike">
                <a:latin typeface="Arial"/>
              </a:rPr>
              <a:t>for </a:t>
            </a:r>
            <a:r>
              <a:rPr b="0" lang="en-IN" sz="2800" spc="38" strike="noStrike">
                <a:latin typeface="Arial"/>
              </a:rPr>
              <a:t>learning </a:t>
            </a:r>
            <a:r>
              <a:rPr b="0" lang="en-IN" sz="2800" spc="4" strike="noStrike">
                <a:latin typeface="Arial"/>
              </a:rPr>
              <a:t>purposes, </a:t>
            </a:r>
            <a:r>
              <a:rPr b="0" lang="en-IN" sz="2800" spc="29" strike="noStrike">
                <a:latin typeface="Arial"/>
              </a:rPr>
              <a:t>but </a:t>
            </a:r>
            <a:r>
              <a:rPr b="0" lang="en-IN" sz="2800" spc="32" strike="noStrike">
                <a:latin typeface="Arial"/>
              </a:rPr>
              <a:t>not very</a:t>
            </a:r>
            <a:r>
              <a:rPr b="0" lang="en-IN" sz="2800" spc="-420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practical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0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We </a:t>
            </a:r>
            <a:r>
              <a:rPr b="0" lang="en-IN" sz="2800" spc="32" strike="noStrike">
                <a:latin typeface="Arial"/>
              </a:rPr>
              <a:t>usually </a:t>
            </a:r>
            <a:r>
              <a:rPr b="0" lang="en-IN" sz="2800" spc="49" strike="noStrike">
                <a:latin typeface="Arial"/>
              </a:rPr>
              <a:t>want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63" strike="noStrike">
                <a:latin typeface="Arial"/>
              </a:rPr>
              <a:t>retrieve </a:t>
            </a:r>
            <a:r>
              <a:rPr b="0" lang="en-IN" sz="2800" spc="4" strike="noStrike">
                <a:latin typeface="Arial"/>
              </a:rPr>
              <a:t>some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46" strike="noStrike">
                <a:latin typeface="Arial"/>
              </a:rPr>
              <a:t>data, and </a:t>
            </a:r>
            <a:r>
              <a:rPr b="0" lang="en-IN" sz="2800" spc="-52" strike="noStrike">
                <a:latin typeface="Arial"/>
              </a:rPr>
              <a:t>be</a:t>
            </a:r>
            <a:r>
              <a:rPr b="0" lang="en-IN" sz="2800" spc="-242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able 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32" strike="noStrike">
                <a:latin typeface="Arial"/>
              </a:rPr>
              <a:t>how we </a:t>
            </a:r>
            <a:r>
              <a:rPr b="0" lang="en-IN" sz="2800" spc="43" strike="noStrike">
                <a:latin typeface="Arial"/>
              </a:rPr>
              <a:t>want to </a:t>
            </a:r>
            <a:r>
              <a:rPr b="0" lang="en-IN" sz="2800" spc="111" strike="noStrike">
                <a:latin typeface="Arial"/>
              </a:rPr>
              <a:t>filter</a:t>
            </a:r>
            <a:r>
              <a:rPr b="0" lang="en-IN" sz="2800" spc="-420" strike="noStrike">
                <a:latin typeface="Arial"/>
              </a:rPr>
              <a:t> </a:t>
            </a:r>
            <a:r>
              <a:rPr b="0" lang="en-IN" sz="2800" spc="103" strike="noStrike">
                <a:latin typeface="Arial"/>
              </a:rPr>
              <a:t>it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469440"/>
                <a:tab algn="l" pos="469800"/>
              </a:tabLst>
            </a:pPr>
            <a:endParaRPr b="0" lang="en-IN" sz="22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For </a:t>
            </a:r>
            <a:r>
              <a:rPr b="0" lang="en-IN" sz="2800" spc="58" strike="noStrike">
                <a:latin typeface="Arial"/>
              </a:rPr>
              <a:t>this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35" strike="noStrike">
                <a:latin typeface="Arial"/>
              </a:rPr>
              <a:t>have </a:t>
            </a:r>
            <a:r>
              <a:rPr b="1" lang="en-IN" sz="2800" spc="-140" strike="noStrike">
                <a:latin typeface="Arial"/>
              </a:rPr>
              <a:t>Query</a:t>
            </a:r>
            <a:r>
              <a:rPr b="1" lang="en-IN" sz="2800" spc="-216" strike="noStrike">
                <a:latin typeface="Arial"/>
              </a:rPr>
              <a:t> </a:t>
            </a:r>
            <a:r>
              <a:rPr b="1" lang="en-IN" sz="2800" spc="-106" strike="noStrike">
                <a:latin typeface="Arial"/>
              </a:rPr>
              <a:t>Arguments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270864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31" strike="noStrike">
                <a:solidFill>
                  <a:srgbClr val="532708"/>
                </a:solidFill>
                <a:latin typeface="Arial"/>
              </a:rPr>
              <a:t>Variables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65" name="object 4"/>
          <p:cNvSpPr/>
          <p:nvPr/>
        </p:nvSpPr>
        <p:spPr>
          <a:xfrm>
            <a:off x="371160" y="2034360"/>
            <a:ext cx="9762120" cy="51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29" strike="noStrike">
                <a:latin typeface="Arial"/>
              </a:rPr>
              <a:t>arguments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defined,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4" strike="noStrike">
                <a:latin typeface="Arial"/>
              </a:rPr>
              <a:t>included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" strike="noStrike">
                <a:latin typeface="Arial"/>
              </a:rPr>
              <a:t>value</a:t>
            </a:r>
            <a:r>
              <a:rPr b="0" lang="en-IN" sz="2800" spc="-321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of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29" strike="noStrike">
                <a:latin typeface="Arial"/>
              </a:rPr>
              <a:t>argument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11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query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9" strike="noStrike">
                <a:latin typeface="Arial"/>
              </a:rPr>
              <a:t>Usually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43" strike="noStrike">
                <a:latin typeface="Arial"/>
              </a:rPr>
              <a:t>want to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9" strike="noStrike">
                <a:latin typeface="Arial"/>
              </a:rPr>
              <a:t>value </a:t>
            </a:r>
            <a:r>
              <a:rPr b="0" lang="en-IN" sz="2800" spc="24" strike="noStrike">
                <a:latin typeface="Arial"/>
              </a:rPr>
              <a:t>separately </a:t>
            </a:r>
            <a:r>
              <a:rPr b="0" lang="en-IN" sz="2800" spc="94" strike="noStrike">
                <a:latin typeface="Arial"/>
              </a:rPr>
              <a:t>from</a:t>
            </a:r>
            <a:r>
              <a:rPr b="0" lang="en-IN" sz="2800" spc="-395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  </a:t>
            </a:r>
            <a:r>
              <a:rPr b="0" lang="en-IN" sz="2800" spc="12" strike="noStrike">
                <a:latin typeface="Arial"/>
              </a:rPr>
              <a:t>query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72" strike="noStrike">
                <a:latin typeface="Arial"/>
              </a:rPr>
              <a:t>string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18" strike="noStrike">
                <a:latin typeface="Arial"/>
              </a:rPr>
              <a:t>For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32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12" strike="noStrike">
                <a:latin typeface="Arial"/>
              </a:rPr>
              <a:t>use</a:t>
            </a:r>
            <a:r>
              <a:rPr b="0" lang="en-IN" sz="2800" spc="-197" strike="noStrike">
                <a:latin typeface="Arial"/>
              </a:rPr>
              <a:t> </a:t>
            </a:r>
            <a:r>
              <a:rPr b="1" lang="en-IN" sz="2800" spc="-80" strike="noStrike">
                <a:latin typeface="Arial"/>
              </a:rPr>
              <a:t>Variables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14" strike="noStrike">
                <a:latin typeface="Arial"/>
              </a:rPr>
              <a:t>Do </a:t>
            </a:r>
            <a:r>
              <a:rPr b="0" lang="en-IN" sz="2800" spc="32" strike="noStrike">
                <a:latin typeface="Arial"/>
              </a:rPr>
              <a:t>not </a:t>
            </a:r>
            <a:r>
              <a:rPr b="0" lang="en-IN" sz="2800" spc="58" strike="noStrike">
                <a:latin typeface="Arial"/>
              </a:rPr>
              <a:t>require </a:t>
            </a:r>
            <a:r>
              <a:rPr b="0" lang="en-IN" sz="2800" spc="-46" strike="noStrike">
                <a:latin typeface="Arial"/>
              </a:rPr>
              <a:t>any code</a:t>
            </a:r>
            <a:r>
              <a:rPr b="0" lang="en-IN" sz="2800" spc="-60" strike="noStrike">
                <a:latin typeface="Arial"/>
              </a:rPr>
              <a:t> </a:t>
            </a:r>
            <a:r>
              <a:rPr b="0" lang="en-IN" sz="2800" spc="-26" strike="noStrike">
                <a:latin typeface="Arial"/>
              </a:rPr>
              <a:t>changes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35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40" strike="noStrike">
                <a:solidFill>
                  <a:srgbClr val="532708"/>
                </a:solidFill>
                <a:latin typeface="Arial"/>
              </a:rPr>
              <a:t>Ali</a:t>
            </a:r>
            <a:r>
              <a:rPr b="1" lang="en-IN" sz="5000" spc="-165" strike="noStrike">
                <a:solidFill>
                  <a:srgbClr val="532708"/>
                </a:solidFill>
                <a:latin typeface="Arial"/>
              </a:rPr>
              <a:t>a</a:t>
            </a: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ses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68" name="object 4"/>
          <p:cNvSpPr/>
          <p:nvPr/>
        </p:nvSpPr>
        <p:spPr>
          <a:xfrm>
            <a:off x="371160" y="2034360"/>
            <a:ext cx="9541080" cy="39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12" strike="noStrike">
                <a:latin typeface="Arial"/>
              </a:rPr>
              <a:t>include </a:t>
            </a:r>
            <a:r>
              <a:rPr b="0" lang="en-IN" sz="2800" spc="63" strike="noStrike">
                <a:latin typeface="Arial"/>
              </a:rPr>
              <a:t>multiple </a:t>
            </a:r>
            <a:r>
              <a:rPr b="0" lang="en-IN" sz="2800" spc="24" strike="noStrike">
                <a:latin typeface="Arial"/>
              </a:rPr>
              <a:t>queries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29" strike="noStrike">
                <a:latin typeface="Arial"/>
              </a:rPr>
              <a:t>single </a:t>
            </a:r>
            <a:r>
              <a:rPr b="0" lang="en-IN" sz="2800" spc="12" strike="noStrike">
                <a:latin typeface="Arial"/>
              </a:rPr>
              <a:t>query</a:t>
            </a:r>
            <a:r>
              <a:rPr b="0" lang="en-IN" sz="2800" spc="-72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call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spcBef>
                <a:spcPts val="785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71" strike="noStrike">
                <a:latin typeface="Arial"/>
              </a:rPr>
              <a:t>We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24" strike="noStrike">
                <a:latin typeface="Arial"/>
              </a:rPr>
              <a:t>also </a:t>
            </a:r>
            <a:r>
              <a:rPr b="0" lang="en-IN" sz="2800" spc="12" strike="noStrike">
                <a:latin typeface="Arial"/>
              </a:rPr>
              <a:t>query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12" strike="noStrike">
                <a:latin typeface="Arial"/>
              </a:rPr>
              <a:t>same </a:t>
            </a:r>
            <a:r>
              <a:rPr b="0" lang="en-IN" sz="2800" spc="12" strike="noStrike">
                <a:latin typeface="Arial"/>
              </a:rPr>
              <a:t>object </a:t>
            </a:r>
            <a:r>
              <a:rPr b="0" lang="en-IN" sz="2800" spc="-7" strike="noStrike">
                <a:latin typeface="Arial"/>
              </a:rPr>
              <a:t>type </a:t>
            </a:r>
            <a:r>
              <a:rPr b="0" lang="en-IN" sz="2800" spc="58" strike="noStrike">
                <a:latin typeface="Arial"/>
              </a:rPr>
              <a:t>multiple </a:t>
            </a:r>
            <a:r>
              <a:rPr b="0" lang="en-IN" sz="2800" spc="43" strike="noStrike">
                <a:latin typeface="Arial"/>
              </a:rPr>
              <a:t>times </a:t>
            </a:r>
            <a:r>
              <a:rPr b="0" lang="en-IN" sz="2800" spc="29" strike="noStrike">
                <a:latin typeface="Arial"/>
              </a:rPr>
              <a:t>in 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7" strike="noStrike">
                <a:latin typeface="Arial"/>
              </a:rPr>
              <a:t>same </a:t>
            </a:r>
            <a:r>
              <a:rPr b="0" lang="en-IN" sz="2800" spc="12" strike="noStrike">
                <a:latin typeface="Arial"/>
              </a:rPr>
              <a:t>query</a:t>
            </a:r>
            <a:r>
              <a:rPr b="0" lang="en-IN" sz="2800" spc="-106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call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ts val="6721"/>
              </a:lnSpc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latin typeface="Arial"/>
              </a:rPr>
              <a:t>This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26" strike="noStrike">
                <a:latin typeface="Arial"/>
              </a:rPr>
              <a:t>cause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49" strike="noStrike">
                <a:latin typeface="Arial"/>
              </a:rPr>
              <a:t>conflict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52" strike="noStrike">
                <a:latin typeface="Arial"/>
              </a:rPr>
              <a:t>result, </a:t>
            </a:r>
            <a:r>
              <a:rPr b="0" lang="en-IN" sz="2800" spc="-15" strike="noStrike">
                <a:latin typeface="Arial"/>
              </a:rPr>
              <a:t>as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89" strike="noStrike">
                <a:latin typeface="Arial"/>
              </a:rPr>
              <a:t>result</a:t>
            </a:r>
            <a:r>
              <a:rPr b="0" lang="en-IN" sz="2800" spc="-197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is  </a:t>
            </a:r>
            <a:r>
              <a:rPr b="0" lang="en-IN" sz="2800" spc="-26" strike="noStrike">
                <a:latin typeface="Arial"/>
              </a:rPr>
              <a:t>named </a:t>
            </a:r>
            <a:r>
              <a:rPr b="0" lang="en-IN" sz="2800" spc="69" strike="noStrike">
                <a:latin typeface="Arial"/>
              </a:rPr>
              <a:t>after </a:t>
            </a:r>
            <a:r>
              <a:rPr b="0" lang="en-IN" sz="2800" spc="18" strike="noStrike">
                <a:latin typeface="Arial"/>
              </a:rPr>
              <a:t>the object </a:t>
            </a:r>
            <a:r>
              <a:rPr b="0" lang="en-IN" sz="2800" spc="-7" strike="noStrike">
                <a:latin typeface="Arial"/>
              </a:rPr>
              <a:t>type</a:t>
            </a:r>
            <a:r>
              <a:rPr b="0" lang="en-IN" sz="2800" spc="-216" strike="noStrike">
                <a:latin typeface="Arial"/>
              </a:rPr>
              <a:t> </a:t>
            </a:r>
            <a:r>
              <a:rPr b="0" lang="en-IN" sz="2800" spc="9" strike="noStrike">
                <a:latin typeface="Arial"/>
              </a:rPr>
              <a:t>queried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1f5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2023-04-20T08:23:19Z</dcterms:created>
  <dc:creator>Memi Lavi</dc:creator>
  <dc:description/>
  <dc:language>en-IN</dc:language>
  <cp:lastModifiedBy/>
  <dcterms:modified xsi:type="dcterms:W3CDTF">2023-04-20T13:57:46Z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  <property fmtid="{D5CDD505-2E9C-101B-9397-08002B2CF9AE}" pid="5" name="PresentationFormat">
    <vt:lpwstr>On-screen Show (4:3)</vt:lpwstr>
  </property>
</Properties>
</file>