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4027D-14E4-40FB-BDF2-BC559E250E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1160" y="360792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83E2A4-1E01-44AC-9CEC-15C12BE054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808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98F54-396C-4A96-A444-8CA7B63C8B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24224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13320" y="203436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116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24224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13320" y="3607920"/>
            <a:ext cx="36864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BF1B12-95A0-4B4C-A644-4CFBE7EB2B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2DCF2-5F5B-4225-BD7A-CE5D0DA60C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FADAE1-E0C2-48C1-8CD0-0206A7EFF1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417793-2160-4185-AAA8-85ABF68053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9C909-3524-49BA-B09B-30C22B884D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0600" y="105120"/>
            <a:ext cx="11770200" cy="36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A3182-FE1A-4FDB-9ECD-DD24F71255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82D9C3-83EC-4ACF-9E98-00DE615E62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8080" y="360792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B9C89-335C-4633-8232-E5109371ED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1160" y="3607920"/>
            <a:ext cx="11449440" cy="14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D2EEC6-C516-4792-BFFD-665D41DA68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to edit the title text format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1160" y="2034360"/>
            <a:ext cx="11449440" cy="30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F80D8-A28A-4942-B720-CEA7720DCBD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763236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316" strike="noStrike">
                <a:solidFill>
                  <a:srgbClr val="001f5f"/>
                </a:solidFill>
                <a:latin typeface="Arial"/>
              </a:rPr>
              <a:t>Subscriptions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42" name="object 5"/>
          <p:cNvGrpSpPr/>
          <p:nvPr/>
        </p:nvGrpSpPr>
        <p:grpSpPr>
          <a:xfrm>
            <a:off x="437400" y="603360"/>
            <a:ext cx="151920" cy="4713840"/>
            <a:chOff x="437400" y="603360"/>
            <a:chExt cx="151920" cy="4713840"/>
          </a:xfrm>
        </p:grpSpPr>
        <p:sp>
          <p:nvSpPr>
            <p:cNvPr id="43" name="object 6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object 7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5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Subscriptions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71160" y="2034360"/>
            <a:ext cx="1033488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72" strike="noStrike">
                <a:latin typeface="Arial"/>
              </a:rPr>
              <a:t>Allow </a:t>
            </a:r>
            <a:r>
              <a:rPr b="0" lang="en-IN" sz="2800" spc="32" strike="noStrike">
                <a:latin typeface="Arial"/>
              </a:rPr>
              <a:t>subscribing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4" strike="noStrike">
                <a:latin typeface="Arial"/>
              </a:rPr>
              <a:t>events </a:t>
            </a:r>
            <a:r>
              <a:rPr b="0" lang="en-IN" sz="2800" spc="29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80" strike="noStrike">
                <a:latin typeface="Arial"/>
              </a:rPr>
              <a:t>GraphQL</a:t>
            </a:r>
            <a:r>
              <a:rPr b="0" lang="en-IN" sz="2800" spc="-327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Server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6" strike="noStrike">
                <a:latin typeface="Arial"/>
              </a:rPr>
              <a:t>When </a:t>
            </a:r>
            <a:r>
              <a:rPr b="0" lang="en-IN" sz="2800" spc="-35" strike="noStrike">
                <a:latin typeface="Arial"/>
              </a:rPr>
              <a:t>an </a:t>
            </a:r>
            <a:r>
              <a:rPr b="0" lang="en-IN" sz="2800" spc="-1" strike="noStrike">
                <a:latin typeface="Arial"/>
              </a:rPr>
              <a:t>event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43" strike="noStrike">
                <a:latin typeface="Arial"/>
              </a:rPr>
              <a:t>triggered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subscription </a:t>
            </a:r>
            <a:r>
              <a:rPr b="0" lang="en-IN" sz="2800" spc="12" strike="noStrike">
                <a:latin typeface="Arial"/>
              </a:rPr>
              <a:t>gets </a:t>
            </a:r>
            <a:r>
              <a:rPr b="0" lang="en-IN" sz="2800" spc="-72" strike="noStrike">
                <a:latin typeface="Arial"/>
              </a:rPr>
              <a:t>a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notification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Usually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29" strike="noStrike">
                <a:latin typeface="Arial"/>
              </a:rPr>
              <a:t>in </a:t>
            </a:r>
            <a:r>
              <a:rPr b="0" lang="en-IN" sz="2800" spc="12" strike="noStrike">
                <a:latin typeface="Arial"/>
              </a:rPr>
              <a:t>conjunction </a:t>
            </a:r>
            <a:r>
              <a:rPr b="0" lang="en-IN" sz="2800" spc="83" strike="noStrike">
                <a:latin typeface="Arial"/>
              </a:rPr>
              <a:t>with</a:t>
            </a:r>
            <a:r>
              <a:rPr b="0" lang="en-IN" sz="2800" spc="-120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Mutations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Rarely</a:t>
            </a:r>
            <a:r>
              <a:rPr b="0" lang="en-IN" sz="2800" spc="-15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used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4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Subscriptions</a:t>
            </a:r>
            <a:r>
              <a:rPr b="1" lang="en-IN" sz="5000" spc="-12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Syntax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0" name="object 4"/>
          <p:cNvSpPr/>
          <p:nvPr/>
        </p:nvSpPr>
        <p:spPr>
          <a:xfrm>
            <a:off x="371160" y="2034360"/>
            <a:ext cx="920952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52" strike="noStrike">
                <a:latin typeface="Arial"/>
              </a:rPr>
              <a:t>There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49" strike="noStrike">
                <a:latin typeface="Arial"/>
              </a:rPr>
              <a:t>three </a:t>
            </a:r>
            <a:r>
              <a:rPr b="0" lang="en-IN" sz="2800" spc="12" strike="noStrike">
                <a:latin typeface="Arial"/>
              </a:rPr>
              <a:t>main </a:t>
            </a:r>
            <a:r>
              <a:rPr b="0" lang="en-IN" sz="2800" spc="63" strike="noStrike">
                <a:latin typeface="Arial"/>
              </a:rPr>
              <a:t>parts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subscription</a:t>
            </a:r>
            <a:r>
              <a:rPr b="0" lang="en-IN" sz="2800" spc="-282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request: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1" name="object 5"/>
          <p:cNvSpPr/>
          <p:nvPr/>
        </p:nvSpPr>
        <p:spPr>
          <a:xfrm>
            <a:off x="4561200" y="2901600"/>
            <a:ext cx="3313080" cy="826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5400" bIns="0" anchor="t">
            <a:spAutoFit/>
          </a:bodyPr>
          <a:p>
            <a:pPr marL="1344960" indent="-101844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IN" sz="2400" spc="24" strike="noStrike">
                <a:solidFill>
                  <a:srgbClr val="ffffff"/>
                </a:solidFill>
                <a:latin typeface="Arial"/>
              </a:rPr>
              <a:t>Subscription</a:t>
            </a:r>
            <a:r>
              <a:rPr b="0" lang="en-IN" sz="24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Arial"/>
              </a:rPr>
              <a:t>Object  </a:t>
            </a:r>
            <a:r>
              <a:rPr b="0" lang="en-IN" sz="2400" spc="-111" strike="noStrike">
                <a:solidFill>
                  <a:srgbClr val="ffffff"/>
                </a:solidFill>
                <a:latin typeface="Arial"/>
              </a:rPr>
              <a:t>Type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object 6"/>
          <p:cNvSpPr/>
          <p:nvPr/>
        </p:nvSpPr>
        <p:spPr>
          <a:xfrm>
            <a:off x="4561200" y="4212360"/>
            <a:ext cx="3313080" cy="655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IN" sz="1900" spc="-1" strike="noStrike">
              <a:latin typeface="Arial"/>
            </a:endParaRPr>
          </a:p>
          <a:p>
            <a:pPr marL="357480">
              <a:lnSpc>
                <a:spcPct val="100000"/>
              </a:lnSpc>
              <a:buNone/>
            </a:pPr>
            <a:r>
              <a:rPr b="0" lang="en-IN" sz="2400" spc="24" strike="noStrike">
                <a:solidFill>
                  <a:srgbClr val="ffffff"/>
                </a:solidFill>
                <a:latin typeface="Arial"/>
              </a:rPr>
              <a:t>Subscription</a:t>
            </a:r>
            <a:r>
              <a:rPr b="0" lang="en-IN" sz="2400" spc="-35" strike="noStrike">
                <a:solidFill>
                  <a:srgbClr val="ffffff"/>
                </a:solidFill>
                <a:latin typeface="Arial"/>
              </a:rPr>
              <a:t> Name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object 7"/>
          <p:cNvSpPr/>
          <p:nvPr/>
        </p:nvSpPr>
        <p:spPr>
          <a:xfrm>
            <a:off x="4561200" y="5523120"/>
            <a:ext cx="3313080" cy="655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IN" sz="1900" spc="-1" strike="noStrike">
              <a:latin typeface="Arial"/>
            </a:endParaRPr>
          </a:p>
          <a:p>
            <a:pPr marL="674280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Returned</a:t>
            </a:r>
            <a:r>
              <a:rPr b="0" lang="en-IN" sz="2400" spc="-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2957760" y="2625840"/>
            <a:ext cx="3046680" cy="2657880"/>
            <a:chOff x="2957760" y="2625840"/>
            <a:chExt cx="3046680" cy="2657880"/>
          </a:xfrm>
        </p:grpSpPr>
        <p:sp>
          <p:nvSpPr>
            <p:cNvPr id="55" name="object 3"/>
            <p:cNvSpPr/>
            <p:nvPr/>
          </p:nvSpPr>
          <p:spPr>
            <a:xfrm>
              <a:off x="2957760" y="2625840"/>
              <a:ext cx="3046680" cy="26578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object 4"/>
            <p:cNvSpPr/>
            <p:nvPr/>
          </p:nvSpPr>
          <p:spPr>
            <a:xfrm>
              <a:off x="3116520" y="2784240"/>
              <a:ext cx="2549160" cy="21607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object 5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91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Subscriptions</a:t>
            </a:r>
            <a:r>
              <a:rPr b="1" lang="en-IN" sz="5000" spc="-12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Syntax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371160" y="2034360"/>
            <a:ext cx="86374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52" strike="noStrike">
                <a:latin typeface="Arial"/>
              </a:rPr>
              <a:t>There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49" strike="noStrike">
                <a:latin typeface="Arial"/>
              </a:rPr>
              <a:t>three </a:t>
            </a:r>
            <a:r>
              <a:rPr b="0" lang="en-IN" sz="2800" spc="12" strike="noStrike">
                <a:latin typeface="Arial"/>
              </a:rPr>
              <a:t>main </a:t>
            </a:r>
            <a:r>
              <a:rPr b="0" lang="en-IN" sz="2800" spc="63" strike="noStrike">
                <a:latin typeface="Arial"/>
              </a:rPr>
              <a:t>parts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2" strike="noStrike">
                <a:latin typeface="Arial"/>
              </a:rPr>
              <a:t>mutation</a:t>
            </a:r>
            <a:r>
              <a:rPr b="0" lang="en-IN" sz="2800" spc="-409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request: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object 8"/>
          <p:cNvSpPr/>
          <p:nvPr/>
        </p:nvSpPr>
        <p:spPr>
          <a:xfrm>
            <a:off x="854280" y="2719800"/>
            <a:ext cx="1872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200" spc="222" strike="noStrike">
                <a:solidFill>
                  <a:srgbClr val="385622"/>
                </a:solidFill>
                <a:latin typeface="Arial"/>
              </a:rPr>
              <a:t>subscription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IN" sz="2200" spc="9" strike="noStrike">
                <a:solidFill>
                  <a:srgbClr val="385622"/>
                </a:solidFill>
                <a:latin typeface="Arial"/>
              </a:rPr>
              <a:t>object</a:t>
            </a:r>
            <a:r>
              <a:rPr b="0" lang="en-IN" sz="2200" spc="-35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200" spc="-12" strike="noStrike">
                <a:solidFill>
                  <a:srgbClr val="385622"/>
                </a:solidFill>
                <a:latin typeface="Arial"/>
              </a:rPr>
              <a:t>type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61" name="object 9"/>
          <p:cNvSpPr/>
          <p:nvPr/>
        </p:nvSpPr>
        <p:spPr>
          <a:xfrm>
            <a:off x="2713320" y="2973960"/>
            <a:ext cx="506520" cy="75960"/>
          </a:xfrm>
          <a:custGeom>
            <a:avLst/>
            <a:gdLst/>
            <a:ahLst/>
            <a:rect l="l" t="t" r="r" b="b"/>
            <a:pathLst>
              <a:path w="506730" h="76200">
                <a:moveTo>
                  <a:pt x="430403" y="0"/>
                </a:moveTo>
                <a:lnTo>
                  <a:pt x="430403" y="76200"/>
                </a:lnTo>
                <a:lnTo>
                  <a:pt x="487553" y="47625"/>
                </a:lnTo>
                <a:lnTo>
                  <a:pt x="443103" y="47625"/>
                </a:lnTo>
                <a:lnTo>
                  <a:pt x="443103" y="28575"/>
                </a:lnTo>
                <a:lnTo>
                  <a:pt x="487553" y="28575"/>
                </a:lnTo>
                <a:lnTo>
                  <a:pt x="430403" y="0"/>
                </a:lnTo>
                <a:close/>
              </a:path>
              <a:path w="506730" h="76200">
                <a:moveTo>
                  <a:pt x="43040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30403" y="47625"/>
                </a:lnTo>
                <a:lnTo>
                  <a:pt x="430403" y="28575"/>
                </a:lnTo>
                <a:close/>
              </a:path>
              <a:path w="506730" h="76200">
                <a:moveTo>
                  <a:pt x="487553" y="28575"/>
                </a:moveTo>
                <a:lnTo>
                  <a:pt x="443103" y="28575"/>
                </a:lnTo>
                <a:lnTo>
                  <a:pt x="443103" y="47625"/>
                </a:lnTo>
                <a:lnTo>
                  <a:pt x="487553" y="47625"/>
                </a:lnTo>
                <a:lnTo>
                  <a:pt x="506603" y="38100"/>
                </a:lnTo>
                <a:lnTo>
                  <a:pt x="487553" y="28575"/>
                </a:lnTo>
                <a:close/>
              </a:path>
            </a:pathLst>
          </a:custGeom>
          <a:solidFill>
            <a:srgbClr val="385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object 10"/>
          <p:cNvSpPr/>
          <p:nvPr/>
        </p:nvSpPr>
        <p:spPr>
          <a:xfrm>
            <a:off x="9516240" y="3078000"/>
            <a:ext cx="2404440" cy="127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112320" indent="-99720">
              <a:lnSpc>
                <a:spcPct val="102000"/>
              </a:lnSpc>
              <a:spcBef>
                <a:spcPts val="235"/>
              </a:spcBef>
              <a:buNone/>
              <a:tabLst>
                <a:tab algn="l" pos="0"/>
              </a:tabLst>
            </a:pPr>
            <a:r>
              <a:rPr b="0" lang="en-IN" sz="2200" spc="18" strike="noStrike">
                <a:solidFill>
                  <a:srgbClr val="385622"/>
                </a:solidFill>
                <a:latin typeface="Arial"/>
              </a:rPr>
              <a:t>Subscription</a:t>
            </a:r>
            <a:r>
              <a:rPr b="0" lang="en-IN" sz="2200" spc="-86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200" spc="-35" strike="noStrike">
                <a:solidFill>
                  <a:srgbClr val="385622"/>
                </a:solidFill>
                <a:latin typeface="Arial"/>
              </a:rPr>
              <a:t>Name  </a:t>
            </a:r>
            <a:r>
              <a:rPr b="0" lang="en-IN" sz="1800" spc="-97" strike="noStrike">
                <a:solidFill>
                  <a:srgbClr val="6f2f9f"/>
                </a:solidFill>
                <a:latin typeface="Arial"/>
              </a:rPr>
              <a:t>The </a:t>
            </a:r>
            <a:r>
              <a:rPr b="0" lang="en-IN" sz="1800" spc="-12" strike="noStrike">
                <a:solidFill>
                  <a:srgbClr val="6f2f9f"/>
                </a:solidFill>
                <a:latin typeface="Arial"/>
              </a:rPr>
              <a:t>name </a:t>
            </a:r>
            <a:r>
              <a:rPr b="0" lang="en-IN" sz="1800" spc="24" strike="noStrike">
                <a:solidFill>
                  <a:srgbClr val="6f2f9f"/>
                </a:solidFill>
                <a:latin typeface="Arial"/>
              </a:rPr>
              <a:t>of </a:t>
            </a: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the 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subscription </a:t>
            </a:r>
            <a:r>
              <a:rPr b="0" lang="en-IN" sz="1800" spc="24" strike="noStrike">
                <a:solidFill>
                  <a:srgbClr val="6f2f9f"/>
                </a:solidFill>
                <a:latin typeface="Arial"/>
              </a:rPr>
              <a:t>we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want  to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subscribe</a:t>
            </a:r>
            <a:r>
              <a:rPr b="0" lang="en-IN" sz="1800" spc="-100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24" strike="noStrike">
                <a:solidFill>
                  <a:srgbClr val="6f2f9f"/>
                </a:solidFill>
                <a:latin typeface="Arial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object 11"/>
          <p:cNvSpPr/>
          <p:nvPr/>
        </p:nvSpPr>
        <p:spPr>
          <a:xfrm>
            <a:off x="5278320" y="3269880"/>
            <a:ext cx="4039560" cy="75960"/>
          </a:xfrm>
          <a:custGeom>
            <a:avLst/>
            <a:gdLst/>
            <a:ahLst/>
            <a:rect l="l" t="t" r="r" b="b"/>
            <a:pathLst>
              <a:path w="40398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0398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039870" h="76200">
                <a:moveTo>
                  <a:pt x="403948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4039489" y="47625"/>
                </a:lnTo>
                <a:lnTo>
                  <a:pt x="4039489" y="28575"/>
                </a:lnTo>
                <a:close/>
              </a:path>
            </a:pathLst>
          </a:custGeom>
          <a:solidFill>
            <a:srgbClr val="385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object 12"/>
          <p:cNvSpPr/>
          <p:nvPr/>
        </p:nvSpPr>
        <p:spPr>
          <a:xfrm>
            <a:off x="6957360" y="3494880"/>
            <a:ext cx="179100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1320" bIns="0" anchor="t">
            <a:spAutoFit/>
          </a:bodyPr>
          <a:p>
            <a:pPr marL="12600">
              <a:lnSpc>
                <a:spcPct val="100000"/>
              </a:lnSpc>
              <a:spcBef>
                <a:spcPts val="955"/>
              </a:spcBef>
              <a:buNone/>
            </a:pPr>
            <a:r>
              <a:rPr b="0" lang="en-IN" sz="2200" spc="-1" strike="noStrike">
                <a:solidFill>
                  <a:srgbClr val="385622"/>
                </a:solidFill>
                <a:latin typeface="Arial"/>
              </a:rPr>
              <a:t>Returned</a:t>
            </a:r>
            <a:r>
              <a:rPr b="0" lang="en-IN" sz="2200" spc="-75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385622"/>
                </a:solidFill>
                <a:latin typeface="Arial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706"/>
              </a:spcBef>
              <a:buNone/>
            </a:pPr>
            <a:r>
              <a:rPr b="0" lang="en-IN" sz="1800" spc="4" strike="noStrike">
                <a:solidFill>
                  <a:srgbClr val="6f2f9f"/>
                </a:solidFill>
                <a:latin typeface="Arial"/>
              </a:rPr>
              <a:t>Reflect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the</a:t>
            </a:r>
            <a:r>
              <a:rPr b="0" lang="en-IN" sz="1800" spc="-97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new 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object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that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was  </a:t>
            </a:r>
            <a:r>
              <a:rPr b="0" lang="en-IN" sz="1800" spc="-41" strike="noStrike">
                <a:solidFill>
                  <a:srgbClr val="6f2f9f"/>
                </a:solidFill>
                <a:latin typeface="Arial"/>
              </a:rPr>
              <a:t>added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object 13"/>
          <p:cNvSpPr/>
          <p:nvPr/>
        </p:nvSpPr>
        <p:spPr>
          <a:xfrm>
            <a:off x="5278320" y="3760920"/>
            <a:ext cx="1480320" cy="75960"/>
          </a:xfrm>
          <a:custGeom>
            <a:avLst/>
            <a:gdLst/>
            <a:ahLst/>
            <a:rect l="l" t="t" r="r" b="b"/>
            <a:pathLst>
              <a:path w="1480820" h="76200">
                <a:moveTo>
                  <a:pt x="76453" y="0"/>
                </a:moveTo>
                <a:lnTo>
                  <a:pt x="0" y="37592"/>
                </a:lnTo>
                <a:lnTo>
                  <a:pt x="75946" y="76200"/>
                </a:lnTo>
                <a:lnTo>
                  <a:pt x="76136" y="47587"/>
                </a:lnTo>
                <a:lnTo>
                  <a:pt x="63373" y="47498"/>
                </a:lnTo>
                <a:lnTo>
                  <a:pt x="63500" y="28448"/>
                </a:lnTo>
                <a:lnTo>
                  <a:pt x="76264" y="28448"/>
                </a:lnTo>
                <a:lnTo>
                  <a:pt x="76453" y="0"/>
                </a:lnTo>
                <a:close/>
              </a:path>
              <a:path w="1480820" h="76200">
                <a:moveTo>
                  <a:pt x="76263" y="28537"/>
                </a:moveTo>
                <a:lnTo>
                  <a:pt x="76136" y="47587"/>
                </a:lnTo>
                <a:lnTo>
                  <a:pt x="1480693" y="57404"/>
                </a:lnTo>
                <a:lnTo>
                  <a:pt x="1480820" y="38354"/>
                </a:lnTo>
                <a:lnTo>
                  <a:pt x="76263" y="28537"/>
                </a:lnTo>
                <a:close/>
              </a:path>
              <a:path w="1480820" h="76200">
                <a:moveTo>
                  <a:pt x="63500" y="28448"/>
                </a:moveTo>
                <a:lnTo>
                  <a:pt x="63373" y="47498"/>
                </a:lnTo>
                <a:lnTo>
                  <a:pt x="76136" y="47587"/>
                </a:lnTo>
                <a:lnTo>
                  <a:pt x="76263" y="28537"/>
                </a:lnTo>
                <a:lnTo>
                  <a:pt x="63500" y="28448"/>
                </a:lnTo>
                <a:close/>
              </a:path>
              <a:path w="1480820" h="76200">
                <a:moveTo>
                  <a:pt x="76264" y="28448"/>
                </a:moveTo>
                <a:lnTo>
                  <a:pt x="63500" y="28448"/>
                </a:lnTo>
                <a:lnTo>
                  <a:pt x="76263" y="28537"/>
                </a:lnTo>
                <a:close/>
              </a:path>
            </a:pathLst>
          </a:custGeom>
          <a:solidFill>
            <a:srgbClr val="385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object 14"/>
          <p:cNvSpPr/>
          <p:nvPr/>
        </p:nvSpPr>
        <p:spPr>
          <a:xfrm>
            <a:off x="840240" y="3460680"/>
            <a:ext cx="21121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solidFill>
                  <a:srgbClr val="6f2f9f"/>
                </a:solidFill>
                <a:latin typeface="Arial"/>
              </a:rPr>
              <a:t>Defines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that </a:t>
            </a:r>
            <a:r>
              <a:rPr b="0" lang="en-IN" sz="1800" spc="12" strike="noStrike">
                <a:solidFill>
                  <a:srgbClr val="6f2f9f"/>
                </a:solidFill>
                <a:latin typeface="Arial"/>
              </a:rPr>
              <a:t>we’re  </a:t>
            </a:r>
            <a:r>
              <a:rPr b="0" lang="en-IN" sz="1800" spc="24" strike="noStrike">
                <a:solidFill>
                  <a:srgbClr val="6f2f9f"/>
                </a:solidFill>
                <a:latin typeface="Arial"/>
              </a:rPr>
              <a:t>running </a:t>
            </a:r>
            <a:r>
              <a:rPr b="0" lang="en-IN" sz="1800" spc="-46" strike="noStrike">
                <a:solidFill>
                  <a:srgbClr val="6f2f9f"/>
                </a:solidFill>
                <a:latin typeface="Arial"/>
              </a:rPr>
              <a:t>a  </a:t>
            </a:r>
            <a:r>
              <a:rPr b="0" lang="en-IN" sz="1800" spc="29" strike="noStrike">
                <a:solidFill>
                  <a:srgbClr val="6f2f9f"/>
                </a:solidFill>
                <a:latin typeface="Arial"/>
              </a:rPr>
              <a:t>subscription </a:t>
            </a:r>
            <a:r>
              <a:rPr b="0" lang="en-IN" sz="1800" spc="-32" strike="noStrike">
                <a:solidFill>
                  <a:srgbClr val="6f2f9f"/>
                </a:solidFill>
                <a:latin typeface="Arial"/>
              </a:rPr>
              <a:t>and</a:t>
            </a:r>
            <a:r>
              <a:rPr b="0" lang="en-IN" sz="1800" spc="-177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f2f9f"/>
                </a:solidFill>
                <a:latin typeface="Arial"/>
              </a:rPr>
              <a:t>not  </a:t>
            </a:r>
            <a:r>
              <a:rPr b="0" lang="en-IN" sz="1800" spc="-46" strike="noStrike">
                <a:solidFill>
                  <a:srgbClr val="6f2f9f"/>
                </a:solidFill>
                <a:latin typeface="Arial"/>
              </a:rPr>
              <a:t>a</a:t>
            </a:r>
            <a:r>
              <a:rPr b="0" lang="en-IN" sz="1800" spc="-15" strike="noStrike">
                <a:solidFill>
                  <a:srgbClr val="6f2f9f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f2f9f"/>
                </a:solidFill>
                <a:latin typeface="Arial"/>
              </a:rPr>
              <a:t>query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object 15"/>
          <p:cNvSpPr/>
          <p:nvPr/>
        </p:nvSpPr>
        <p:spPr>
          <a:xfrm>
            <a:off x="312840" y="5220360"/>
            <a:ext cx="973224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117" strike="noStrike">
                <a:latin typeface="Arial"/>
              </a:rPr>
              <a:t>first </a:t>
            </a:r>
            <a:r>
              <a:rPr b="0" lang="en-IN" sz="2800" spc="18" strike="noStrike">
                <a:latin typeface="Arial"/>
              </a:rPr>
              <a:t>step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1" strike="noStrike">
                <a:latin typeface="Arial"/>
              </a:rPr>
              <a:t>define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24" strike="noStrike">
                <a:latin typeface="Arial"/>
              </a:rPr>
              <a:t>configure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subscription</a:t>
            </a:r>
            <a:r>
              <a:rPr b="0" lang="en-IN" sz="2800" spc="-250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in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code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2023-04-20T10:13:32Z</dcterms:created>
  <dc:creator>Memi Lavi</dc:creator>
  <dc:description/>
  <dc:language>en-IN</dc:language>
  <cp:lastModifiedBy/>
  <dcterms:modified xsi:type="dcterms:W3CDTF">2023-04-20T15:45:08Z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