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7C9F-7EE0-F83B-F845-6406529EB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12B516-1CEE-CD9B-CFAC-6125856F8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8682BB-E731-E775-9AE8-4D1FC5300317}"/>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5" name="Footer Placeholder 4">
            <a:extLst>
              <a:ext uri="{FF2B5EF4-FFF2-40B4-BE49-F238E27FC236}">
                <a16:creationId xmlns:a16="http://schemas.microsoft.com/office/drawing/2014/main" id="{3F8998F8-FE5E-C97F-9089-64A6B645F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C8822-3855-284D-695E-04EE3DDCDB26}"/>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115054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4E2F-4BE2-20FD-CA30-1547D68ABF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B0FDF1-281C-AA7E-4A47-E9C7D2371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9BA7D-61BA-6CCF-7820-F74E328737ED}"/>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5" name="Footer Placeholder 4">
            <a:extLst>
              <a:ext uri="{FF2B5EF4-FFF2-40B4-BE49-F238E27FC236}">
                <a16:creationId xmlns:a16="http://schemas.microsoft.com/office/drawing/2014/main" id="{ADCD1385-BA4F-CD7C-E0EA-3582A8D14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B7C08-2D31-B762-9A00-3539EC78F440}"/>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134850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B5F14-51BF-EE6E-43A1-825B9A51C4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8831A-C237-690F-2064-E287E7440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AF47D-753A-BEE0-EE3E-37E63562A22D}"/>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5" name="Footer Placeholder 4">
            <a:extLst>
              <a:ext uri="{FF2B5EF4-FFF2-40B4-BE49-F238E27FC236}">
                <a16:creationId xmlns:a16="http://schemas.microsoft.com/office/drawing/2014/main" id="{8439D74D-8393-87FF-3534-886351245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7D110-F91D-2FF8-C45B-151141E4B2A0}"/>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245514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FD1B-47A0-02EF-ABDB-93ACD7D11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9CA4C-C409-2FE3-2D04-755E6FA6C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DDF6C7-7FCE-4668-C1DB-5B90BAC180ED}"/>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5" name="Footer Placeholder 4">
            <a:extLst>
              <a:ext uri="{FF2B5EF4-FFF2-40B4-BE49-F238E27FC236}">
                <a16:creationId xmlns:a16="http://schemas.microsoft.com/office/drawing/2014/main" id="{D2206EBC-A402-07F3-BA8A-EC9469FC3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A0D84E-9C52-293D-630B-B0CD7DA17DC7}"/>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211577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D6A1-555F-F905-5E02-F37BF6180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2ACB5F-75CB-BC0A-4881-4D84745C4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A7032A-E13A-E1B7-96B7-8634AA668114}"/>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5" name="Footer Placeholder 4">
            <a:extLst>
              <a:ext uri="{FF2B5EF4-FFF2-40B4-BE49-F238E27FC236}">
                <a16:creationId xmlns:a16="http://schemas.microsoft.com/office/drawing/2014/main" id="{3CD2DE07-CAE1-CB84-C420-0CE7A5C96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DAFEE-78FF-87B1-9979-29F61A713FBB}"/>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41046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E101-0D69-C867-933D-DA2B7DB364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571B43-0682-A067-1F45-4D7B01678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E99558-CCE9-FAA3-C23F-E89731C514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EDE9FB-5B3C-C57C-343A-6127675A72CB}"/>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6" name="Footer Placeholder 5">
            <a:extLst>
              <a:ext uri="{FF2B5EF4-FFF2-40B4-BE49-F238E27FC236}">
                <a16:creationId xmlns:a16="http://schemas.microsoft.com/office/drawing/2014/main" id="{85F92814-1EE6-5BB6-D899-77FCAFD900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9880BB-187C-F8D6-A88F-3BB8940C96C1}"/>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31071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2AF0-3F89-EAA0-34B0-AD2BFA9679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598AE3-7C55-713E-B348-60C705AB6D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EC520-F00A-5A2F-FCC6-0B342EE886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F64F4C-CBB5-9B05-652F-B38D34AC6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6612C-A12C-5AF3-3E41-4AE8B608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74E259-AB3C-2CDC-2C37-37E47D005847}"/>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8" name="Footer Placeholder 7">
            <a:extLst>
              <a:ext uri="{FF2B5EF4-FFF2-40B4-BE49-F238E27FC236}">
                <a16:creationId xmlns:a16="http://schemas.microsoft.com/office/drawing/2014/main" id="{88412EC5-A6C5-D9AA-E314-19545366D6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9C3597-0266-5AB9-ED70-F280482242B6}"/>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425040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BA0E-B149-D29A-2280-999EBC9D0A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3360B7-DF7B-89AA-BD39-668DE305AE4F}"/>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4" name="Footer Placeholder 3">
            <a:extLst>
              <a:ext uri="{FF2B5EF4-FFF2-40B4-BE49-F238E27FC236}">
                <a16:creationId xmlns:a16="http://schemas.microsoft.com/office/drawing/2014/main" id="{2F58EC00-F50A-3C93-4855-CB61732A6C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9EC1EE-BE87-FEC4-3FB2-6B47210CF539}"/>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100664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82C65-BBEC-A233-1768-86B164A3349E}"/>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3" name="Footer Placeholder 2">
            <a:extLst>
              <a:ext uri="{FF2B5EF4-FFF2-40B4-BE49-F238E27FC236}">
                <a16:creationId xmlns:a16="http://schemas.microsoft.com/office/drawing/2014/main" id="{32AECB01-9C2E-C4AB-0F67-586482D5DE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9428CB-9D29-8420-F07C-0A684E507903}"/>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326697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D95B-D5F3-50CD-AD9F-2CDA9475B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42E762-3C12-BC84-05F8-F546CA34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441329-7928-24F5-37F2-EB7338493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00629-F94A-8450-7849-2FC96CC256E0}"/>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6" name="Footer Placeholder 5">
            <a:extLst>
              <a:ext uri="{FF2B5EF4-FFF2-40B4-BE49-F238E27FC236}">
                <a16:creationId xmlns:a16="http://schemas.microsoft.com/office/drawing/2014/main" id="{A9DA64B4-3D7F-3452-84BC-8D1632A25B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B74FE2-EF11-E5FB-5BBF-95A767EF673E}"/>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147229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C0AE-3CFC-11E5-178B-2B3594E42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A7EA9-EA76-1CA2-DF19-3C26ED3C0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308C10-3A8F-E40E-774A-662FB5134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74456-E98A-BC07-D9B1-FB2AA5D5F02C}"/>
              </a:ext>
            </a:extLst>
          </p:cNvPr>
          <p:cNvSpPr>
            <a:spLocks noGrp="1"/>
          </p:cNvSpPr>
          <p:nvPr>
            <p:ph type="dt" sz="half" idx="10"/>
          </p:nvPr>
        </p:nvSpPr>
        <p:spPr/>
        <p:txBody>
          <a:bodyPr/>
          <a:lstStyle/>
          <a:p>
            <a:fld id="{1A9D494D-8ADC-43E5-A157-A334A01AB4C2}" type="datetimeFigureOut">
              <a:rPr lang="en-IN" smtClean="0"/>
              <a:t>12-06-2022</a:t>
            </a:fld>
            <a:endParaRPr lang="en-IN"/>
          </a:p>
        </p:txBody>
      </p:sp>
      <p:sp>
        <p:nvSpPr>
          <p:cNvPr id="6" name="Footer Placeholder 5">
            <a:extLst>
              <a:ext uri="{FF2B5EF4-FFF2-40B4-BE49-F238E27FC236}">
                <a16:creationId xmlns:a16="http://schemas.microsoft.com/office/drawing/2014/main" id="{C96EDA67-B74D-EC08-118F-37E104F47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205452-7750-7EC0-366B-61D00D811B50}"/>
              </a:ext>
            </a:extLst>
          </p:cNvPr>
          <p:cNvSpPr>
            <a:spLocks noGrp="1"/>
          </p:cNvSpPr>
          <p:nvPr>
            <p:ph type="sldNum" sz="quarter" idx="12"/>
          </p:nvPr>
        </p:nvSpPr>
        <p:spPr/>
        <p:txBody>
          <a:bodyPr/>
          <a:lstStyle/>
          <a:p>
            <a:fld id="{FC468A22-7BC5-486D-A0F7-A830B5EA11C8}" type="slidenum">
              <a:rPr lang="en-IN" smtClean="0"/>
              <a:t>‹#›</a:t>
            </a:fld>
            <a:endParaRPr lang="en-IN"/>
          </a:p>
        </p:txBody>
      </p:sp>
    </p:spTree>
    <p:extLst>
      <p:ext uri="{BB962C8B-B14F-4D97-AF65-F5344CB8AC3E}">
        <p14:creationId xmlns:p14="http://schemas.microsoft.com/office/powerpoint/2010/main" val="148166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49295-ECF0-75E6-0195-3B7E4E8CC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DB05D3-D453-B61E-B574-6C4F80019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141D9-3458-8913-7A73-E239F258E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D494D-8ADC-43E5-A157-A334A01AB4C2}" type="datetimeFigureOut">
              <a:rPr lang="en-IN" smtClean="0"/>
              <a:t>12-06-2022</a:t>
            </a:fld>
            <a:endParaRPr lang="en-IN"/>
          </a:p>
        </p:txBody>
      </p:sp>
      <p:sp>
        <p:nvSpPr>
          <p:cNvPr id="5" name="Footer Placeholder 4">
            <a:extLst>
              <a:ext uri="{FF2B5EF4-FFF2-40B4-BE49-F238E27FC236}">
                <a16:creationId xmlns:a16="http://schemas.microsoft.com/office/drawing/2014/main" id="{4FF20F40-3194-DE76-D349-C6E8C58D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FA086E-F24E-C35B-5F8F-D64AB80EE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68A22-7BC5-486D-A0F7-A830B5EA11C8}" type="slidenum">
              <a:rPr lang="en-IN" smtClean="0"/>
              <a:t>‹#›</a:t>
            </a:fld>
            <a:endParaRPr lang="en-IN"/>
          </a:p>
        </p:txBody>
      </p:sp>
    </p:spTree>
    <p:extLst>
      <p:ext uri="{BB962C8B-B14F-4D97-AF65-F5344CB8AC3E}">
        <p14:creationId xmlns:p14="http://schemas.microsoft.com/office/powerpoint/2010/main" val="326698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CE72-937E-C6BE-36CC-50CEB182B8AA}"/>
              </a:ext>
            </a:extLst>
          </p:cNvPr>
          <p:cNvSpPr>
            <a:spLocks noGrp="1"/>
          </p:cNvSpPr>
          <p:nvPr>
            <p:ph type="ctrTitle"/>
          </p:nvPr>
        </p:nvSpPr>
        <p:spPr/>
        <p:txBody>
          <a:bodyPr/>
          <a:lstStyle/>
          <a:p>
            <a:r>
              <a:rPr lang="en-US" dirty="0">
                <a:solidFill>
                  <a:schemeClr val="accent2"/>
                </a:solidFill>
              </a:rPr>
              <a:t>SMART AGRICULTURE</a:t>
            </a:r>
            <a:endParaRPr lang="en-IN" dirty="0">
              <a:solidFill>
                <a:schemeClr val="accent2"/>
              </a:solidFill>
            </a:endParaRPr>
          </a:p>
        </p:txBody>
      </p:sp>
      <p:sp>
        <p:nvSpPr>
          <p:cNvPr id="3" name="Subtitle 2">
            <a:extLst>
              <a:ext uri="{FF2B5EF4-FFF2-40B4-BE49-F238E27FC236}">
                <a16:creationId xmlns:a16="http://schemas.microsoft.com/office/drawing/2014/main" id="{B6AF18E5-A92A-CA62-1112-78024DFC7A2C}"/>
              </a:ext>
            </a:extLst>
          </p:cNvPr>
          <p:cNvSpPr>
            <a:spLocks noGrp="1"/>
          </p:cNvSpPr>
          <p:nvPr>
            <p:ph type="subTitle"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4606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BE46-7475-256F-0BF5-1EAB4AB3B4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5B255B-8434-81E9-E3D7-64B159DA0C7F}"/>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444444"/>
                </a:solidFill>
                <a:effectLst/>
                <a:latin typeface="inherit"/>
              </a:rPr>
              <a:t>After making all the connections You need to upload the Code.</a:t>
            </a:r>
          </a:p>
          <a:p>
            <a:pPr algn="l" fontAlgn="base">
              <a:buFont typeface="Arial" panose="020B0604020202020204" pitchFamily="34" charset="0"/>
              <a:buChar char="•"/>
            </a:pPr>
            <a:r>
              <a:rPr lang="en-US" b="0" i="0" dirty="0">
                <a:solidFill>
                  <a:srgbClr val="444444"/>
                </a:solidFill>
                <a:effectLst/>
                <a:latin typeface="inherit"/>
              </a:rPr>
              <a:t>Connect all the Soil moisture sensor </a:t>
            </a:r>
            <a:r>
              <a:rPr lang="en-US" b="0" i="0" dirty="0" err="1">
                <a:solidFill>
                  <a:srgbClr val="444444"/>
                </a:solidFill>
                <a:effectLst/>
                <a:latin typeface="inherit"/>
              </a:rPr>
              <a:t>Vcc</a:t>
            </a:r>
            <a:r>
              <a:rPr lang="en-US" b="0" i="0" dirty="0">
                <a:solidFill>
                  <a:srgbClr val="444444"/>
                </a:solidFill>
                <a:effectLst/>
                <a:latin typeface="inherit"/>
              </a:rPr>
              <a:t> to the </a:t>
            </a:r>
            <a:r>
              <a:rPr lang="en-US" b="0" i="0" dirty="0" err="1">
                <a:solidFill>
                  <a:srgbClr val="444444"/>
                </a:solidFill>
                <a:effectLst/>
                <a:latin typeface="inherit"/>
              </a:rPr>
              <a:t>Nodemcu</a:t>
            </a:r>
            <a:r>
              <a:rPr lang="en-US" b="0" i="0" dirty="0">
                <a:solidFill>
                  <a:srgbClr val="444444"/>
                </a:solidFill>
                <a:effectLst/>
                <a:latin typeface="inherit"/>
              </a:rPr>
              <a:t> Vin</a:t>
            </a:r>
          </a:p>
          <a:p>
            <a:pPr algn="l" fontAlgn="base">
              <a:buFont typeface="Arial" panose="020B0604020202020204" pitchFamily="34" charset="0"/>
              <a:buChar char="•"/>
            </a:pPr>
            <a:r>
              <a:rPr lang="en-US" b="0" i="0" dirty="0">
                <a:solidFill>
                  <a:srgbClr val="444444"/>
                </a:solidFill>
                <a:effectLst/>
                <a:latin typeface="inherit"/>
              </a:rPr>
              <a:t>Connect Multiplexer  </a:t>
            </a:r>
            <a:r>
              <a:rPr lang="en-US" b="0" i="0" dirty="0" err="1">
                <a:solidFill>
                  <a:srgbClr val="444444"/>
                </a:solidFill>
                <a:effectLst/>
                <a:latin typeface="inherit"/>
              </a:rPr>
              <a:t>Vcc</a:t>
            </a:r>
            <a:r>
              <a:rPr lang="en-US" b="0" i="0" dirty="0">
                <a:solidFill>
                  <a:srgbClr val="444444"/>
                </a:solidFill>
                <a:effectLst/>
                <a:latin typeface="inherit"/>
              </a:rPr>
              <a:t> to the </a:t>
            </a:r>
            <a:r>
              <a:rPr lang="en-US" b="0" i="0" dirty="0" err="1">
                <a:solidFill>
                  <a:srgbClr val="444444"/>
                </a:solidFill>
                <a:effectLst/>
                <a:latin typeface="inherit"/>
              </a:rPr>
              <a:t>Nodemcu</a:t>
            </a:r>
            <a:r>
              <a:rPr lang="en-US" b="0" i="0" dirty="0">
                <a:solidFill>
                  <a:srgbClr val="444444"/>
                </a:solidFill>
                <a:effectLst/>
                <a:latin typeface="inherit"/>
              </a:rPr>
              <a:t> Vin</a:t>
            </a:r>
          </a:p>
          <a:p>
            <a:pPr algn="l" fontAlgn="base">
              <a:buFont typeface="Arial" panose="020B0604020202020204" pitchFamily="34" charset="0"/>
              <a:buChar char="•"/>
            </a:pPr>
            <a:r>
              <a:rPr lang="en-US" b="0" i="0" dirty="0">
                <a:solidFill>
                  <a:srgbClr val="444444"/>
                </a:solidFill>
                <a:effectLst/>
                <a:latin typeface="inherit"/>
              </a:rPr>
              <a:t>Connect all the Soil moisture sensor </a:t>
            </a:r>
            <a:r>
              <a:rPr lang="en-US" b="0" i="0" dirty="0" err="1">
                <a:solidFill>
                  <a:srgbClr val="444444"/>
                </a:solidFill>
                <a:effectLst/>
                <a:latin typeface="inherit"/>
              </a:rPr>
              <a:t>Gnd</a:t>
            </a:r>
            <a:r>
              <a:rPr lang="en-US" b="0" i="0" dirty="0">
                <a:solidFill>
                  <a:srgbClr val="444444"/>
                </a:solidFill>
                <a:effectLst/>
                <a:latin typeface="inherit"/>
              </a:rPr>
              <a:t> to the </a:t>
            </a:r>
            <a:r>
              <a:rPr lang="en-US" b="0" i="0" dirty="0" err="1">
                <a:solidFill>
                  <a:srgbClr val="444444"/>
                </a:solidFill>
                <a:effectLst/>
                <a:latin typeface="inherit"/>
              </a:rPr>
              <a:t>Nodemcuo</a:t>
            </a:r>
            <a:r>
              <a:rPr lang="en-US" b="0" i="0" dirty="0">
                <a:solidFill>
                  <a:srgbClr val="444444"/>
                </a:solidFill>
                <a:effectLst/>
                <a:latin typeface="inherit"/>
              </a:rPr>
              <a:t> </a:t>
            </a:r>
            <a:r>
              <a:rPr lang="en-US" b="0" i="0" dirty="0" err="1">
                <a:solidFill>
                  <a:srgbClr val="444444"/>
                </a:solidFill>
                <a:effectLst/>
                <a:latin typeface="inherit"/>
              </a:rPr>
              <a:t>Gnd</a:t>
            </a:r>
            <a:endParaRPr lang="en-US" b="0" i="0" dirty="0">
              <a:solidFill>
                <a:srgbClr val="444444"/>
              </a:solidFill>
              <a:effectLst/>
              <a:latin typeface="inherit"/>
            </a:endParaRPr>
          </a:p>
          <a:p>
            <a:pPr algn="l" fontAlgn="base">
              <a:buFont typeface="Arial" panose="020B0604020202020204" pitchFamily="34" charset="0"/>
              <a:buChar char="•"/>
            </a:pPr>
            <a:r>
              <a:rPr lang="en-US" b="0" i="0" dirty="0">
                <a:solidFill>
                  <a:srgbClr val="444444"/>
                </a:solidFill>
                <a:effectLst/>
                <a:latin typeface="inherit"/>
              </a:rPr>
              <a:t>Connect Multiplexer  </a:t>
            </a:r>
            <a:r>
              <a:rPr lang="en-US" b="0" i="0" dirty="0" err="1">
                <a:solidFill>
                  <a:srgbClr val="444444"/>
                </a:solidFill>
                <a:effectLst/>
                <a:latin typeface="inherit"/>
              </a:rPr>
              <a:t>Gnd</a:t>
            </a:r>
            <a:r>
              <a:rPr lang="en-US" b="0" i="0" dirty="0">
                <a:solidFill>
                  <a:srgbClr val="444444"/>
                </a:solidFill>
                <a:effectLst/>
                <a:latin typeface="inherit"/>
              </a:rPr>
              <a:t> to the </a:t>
            </a:r>
            <a:r>
              <a:rPr lang="en-US" b="0" i="0" dirty="0" err="1">
                <a:solidFill>
                  <a:srgbClr val="444444"/>
                </a:solidFill>
                <a:effectLst/>
                <a:latin typeface="inherit"/>
              </a:rPr>
              <a:t>Nodemcu</a:t>
            </a:r>
            <a:r>
              <a:rPr lang="en-US" b="0" i="0" dirty="0">
                <a:solidFill>
                  <a:srgbClr val="444444"/>
                </a:solidFill>
                <a:effectLst/>
                <a:latin typeface="inherit"/>
              </a:rPr>
              <a:t> </a:t>
            </a:r>
            <a:r>
              <a:rPr lang="en-US" b="0" i="0" dirty="0" err="1">
                <a:solidFill>
                  <a:srgbClr val="444444"/>
                </a:solidFill>
                <a:effectLst/>
                <a:latin typeface="inherit"/>
              </a:rPr>
              <a:t>Gnd</a:t>
            </a:r>
            <a:endParaRPr lang="en-US" b="0" i="0" dirty="0">
              <a:solidFill>
                <a:srgbClr val="444444"/>
              </a:solidFill>
              <a:effectLst/>
              <a:latin typeface="inherit"/>
            </a:endParaRPr>
          </a:p>
          <a:p>
            <a:pPr algn="l" fontAlgn="base">
              <a:buFont typeface="Arial" panose="020B0604020202020204" pitchFamily="34" charset="0"/>
              <a:buChar char="•"/>
            </a:pPr>
            <a:r>
              <a:rPr lang="en-US" b="0" i="0" dirty="0">
                <a:solidFill>
                  <a:srgbClr val="444444"/>
                </a:solidFill>
                <a:effectLst/>
                <a:latin typeface="inherit"/>
              </a:rPr>
              <a:t>Soil moisture sensor Output connects to the Multiplexer as given in the above image</a:t>
            </a:r>
          </a:p>
          <a:p>
            <a:pPr algn="l" fontAlgn="base"/>
            <a:r>
              <a:rPr lang="en-US" b="0" i="0" dirty="0">
                <a:solidFill>
                  <a:srgbClr val="444444"/>
                </a:solidFill>
                <a:effectLst/>
                <a:latin typeface="Open Sans" panose="020B0606030504020204" pitchFamily="34" charset="0"/>
              </a:rPr>
              <a:t>After complete, the connection Upload the given code to the </a:t>
            </a:r>
            <a:r>
              <a:rPr lang="en-US" b="0" i="0" dirty="0" err="1">
                <a:solidFill>
                  <a:srgbClr val="444444"/>
                </a:solidFill>
                <a:effectLst/>
                <a:latin typeface="Open Sans" panose="020B0606030504020204" pitchFamily="34" charset="0"/>
              </a:rPr>
              <a:t>Nodemcu</a:t>
            </a:r>
            <a:r>
              <a:rPr lang="en-US" b="0" i="0" dirty="0">
                <a:solidFill>
                  <a:srgbClr val="444444"/>
                </a:solidFill>
                <a:effectLst/>
                <a:latin typeface="Open Sans" panose="020B0606030504020204" pitchFamily="34" charset="0"/>
              </a:rPr>
              <a:t>. The code is for the First </a:t>
            </a:r>
            <a:r>
              <a:rPr lang="en-US" b="0" i="0" dirty="0" err="1">
                <a:solidFill>
                  <a:srgbClr val="444444"/>
                </a:solidFill>
                <a:effectLst/>
                <a:latin typeface="Open Sans" panose="020B0606030504020204" pitchFamily="34" charset="0"/>
              </a:rPr>
              <a:t>nodemcu</a:t>
            </a:r>
            <a:r>
              <a:rPr lang="en-US" b="0" i="0" dirty="0">
                <a:solidFill>
                  <a:srgbClr val="444444"/>
                </a:solidFill>
                <a:effectLst/>
                <a:latin typeface="Open Sans" panose="020B0606030504020204" pitchFamily="34" charset="0"/>
              </a:rPr>
              <a:t>.</a:t>
            </a:r>
            <a:br>
              <a:rPr lang="en-US" dirty="0"/>
            </a:br>
            <a:endParaRPr lang="en-IN" dirty="0"/>
          </a:p>
        </p:txBody>
      </p:sp>
    </p:spTree>
    <p:extLst>
      <p:ext uri="{BB962C8B-B14F-4D97-AF65-F5344CB8AC3E}">
        <p14:creationId xmlns:p14="http://schemas.microsoft.com/office/powerpoint/2010/main" val="199425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ABA0-8C4F-8A75-8A88-0CB77D02D567}"/>
              </a:ext>
            </a:extLst>
          </p:cNvPr>
          <p:cNvSpPr>
            <a:spLocks noGrp="1"/>
          </p:cNvSpPr>
          <p:nvPr>
            <p:ph type="title"/>
          </p:nvPr>
        </p:nvSpPr>
        <p:spPr/>
        <p:txBody>
          <a:bodyPr/>
          <a:lstStyle/>
          <a:p>
            <a:r>
              <a:rPr lang="en-IN" dirty="0"/>
              <a:t>For the Second </a:t>
            </a:r>
            <a:r>
              <a:rPr lang="en-IN" dirty="0" err="1"/>
              <a:t>NodeMCU</a:t>
            </a:r>
            <a:endParaRPr lang="en-IN" dirty="0"/>
          </a:p>
        </p:txBody>
      </p:sp>
      <p:pic>
        <p:nvPicPr>
          <p:cNvPr id="4098" name="Picture 2" descr="iot smart farming ">
            <a:extLst>
              <a:ext uri="{FF2B5EF4-FFF2-40B4-BE49-F238E27FC236}">
                <a16:creationId xmlns:a16="http://schemas.microsoft.com/office/drawing/2014/main" id="{9EE802CE-1A92-2911-249D-169D5818DC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2376" y="1825625"/>
            <a:ext cx="54272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19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D4CC-D061-4E53-6C63-C775B9BAA73F}"/>
              </a:ext>
            </a:extLst>
          </p:cNvPr>
          <p:cNvSpPr>
            <a:spLocks noGrp="1"/>
          </p:cNvSpPr>
          <p:nvPr>
            <p:ph type="title"/>
          </p:nvPr>
        </p:nvSpPr>
        <p:spPr/>
        <p:txBody>
          <a:bodyPr/>
          <a:lstStyle/>
          <a:p>
            <a:r>
              <a:rPr lang="en-IN" dirty="0"/>
              <a:t>Connection Table 2</a:t>
            </a:r>
          </a:p>
        </p:txBody>
      </p:sp>
      <p:graphicFrame>
        <p:nvGraphicFramePr>
          <p:cNvPr id="4" name="Content Placeholder 3">
            <a:extLst>
              <a:ext uri="{FF2B5EF4-FFF2-40B4-BE49-F238E27FC236}">
                <a16:creationId xmlns:a16="http://schemas.microsoft.com/office/drawing/2014/main" id="{15C2E8EE-1F17-0371-5BE7-357CD2709F4A}"/>
              </a:ext>
            </a:extLst>
          </p:cNvPr>
          <p:cNvGraphicFramePr>
            <a:graphicFrameLocks noGrp="1"/>
          </p:cNvGraphicFramePr>
          <p:nvPr>
            <p:ph idx="1"/>
          </p:nvPr>
        </p:nvGraphicFramePr>
        <p:xfrm>
          <a:off x="3162300" y="2538254"/>
          <a:ext cx="5867400" cy="2926080"/>
        </p:xfrm>
        <a:graphic>
          <a:graphicData uri="http://schemas.openxmlformats.org/drawingml/2006/table">
            <a:tbl>
              <a:tblPr/>
              <a:tblGrid>
                <a:gridCol w="2933700">
                  <a:extLst>
                    <a:ext uri="{9D8B030D-6E8A-4147-A177-3AD203B41FA5}">
                      <a16:colId xmlns:a16="http://schemas.microsoft.com/office/drawing/2014/main" val="2056358340"/>
                    </a:ext>
                  </a:extLst>
                </a:gridCol>
                <a:gridCol w="2933700">
                  <a:extLst>
                    <a:ext uri="{9D8B030D-6E8A-4147-A177-3AD203B41FA5}">
                      <a16:colId xmlns:a16="http://schemas.microsoft.com/office/drawing/2014/main" val="3379958190"/>
                    </a:ext>
                  </a:extLst>
                </a:gridCol>
              </a:tblGrid>
              <a:tr h="0">
                <a:tc>
                  <a:txBody>
                    <a:bodyPr/>
                    <a:lstStyle/>
                    <a:p>
                      <a:pPr algn="l" fontAlgn="base" latinLnBrk="0"/>
                      <a:r>
                        <a:rPr lang="en-IN" b="1">
                          <a:effectLst/>
                          <a:latin typeface="inherit"/>
                        </a:rPr>
                        <a:t>Nodemcu esp8266</a:t>
                      </a:r>
                      <a:endParaRPr lang="en-IN">
                        <a:effectLst/>
                        <a:latin typeface="inherit"/>
                      </a:endParaRP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b="1">
                          <a:effectLst/>
                          <a:latin typeface="inherit"/>
                        </a:rPr>
                        <a:t>Dht11 Sensor</a:t>
                      </a:r>
                      <a:endParaRPr lang="en-IN">
                        <a:effectLst/>
                        <a:latin typeface="inherit"/>
                      </a:endParaRP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2656700362"/>
                  </a:ext>
                </a:extLst>
              </a:tr>
              <a:tr h="0">
                <a:tc>
                  <a:txBody>
                    <a:bodyPr/>
                    <a:lstStyle/>
                    <a:p>
                      <a:pPr algn="l" fontAlgn="base" latinLnBrk="0"/>
                      <a:r>
                        <a:rPr lang="en-IN">
                          <a:effectLst/>
                          <a:latin typeface="inherit"/>
                        </a:rPr>
                        <a:t>VV, Vin</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a:effectLst/>
                          <a:latin typeface="inherit"/>
                        </a:rPr>
                        <a:t>( V ) VCC</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2876579820"/>
                  </a:ext>
                </a:extLst>
              </a:tr>
              <a:tr h="0">
                <a:tc>
                  <a:txBody>
                    <a:bodyPr/>
                    <a:lstStyle/>
                    <a:p>
                      <a:pPr algn="l" fontAlgn="base" latinLnBrk="0"/>
                      <a:r>
                        <a:rPr lang="en-IN">
                          <a:effectLst/>
                          <a:latin typeface="inherit"/>
                        </a:rPr>
                        <a:t>G, GND</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a:effectLst/>
                          <a:latin typeface="inherit"/>
                        </a:rPr>
                        <a:t>( G ) GND</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737426288"/>
                  </a:ext>
                </a:extLst>
              </a:tr>
              <a:tr h="0">
                <a:tc>
                  <a:txBody>
                    <a:bodyPr/>
                    <a:lstStyle/>
                    <a:p>
                      <a:pPr algn="l" fontAlgn="base" latinLnBrk="0"/>
                      <a:r>
                        <a:rPr lang="en-IN">
                          <a:effectLst/>
                          <a:latin typeface="inherit"/>
                        </a:rPr>
                        <a:t>D3 Pin</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a:effectLst/>
                          <a:latin typeface="inherit"/>
                        </a:rPr>
                        <a:t>( S )  OUT Pin</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384798487"/>
                  </a:ext>
                </a:extLst>
              </a:tr>
              <a:tr h="0">
                <a:tc>
                  <a:txBody>
                    <a:bodyPr/>
                    <a:lstStyle/>
                    <a:p>
                      <a:pPr algn="l" fontAlgn="base" latinLnBrk="0"/>
                      <a:r>
                        <a:rPr lang="en-IN" b="1">
                          <a:effectLst/>
                          <a:latin typeface="inherit"/>
                        </a:rPr>
                        <a:t>Nodemcu esp8266</a:t>
                      </a:r>
                      <a:endParaRPr lang="en-IN">
                        <a:effectLst/>
                        <a:latin typeface="inherit"/>
                      </a:endParaRP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b="1">
                          <a:effectLst/>
                          <a:latin typeface="inherit"/>
                        </a:rPr>
                        <a:t>Soil Moisture Sensor</a:t>
                      </a:r>
                      <a:endParaRPr lang="en-IN">
                        <a:effectLst/>
                        <a:latin typeface="inherit"/>
                      </a:endParaRP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2437914"/>
                  </a:ext>
                </a:extLst>
              </a:tr>
              <a:tr h="0">
                <a:tc>
                  <a:txBody>
                    <a:bodyPr/>
                    <a:lstStyle/>
                    <a:p>
                      <a:pPr algn="l" fontAlgn="base" latinLnBrk="0"/>
                      <a:r>
                        <a:rPr lang="en-IN">
                          <a:effectLst/>
                          <a:latin typeface="inherit"/>
                        </a:rPr>
                        <a:t>VV, Vin</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a:effectLst/>
                          <a:latin typeface="inherit"/>
                        </a:rPr>
                        <a:t>VCC</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3259154906"/>
                  </a:ext>
                </a:extLst>
              </a:tr>
              <a:tr h="0">
                <a:tc>
                  <a:txBody>
                    <a:bodyPr/>
                    <a:lstStyle/>
                    <a:p>
                      <a:pPr algn="l" fontAlgn="base" latinLnBrk="0"/>
                      <a:r>
                        <a:rPr lang="en-IN">
                          <a:effectLst/>
                          <a:latin typeface="inherit"/>
                        </a:rPr>
                        <a:t>G, GND</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a:effectLst/>
                          <a:latin typeface="inherit"/>
                        </a:rPr>
                        <a:t>GND</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3947877116"/>
                  </a:ext>
                </a:extLst>
              </a:tr>
              <a:tr h="0">
                <a:tc>
                  <a:txBody>
                    <a:bodyPr/>
                    <a:lstStyle/>
                    <a:p>
                      <a:pPr algn="l" fontAlgn="base" latinLnBrk="0"/>
                      <a:r>
                        <a:rPr lang="en-IN">
                          <a:effectLst/>
                          <a:latin typeface="inherit"/>
                        </a:rPr>
                        <a:t>A0 Pin</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dirty="0">
                          <a:effectLst/>
                          <a:latin typeface="inherit"/>
                        </a:rPr>
                        <a:t>( A0 ) OUT Pin</a:t>
                      </a:r>
                    </a:p>
                  </a:txBody>
                  <a:tcPr marL="76200" marR="7620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3695848788"/>
                  </a:ext>
                </a:extLst>
              </a:tr>
            </a:tbl>
          </a:graphicData>
        </a:graphic>
      </p:graphicFrame>
      <p:sp>
        <p:nvSpPr>
          <p:cNvPr id="5" name="Rectangle 1">
            <a:extLst>
              <a:ext uri="{FF2B5EF4-FFF2-40B4-BE49-F238E27FC236}">
                <a16:creationId xmlns:a16="http://schemas.microsoft.com/office/drawing/2014/main" id="{5ABE0307-EEA5-F8E5-9F93-DEFA48CD0715}"/>
              </a:ext>
            </a:extLst>
          </p:cNvPr>
          <p:cNvSpPr>
            <a:spLocks noChangeArrowheads="1"/>
          </p:cNvSpPr>
          <p:nvPr/>
        </p:nvSpPr>
        <p:spPr bwMode="auto">
          <a:xfrm>
            <a:off x="27991" y="387037"/>
            <a:ext cx="5019869" cy="3769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667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B375-8698-10A5-DE42-525FB6CA5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68059F-881B-F99E-924E-DE9A0F5E8C4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inherit"/>
              </a:rPr>
              <a:t>Connect DHT 11 output pin to the </a:t>
            </a:r>
            <a:r>
              <a:rPr lang="en-US" b="0" i="0" dirty="0" err="1">
                <a:solidFill>
                  <a:srgbClr val="444444"/>
                </a:solidFill>
                <a:effectLst/>
                <a:latin typeface="inherit"/>
              </a:rPr>
              <a:t>Nodemcu</a:t>
            </a:r>
            <a:r>
              <a:rPr lang="en-US" b="0" i="0" dirty="0">
                <a:solidFill>
                  <a:srgbClr val="444444"/>
                </a:solidFill>
                <a:effectLst/>
                <a:latin typeface="inherit"/>
              </a:rPr>
              <a:t> d3</a:t>
            </a:r>
          </a:p>
          <a:p>
            <a:pPr algn="l" fontAlgn="base">
              <a:buFont typeface="Arial" panose="020B0604020202020204" pitchFamily="34" charset="0"/>
              <a:buChar char="•"/>
            </a:pPr>
            <a:r>
              <a:rPr lang="en-US" b="0" i="0" dirty="0">
                <a:solidFill>
                  <a:srgbClr val="444444"/>
                </a:solidFill>
                <a:effectLst/>
                <a:latin typeface="inherit"/>
              </a:rPr>
              <a:t>Soil moisture sensor output to be connected to the A0</a:t>
            </a:r>
          </a:p>
          <a:p>
            <a:pPr algn="l" fontAlgn="base">
              <a:buFont typeface="Arial" panose="020B0604020202020204" pitchFamily="34" charset="0"/>
              <a:buChar char="•"/>
            </a:pPr>
            <a:r>
              <a:rPr lang="en-US" b="0" i="0" dirty="0">
                <a:solidFill>
                  <a:srgbClr val="444444"/>
                </a:solidFill>
                <a:effectLst/>
                <a:latin typeface="inherit"/>
              </a:rPr>
              <a:t>Connect DHT 11 VCC to the </a:t>
            </a:r>
            <a:r>
              <a:rPr lang="en-US" b="0" i="0" dirty="0" err="1">
                <a:solidFill>
                  <a:srgbClr val="444444"/>
                </a:solidFill>
                <a:effectLst/>
                <a:latin typeface="inherit"/>
              </a:rPr>
              <a:t>Nodemcu</a:t>
            </a:r>
            <a:r>
              <a:rPr lang="en-US" b="0" i="0" dirty="0">
                <a:solidFill>
                  <a:srgbClr val="444444"/>
                </a:solidFill>
                <a:effectLst/>
                <a:latin typeface="inherit"/>
              </a:rPr>
              <a:t> Vin</a:t>
            </a:r>
          </a:p>
          <a:p>
            <a:pPr algn="l" fontAlgn="base">
              <a:buFont typeface="Arial" panose="020B0604020202020204" pitchFamily="34" charset="0"/>
              <a:buChar char="•"/>
            </a:pPr>
            <a:r>
              <a:rPr lang="en-US" b="0" i="0" dirty="0">
                <a:solidFill>
                  <a:srgbClr val="444444"/>
                </a:solidFill>
                <a:effectLst/>
                <a:latin typeface="inherit"/>
              </a:rPr>
              <a:t>Connect DHT 11 </a:t>
            </a:r>
            <a:r>
              <a:rPr lang="en-US" b="0" i="0" dirty="0" err="1">
                <a:solidFill>
                  <a:srgbClr val="444444"/>
                </a:solidFill>
                <a:effectLst/>
                <a:latin typeface="inherit"/>
              </a:rPr>
              <a:t>Gnd</a:t>
            </a:r>
            <a:r>
              <a:rPr lang="en-US" b="0" i="0" dirty="0">
                <a:solidFill>
                  <a:srgbClr val="444444"/>
                </a:solidFill>
                <a:effectLst/>
                <a:latin typeface="inherit"/>
              </a:rPr>
              <a:t> to the </a:t>
            </a:r>
            <a:r>
              <a:rPr lang="en-US" b="0" i="0" dirty="0" err="1">
                <a:solidFill>
                  <a:srgbClr val="444444"/>
                </a:solidFill>
                <a:effectLst/>
                <a:latin typeface="inherit"/>
              </a:rPr>
              <a:t>Nodemcu</a:t>
            </a:r>
            <a:r>
              <a:rPr lang="en-US" b="0" i="0" dirty="0">
                <a:solidFill>
                  <a:srgbClr val="444444"/>
                </a:solidFill>
                <a:effectLst/>
                <a:latin typeface="inherit"/>
              </a:rPr>
              <a:t> </a:t>
            </a:r>
            <a:r>
              <a:rPr lang="en-US" b="0" i="0" dirty="0" err="1">
                <a:solidFill>
                  <a:srgbClr val="444444"/>
                </a:solidFill>
                <a:effectLst/>
                <a:latin typeface="inherit"/>
              </a:rPr>
              <a:t>Gnd</a:t>
            </a:r>
            <a:endParaRPr lang="en-US" b="0" i="0" dirty="0">
              <a:solidFill>
                <a:srgbClr val="444444"/>
              </a:solidFill>
              <a:effectLst/>
              <a:latin typeface="inherit"/>
            </a:endParaRPr>
          </a:p>
          <a:p>
            <a:pPr algn="l" fontAlgn="base"/>
            <a:r>
              <a:rPr lang="en-US" b="0" i="0" dirty="0">
                <a:solidFill>
                  <a:srgbClr val="444444"/>
                </a:solidFill>
                <a:effectLst/>
                <a:latin typeface="Open Sans" panose="020B0606030504020204" pitchFamily="34" charset="0"/>
              </a:rPr>
              <a:t>After complete, the connection Upload the given code to the </a:t>
            </a:r>
            <a:r>
              <a:rPr lang="en-US" b="0" i="0" dirty="0" err="1">
                <a:solidFill>
                  <a:srgbClr val="444444"/>
                </a:solidFill>
                <a:effectLst/>
                <a:latin typeface="Open Sans" panose="020B0606030504020204" pitchFamily="34" charset="0"/>
              </a:rPr>
              <a:t>Nodemcu</a:t>
            </a:r>
            <a:r>
              <a:rPr lang="en-US" b="0" i="0" dirty="0">
                <a:solidFill>
                  <a:srgbClr val="444444"/>
                </a:solidFill>
                <a:effectLst/>
                <a:latin typeface="Open Sans" panose="020B0606030504020204" pitchFamily="34" charset="0"/>
              </a:rPr>
              <a:t>. This code is for the second </a:t>
            </a:r>
            <a:r>
              <a:rPr lang="en-US" b="0" i="0" dirty="0" err="1">
                <a:solidFill>
                  <a:srgbClr val="444444"/>
                </a:solidFill>
                <a:effectLst/>
                <a:latin typeface="Open Sans" panose="020B0606030504020204" pitchFamily="34" charset="0"/>
              </a:rPr>
              <a:t>nodemcu</a:t>
            </a:r>
            <a:r>
              <a:rPr lang="en-US" b="0" i="0" dirty="0">
                <a:solidFill>
                  <a:srgbClr val="444444"/>
                </a:solidFill>
                <a:effectLst/>
                <a:latin typeface="Open Sans" panose="020B0606030504020204" pitchFamily="34" charset="0"/>
              </a:rPr>
              <a:t>.</a:t>
            </a:r>
          </a:p>
          <a:p>
            <a:pPr marL="0" indent="0">
              <a:buNone/>
            </a:pPr>
            <a:endParaRPr lang="en-IN" dirty="0"/>
          </a:p>
        </p:txBody>
      </p:sp>
    </p:spTree>
    <p:extLst>
      <p:ext uri="{BB962C8B-B14F-4D97-AF65-F5344CB8AC3E}">
        <p14:creationId xmlns:p14="http://schemas.microsoft.com/office/powerpoint/2010/main" val="271400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A0D5-F62E-4CA5-473F-7AB84B6D2F4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9A36D11-AE86-461A-DE5B-A06F30B4B14E}"/>
              </a:ext>
            </a:extLst>
          </p:cNvPr>
          <p:cNvSpPr>
            <a:spLocks noGrp="1"/>
          </p:cNvSpPr>
          <p:nvPr>
            <p:ph idx="1"/>
          </p:nvPr>
        </p:nvSpPr>
        <p:spPr/>
        <p:txBody>
          <a:bodyPr>
            <a:normAutofit/>
          </a:bodyPr>
          <a:lstStyle/>
          <a:p>
            <a:r>
              <a:rPr lang="en-US" b="0" i="0" dirty="0">
                <a:solidFill>
                  <a:srgbClr val="444444"/>
                </a:solidFill>
                <a:effectLst/>
                <a:latin typeface="Open Sans" panose="020B0606030504020204" pitchFamily="34" charset="0"/>
              </a:rPr>
              <a:t>This is </a:t>
            </a:r>
            <a:r>
              <a:rPr lang="en-US" b="1" i="0" dirty="0">
                <a:solidFill>
                  <a:srgbClr val="444444"/>
                </a:solidFill>
                <a:effectLst/>
                <a:latin typeface="Open Sans" panose="020B0606030504020204" pitchFamily="34" charset="0"/>
              </a:rPr>
              <a:t>smart farming using IoT</a:t>
            </a:r>
            <a:r>
              <a:rPr lang="en-US" b="0" i="0" dirty="0">
                <a:solidFill>
                  <a:srgbClr val="444444"/>
                </a:solidFill>
                <a:effectLst/>
                <a:latin typeface="Open Sans" panose="020B0606030504020204" pitchFamily="34" charset="0"/>
              </a:rPr>
              <a:t> in this project we will use the server to store the sensor </a:t>
            </a:r>
            <a:r>
              <a:rPr lang="en-US" b="0" i="0" dirty="0" err="1">
                <a:solidFill>
                  <a:srgbClr val="444444"/>
                </a:solidFill>
                <a:effectLst/>
                <a:latin typeface="Open Sans" panose="020B0606030504020204" pitchFamily="34" charset="0"/>
              </a:rPr>
              <a:t>data</a:t>
            </a:r>
            <a:r>
              <a:rPr lang="en-US" dirty="0" err="1">
                <a:solidFill>
                  <a:srgbClr val="444444"/>
                </a:solidFill>
                <a:latin typeface="Open Sans" panose="020B0606030504020204" pitchFamily="34" charset="0"/>
              </a:rPr>
              <a:t>.I</a:t>
            </a:r>
            <a:r>
              <a:rPr lang="en-US" b="0" i="0" dirty="0" err="1">
                <a:solidFill>
                  <a:srgbClr val="444444"/>
                </a:solidFill>
                <a:effectLst/>
                <a:latin typeface="Open Sans" panose="020B0606030504020204" pitchFamily="34" charset="0"/>
              </a:rPr>
              <a:t>n</a:t>
            </a:r>
            <a:r>
              <a:rPr lang="en-US" b="0" i="0" dirty="0">
                <a:solidFill>
                  <a:srgbClr val="444444"/>
                </a:solidFill>
                <a:effectLst/>
                <a:latin typeface="Open Sans" panose="020B0606030504020204" pitchFamily="34" charset="0"/>
              </a:rPr>
              <a:t> this project, we are going to use more than 6 sensors.</a:t>
            </a:r>
          </a:p>
          <a:p>
            <a:pPr algn="l" fontAlgn="base"/>
            <a:r>
              <a:rPr lang="en-US" b="0" i="0" dirty="0">
                <a:solidFill>
                  <a:srgbClr val="444444"/>
                </a:solidFill>
                <a:effectLst/>
                <a:latin typeface="Open Sans" panose="020B0606030504020204" pitchFamily="34" charset="0"/>
              </a:rPr>
              <a:t>although, this will be going to be very tough Cause we are going to use 7 sensors with the esp8266. </a:t>
            </a:r>
          </a:p>
          <a:p>
            <a:pPr algn="l" fontAlgn="base"/>
            <a:r>
              <a:rPr lang="en-US" b="0" i="0" dirty="0">
                <a:solidFill>
                  <a:srgbClr val="444444"/>
                </a:solidFill>
                <a:effectLst/>
                <a:latin typeface="Open Sans" panose="020B0606030504020204" pitchFamily="34" charset="0"/>
              </a:rPr>
              <a:t>This is the advanced idea for </a:t>
            </a:r>
            <a:r>
              <a:rPr lang="en-US" b="1" i="0" dirty="0" err="1">
                <a:solidFill>
                  <a:srgbClr val="444444"/>
                </a:solidFill>
                <a:effectLst/>
                <a:latin typeface="inherit"/>
              </a:rPr>
              <a:t>iot</a:t>
            </a:r>
            <a:r>
              <a:rPr lang="en-US" b="1" i="0" dirty="0">
                <a:solidFill>
                  <a:srgbClr val="444444"/>
                </a:solidFill>
                <a:effectLst/>
                <a:latin typeface="inherit"/>
              </a:rPr>
              <a:t> farming</a:t>
            </a:r>
            <a:r>
              <a:rPr lang="en-US" b="0" i="0" dirty="0">
                <a:solidFill>
                  <a:srgbClr val="444444"/>
                </a:solidFill>
                <a:effectLst/>
                <a:latin typeface="Open Sans" panose="020B0606030504020204" pitchFamily="34" charset="0"/>
              </a:rPr>
              <a:t>. this could be used in agriculture as well. All the data is available on the server so you can monitor it from anywhere.</a:t>
            </a:r>
          </a:p>
          <a:p>
            <a:endParaRPr lang="en-IN" dirty="0"/>
          </a:p>
        </p:txBody>
      </p:sp>
    </p:spTree>
    <p:extLst>
      <p:ext uri="{BB962C8B-B14F-4D97-AF65-F5344CB8AC3E}">
        <p14:creationId xmlns:p14="http://schemas.microsoft.com/office/powerpoint/2010/main" val="268440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6945-5D00-87F8-B075-E939D3844993}"/>
              </a:ext>
            </a:extLst>
          </p:cNvPr>
          <p:cNvSpPr>
            <a:spLocks noGrp="1"/>
          </p:cNvSpPr>
          <p:nvPr>
            <p:ph type="title"/>
          </p:nvPr>
        </p:nvSpPr>
        <p:spPr>
          <a:xfrm>
            <a:off x="838200" y="318472"/>
            <a:ext cx="10515600" cy="1325563"/>
          </a:xfrm>
        </p:spPr>
        <p:txBody>
          <a:bodyPr/>
          <a:lstStyle/>
          <a:p>
            <a:r>
              <a:rPr lang="en-US" dirty="0"/>
              <a:t>WHAT IS SMART FARMING USING IOT?</a:t>
            </a:r>
            <a:endParaRPr lang="en-IN" dirty="0"/>
          </a:p>
        </p:txBody>
      </p:sp>
      <p:sp>
        <p:nvSpPr>
          <p:cNvPr id="3" name="Content Placeholder 2">
            <a:extLst>
              <a:ext uri="{FF2B5EF4-FFF2-40B4-BE49-F238E27FC236}">
                <a16:creationId xmlns:a16="http://schemas.microsoft.com/office/drawing/2014/main" id="{40CBF9B1-DE5A-A10D-501D-B1062703D302}"/>
              </a:ext>
            </a:extLst>
          </p:cNvPr>
          <p:cNvSpPr>
            <a:spLocks noGrp="1"/>
          </p:cNvSpPr>
          <p:nvPr>
            <p:ph idx="1"/>
          </p:nvPr>
        </p:nvSpPr>
        <p:spPr/>
        <p:txBody>
          <a:bodyPr>
            <a:normAutofit/>
          </a:bodyPr>
          <a:lstStyle/>
          <a:p>
            <a:r>
              <a:rPr lang="en-US" b="0" i="0" dirty="0">
                <a:solidFill>
                  <a:srgbClr val="444444"/>
                </a:solidFill>
                <a:effectLst/>
                <a:latin typeface="Open Sans" panose="020B0606030504020204" pitchFamily="34" charset="0"/>
              </a:rPr>
              <a:t>Smart farming project is in trend nowadays. everyone wants their farm and land to be smart because it is attractive and techy and also it reduces the manpower they needed to make the system work.</a:t>
            </a:r>
          </a:p>
          <a:p>
            <a:pPr marL="0" indent="0" algn="l" fontAlgn="base">
              <a:buNone/>
            </a:pPr>
            <a:r>
              <a:rPr lang="en-US" b="0" i="0" dirty="0">
                <a:solidFill>
                  <a:srgbClr val="444444"/>
                </a:solidFill>
                <a:effectLst/>
                <a:latin typeface="Open Sans" panose="020B0606030504020204" pitchFamily="34" charset="0"/>
              </a:rPr>
              <a:t> so, if we want to make such a system follow the given    instructions. the IoT   farming project sends all the data to the server. now see the working of the project.</a:t>
            </a:r>
          </a:p>
          <a:p>
            <a:pPr algn="l" fontAlgn="base">
              <a:buFont typeface="Arial" panose="020B0604020202020204" pitchFamily="34" charset="0"/>
              <a:buChar char="•"/>
            </a:pPr>
            <a:r>
              <a:rPr lang="en-US" b="0" i="0" dirty="0">
                <a:solidFill>
                  <a:srgbClr val="444444"/>
                </a:solidFill>
                <a:effectLst/>
                <a:latin typeface="inherit"/>
              </a:rPr>
              <a:t>there is some sensor that have to be put in the soil.</a:t>
            </a:r>
          </a:p>
          <a:p>
            <a:endParaRPr lang="en-IN" dirty="0"/>
          </a:p>
        </p:txBody>
      </p:sp>
    </p:spTree>
    <p:extLst>
      <p:ext uri="{BB962C8B-B14F-4D97-AF65-F5344CB8AC3E}">
        <p14:creationId xmlns:p14="http://schemas.microsoft.com/office/powerpoint/2010/main" val="61465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C95D-AEDE-F703-216B-64420A6AE02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A69E69F-AC0F-2453-B978-7B13C581913A}"/>
              </a:ext>
            </a:extLst>
          </p:cNvPr>
          <p:cNvSpPr>
            <a:spLocks noGrp="1"/>
          </p:cNvSpPr>
          <p:nvPr>
            <p:ph idx="1"/>
          </p:nvPr>
        </p:nvSpPr>
        <p:spPr/>
        <p:txBody>
          <a:bodyPr>
            <a:normAutofit/>
          </a:bodyPr>
          <a:lstStyle/>
          <a:p>
            <a:pPr marL="0" indent="0" algn="l" fontAlgn="base">
              <a:buNone/>
            </a:pPr>
            <a:endParaRPr lang="en-US" b="0" i="0" dirty="0">
              <a:solidFill>
                <a:srgbClr val="444444"/>
              </a:solidFill>
              <a:effectLst/>
              <a:latin typeface="inherit"/>
            </a:endParaRPr>
          </a:p>
          <a:p>
            <a:pPr algn="l" fontAlgn="base">
              <a:buFont typeface="Arial" panose="020B0604020202020204" pitchFamily="34" charset="0"/>
              <a:buChar char="•"/>
            </a:pPr>
            <a:r>
              <a:rPr lang="en-US" b="0" i="0" dirty="0">
                <a:solidFill>
                  <a:srgbClr val="444444"/>
                </a:solidFill>
                <a:effectLst/>
                <a:latin typeface="inherit"/>
              </a:rPr>
              <a:t>note the time when you have started and then monitor the changes with the time.</a:t>
            </a:r>
          </a:p>
          <a:p>
            <a:pPr algn="l" fontAlgn="base">
              <a:buFont typeface="Arial" panose="020B0604020202020204" pitchFamily="34" charset="0"/>
              <a:buChar char="•"/>
            </a:pPr>
            <a:r>
              <a:rPr lang="en-US" b="0" i="0" dirty="0">
                <a:solidFill>
                  <a:srgbClr val="444444"/>
                </a:solidFill>
                <a:effectLst/>
                <a:latin typeface="inherit"/>
              </a:rPr>
              <a:t>when you change the soil conditioning then the changes you can see at the server.</a:t>
            </a:r>
          </a:p>
          <a:p>
            <a:pPr algn="l" fontAlgn="base"/>
            <a:r>
              <a:rPr lang="en-US" b="0" i="0" dirty="0">
                <a:solidFill>
                  <a:srgbClr val="444444"/>
                </a:solidFill>
                <a:effectLst/>
                <a:latin typeface="Open Sans" panose="020B0606030504020204" pitchFamily="34" charset="0"/>
              </a:rPr>
              <a:t>So, this is </a:t>
            </a:r>
            <a:r>
              <a:rPr lang="en-US" b="0" i="0" dirty="0" err="1">
                <a:solidFill>
                  <a:srgbClr val="444444"/>
                </a:solidFill>
                <a:effectLst/>
                <a:latin typeface="Open Sans" panose="020B0606030504020204" pitchFamily="34" charset="0"/>
              </a:rPr>
              <a:t>iot</a:t>
            </a:r>
            <a:r>
              <a:rPr lang="en-US" b="0" i="0" dirty="0">
                <a:solidFill>
                  <a:srgbClr val="444444"/>
                </a:solidFill>
                <a:effectLst/>
                <a:latin typeface="Open Sans" panose="020B0606030504020204" pitchFamily="34" charset="0"/>
              </a:rPr>
              <a:t> based on smart farming ,we can deploy it into our garden or far</a:t>
            </a:r>
          </a:p>
          <a:p>
            <a:endParaRPr lang="en-IN" dirty="0"/>
          </a:p>
        </p:txBody>
      </p:sp>
    </p:spTree>
    <p:extLst>
      <p:ext uri="{BB962C8B-B14F-4D97-AF65-F5344CB8AC3E}">
        <p14:creationId xmlns:p14="http://schemas.microsoft.com/office/powerpoint/2010/main" val="152456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FA7C-937E-8F07-0D45-F658286553DF}"/>
              </a:ext>
            </a:extLst>
          </p:cNvPr>
          <p:cNvSpPr>
            <a:spLocks noGrp="1"/>
          </p:cNvSpPr>
          <p:nvPr>
            <p:ph type="title"/>
          </p:nvPr>
        </p:nvSpPr>
        <p:spPr/>
        <p:txBody>
          <a:bodyPr/>
          <a:lstStyle/>
          <a:p>
            <a:r>
              <a:rPr lang="en-US" dirty="0"/>
              <a:t>HOW WE CAN MAKE THIS SMART FARMING USING IOT?</a:t>
            </a:r>
            <a:endParaRPr lang="en-IN" dirty="0"/>
          </a:p>
        </p:txBody>
      </p:sp>
      <p:sp>
        <p:nvSpPr>
          <p:cNvPr id="3" name="Content Placeholder 2">
            <a:extLst>
              <a:ext uri="{FF2B5EF4-FFF2-40B4-BE49-F238E27FC236}">
                <a16:creationId xmlns:a16="http://schemas.microsoft.com/office/drawing/2014/main" id="{1E5CC08E-23F9-62DB-8138-9613A448E8FD}"/>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444444"/>
                </a:solidFill>
                <a:effectLst/>
                <a:latin typeface="inherit"/>
              </a:rPr>
              <a:t>Here, we need a circuit diagram, </a:t>
            </a:r>
            <a:r>
              <a:rPr lang="en-US" b="0" i="0" dirty="0" err="1">
                <a:solidFill>
                  <a:srgbClr val="444444"/>
                </a:solidFill>
                <a:effectLst/>
                <a:latin typeface="inherit"/>
              </a:rPr>
              <a:t>code.we</a:t>
            </a:r>
            <a:r>
              <a:rPr lang="en-US" b="0" i="0" dirty="0">
                <a:solidFill>
                  <a:srgbClr val="444444"/>
                </a:solidFill>
                <a:effectLst/>
                <a:latin typeface="inherit"/>
              </a:rPr>
              <a:t> are going to follow the steps given below and make our circuit.</a:t>
            </a:r>
          </a:p>
          <a:p>
            <a:pPr algn="l" fontAlgn="base">
              <a:buFont typeface="Arial" panose="020B0604020202020204" pitchFamily="34" charset="0"/>
              <a:buChar char="•"/>
            </a:pPr>
            <a:r>
              <a:rPr lang="en-US" b="0" i="0" dirty="0">
                <a:solidFill>
                  <a:srgbClr val="444444"/>
                </a:solidFill>
                <a:effectLst/>
                <a:latin typeface="inherit"/>
              </a:rPr>
              <a:t>Here we are going to use two </a:t>
            </a:r>
            <a:r>
              <a:rPr lang="en-US" b="0" i="0" dirty="0" err="1">
                <a:solidFill>
                  <a:srgbClr val="444444"/>
                </a:solidFill>
                <a:effectLst/>
                <a:latin typeface="inherit"/>
              </a:rPr>
              <a:t>nodemcu</a:t>
            </a:r>
            <a:r>
              <a:rPr lang="en-US" b="0" i="0" dirty="0">
                <a:solidFill>
                  <a:srgbClr val="444444"/>
                </a:solidFill>
                <a:effectLst/>
                <a:latin typeface="inherit"/>
              </a:rPr>
              <a:t>.</a:t>
            </a:r>
          </a:p>
          <a:p>
            <a:pPr algn="l" fontAlgn="base">
              <a:buFont typeface="Arial" panose="020B0604020202020204" pitchFamily="34" charset="0"/>
              <a:buChar char="•"/>
            </a:pPr>
            <a:r>
              <a:rPr lang="en-US" b="0" i="0" dirty="0">
                <a:solidFill>
                  <a:srgbClr val="444444"/>
                </a:solidFill>
                <a:effectLst/>
                <a:latin typeface="inherit"/>
              </a:rPr>
              <a:t>because we have here 5 analog sensors and 1 DHT.</a:t>
            </a:r>
          </a:p>
          <a:p>
            <a:pPr algn="l" fontAlgn="base">
              <a:buFont typeface="Arial" panose="020B0604020202020204" pitchFamily="34" charset="0"/>
              <a:buChar char="•"/>
            </a:pPr>
            <a:r>
              <a:rPr lang="en-US" b="0" i="0" dirty="0">
                <a:solidFill>
                  <a:srgbClr val="444444"/>
                </a:solidFill>
                <a:effectLst/>
                <a:latin typeface="inherit"/>
              </a:rPr>
              <a:t>so we will use 4 soil moisture sensors with the </a:t>
            </a:r>
            <a:r>
              <a:rPr lang="en-US" b="0" i="0" dirty="0" err="1">
                <a:solidFill>
                  <a:srgbClr val="444444"/>
                </a:solidFill>
                <a:effectLst/>
                <a:latin typeface="inherit"/>
              </a:rPr>
              <a:t>Nodemcu</a:t>
            </a:r>
            <a:r>
              <a:rPr lang="en-US" b="0" i="0" dirty="0">
                <a:solidFill>
                  <a:srgbClr val="444444"/>
                </a:solidFill>
                <a:effectLst/>
                <a:latin typeface="inherit"/>
              </a:rPr>
              <a:t> 1 and dht11 and 1 soil moisture sensor with the second node MCU.</a:t>
            </a:r>
          </a:p>
          <a:p>
            <a:pPr marL="0" indent="0" algn="l" fontAlgn="base">
              <a:buNone/>
            </a:pPr>
            <a:endParaRPr lang="en-US" b="0" i="0" dirty="0">
              <a:solidFill>
                <a:srgbClr val="444444"/>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82830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26E5-7E18-2210-7959-6A431AB81D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DE2BA9-B77D-CECF-128C-F5A53C1F00CD}"/>
              </a:ext>
            </a:extLst>
          </p:cNvPr>
          <p:cNvSpPr>
            <a:spLocks noGrp="1"/>
          </p:cNvSpPr>
          <p:nvPr>
            <p:ph idx="1"/>
          </p:nvPr>
        </p:nvSpPr>
        <p:spPr/>
        <p:txBody>
          <a:bodyPr/>
          <a:lstStyle/>
          <a:p>
            <a:pPr algn="l" fontAlgn="base"/>
            <a:r>
              <a:rPr lang="en-US" b="0" i="0" dirty="0">
                <a:solidFill>
                  <a:srgbClr val="444444"/>
                </a:solidFill>
                <a:effectLst/>
                <a:latin typeface="Open Sans" panose="020B0606030504020204" pitchFamily="34" charset="0"/>
              </a:rPr>
              <a:t>and there we need two codes for these two </a:t>
            </a:r>
            <a:r>
              <a:rPr lang="en-US" b="0" i="0" dirty="0" err="1">
                <a:solidFill>
                  <a:srgbClr val="444444"/>
                </a:solidFill>
                <a:effectLst/>
                <a:latin typeface="Open Sans" panose="020B0606030504020204" pitchFamily="34" charset="0"/>
              </a:rPr>
              <a:t>nodemcu</a:t>
            </a:r>
            <a:r>
              <a:rPr lang="en-US" b="0" i="0" dirty="0">
                <a:solidFill>
                  <a:srgbClr val="444444"/>
                </a:solidFill>
                <a:effectLst/>
                <a:latin typeface="Open Sans" panose="020B0606030504020204" pitchFamily="34" charset="0"/>
              </a:rPr>
              <a:t>.</a:t>
            </a:r>
          </a:p>
          <a:p>
            <a:pPr algn="l" fontAlgn="base"/>
            <a:r>
              <a:rPr lang="en-US" b="0" i="0" dirty="0">
                <a:solidFill>
                  <a:srgbClr val="444444"/>
                </a:solidFill>
                <a:effectLst/>
                <a:latin typeface="Open Sans" panose="020B0606030504020204" pitchFamily="34" charset="0"/>
              </a:rPr>
              <a:t>So, make this project carefully. upload first code with the first </a:t>
            </a:r>
            <a:r>
              <a:rPr lang="en-US" b="0" i="0" dirty="0" err="1">
                <a:solidFill>
                  <a:srgbClr val="444444"/>
                </a:solidFill>
                <a:effectLst/>
                <a:latin typeface="Open Sans" panose="020B0606030504020204" pitchFamily="34" charset="0"/>
              </a:rPr>
              <a:t>nodemcu</a:t>
            </a:r>
            <a:r>
              <a:rPr lang="en-US" b="0" i="0" dirty="0">
                <a:solidFill>
                  <a:srgbClr val="444444"/>
                </a:solidFill>
                <a:effectLst/>
                <a:latin typeface="Open Sans" panose="020B0606030504020204" pitchFamily="34" charset="0"/>
              </a:rPr>
              <a:t> as we have given below.</a:t>
            </a:r>
          </a:p>
          <a:p>
            <a:pPr algn="l" fontAlgn="base"/>
            <a:endParaRPr lang="en-IN" dirty="0"/>
          </a:p>
        </p:txBody>
      </p:sp>
    </p:spTree>
    <p:extLst>
      <p:ext uri="{BB962C8B-B14F-4D97-AF65-F5344CB8AC3E}">
        <p14:creationId xmlns:p14="http://schemas.microsoft.com/office/powerpoint/2010/main" val="165188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DFB7-D2D5-7A3C-7DF2-344DC5D245E1}"/>
              </a:ext>
            </a:extLst>
          </p:cNvPr>
          <p:cNvSpPr>
            <a:spLocks noGrp="1"/>
          </p:cNvSpPr>
          <p:nvPr>
            <p:ph type="title"/>
          </p:nvPr>
        </p:nvSpPr>
        <p:spPr/>
        <p:txBody>
          <a:bodyPr/>
          <a:lstStyle/>
          <a:p>
            <a:r>
              <a:rPr lang="en-US" dirty="0"/>
              <a:t>COMPONENTS REQUIRED</a:t>
            </a:r>
            <a:endParaRPr lang="en-IN" dirty="0"/>
          </a:p>
        </p:txBody>
      </p:sp>
      <p:sp>
        <p:nvSpPr>
          <p:cNvPr id="3" name="Content Placeholder 2">
            <a:extLst>
              <a:ext uri="{FF2B5EF4-FFF2-40B4-BE49-F238E27FC236}">
                <a16:creationId xmlns:a16="http://schemas.microsoft.com/office/drawing/2014/main" id="{A7424B4A-1C8E-0EAE-56BB-FB826DE69182}"/>
              </a:ext>
            </a:extLst>
          </p:cNvPr>
          <p:cNvSpPr>
            <a:spLocks noGrp="1"/>
          </p:cNvSpPr>
          <p:nvPr>
            <p:ph idx="1"/>
          </p:nvPr>
        </p:nvSpPr>
        <p:spPr/>
        <p:txBody>
          <a:bodyPr>
            <a:normAutofit lnSpcReduction="10000"/>
          </a:bodyPr>
          <a:lstStyle/>
          <a:p>
            <a:pPr marL="0" indent="0" algn="l" fontAlgn="base">
              <a:buNone/>
            </a:pPr>
            <a:endParaRPr lang="en-IN" b="0" i="0" dirty="0">
              <a:solidFill>
                <a:srgbClr val="333333"/>
              </a:solidFill>
              <a:effectLst/>
              <a:latin typeface="Open Sans" panose="020B0606030504020204" pitchFamily="34" charset="0"/>
            </a:endParaRPr>
          </a:p>
          <a:p>
            <a:pPr algn="l" fontAlgn="base">
              <a:buFont typeface="Arial" panose="020B0604020202020204" pitchFamily="34" charset="0"/>
              <a:buChar char="•"/>
            </a:pPr>
            <a:r>
              <a:rPr lang="en-IN" b="0" i="0" dirty="0">
                <a:solidFill>
                  <a:srgbClr val="444444"/>
                </a:solidFill>
                <a:effectLst/>
                <a:latin typeface="inherit"/>
              </a:rPr>
              <a:t>NodeMcu-2</a:t>
            </a:r>
          </a:p>
          <a:p>
            <a:pPr algn="l" fontAlgn="base">
              <a:buFont typeface="Arial" panose="020B0604020202020204" pitchFamily="34" charset="0"/>
              <a:buChar char="•"/>
            </a:pPr>
            <a:r>
              <a:rPr lang="en-IN" b="0" i="0" dirty="0">
                <a:solidFill>
                  <a:srgbClr val="444444"/>
                </a:solidFill>
                <a:effectLst/>
                <a:latin typeface="inherit"/>
              </a:rPr>
              <a:t>General-purpose PCB</a:t>
            </a:r>
          </a:p>
          <a:p>
            <a:pPr algn="l" fontAlgn="base">
              <a:buFont typeface="Arial" panose="020B0604020202020204" pitchFamily="34" charset="0"/>
              <a:buChar char="•"/>
            </a:pPr>
            <a:r>
              <a:rPr lang="en-IN" b="0" i="0" dirty="0">
                <a:solidFill>
                  <a:srgbClr val="444444"/>
                </a:solidFill>
                <a:effectLst/>
                <a:latin typeface="inherit"/>
              </a:rPr>
              <a:t>4 channel ADC multiplexer</a:t>
            </a:r>
          </a:p>
          <a:p>
            <a:pPr algn="l" fontAlgn="base">
              <a:buFont typeface="Arial" panose="020B0604020202020204" pitchFamily="34" charset="0"/>
              <a:buChar char="•"/>
            </a:pPr>
            <a:r>
              <a:rPr lang="en-IN" b="0" i="0" dirty="0">
                <a:solidFill>
                  <a:srgbClr val="444444"/>
                </a:solidFill>
                <a:effectLst/>
                <a:latin typeface="inherit"/>
              </a:rPr>
              <a:t>5 soil moisture sensor</a:t>
            </a:r>
          </a:p>
          <a:p>
            <a:pPr algn="l" fontAlgn="base">
              <a:buFont typeface="Arial" panose="020B0604020202020204" pitchFamily="34" charset="0"/>
              <a:buChar char="•"/>
            </a:pPr>
            <a:r>
              <a:rPr lang="en-IN" b="0" i="0" dirty="0">
                <a:solidFill>
                  <a:srgbClr val="444444"/>
                </a:solidFill>
                <a:effectLst/>
                <a:latin typeface="inherit"/>
              </a:rPr>
              <a:t>DHT11</a:t>
            </a:r>
          </a:p>
          <a:p>
            <a:pPr algn="l" fontAlgn="base">
              <a:buFont typeface="Arial" panose="020B0604020202020204" pitchFamily="34" charset="0"/>
              <a:buChar char="•"/>
            </a:pPr>
            <a:r>
              <a:rPr lang="en-IN" b="0" i="0" dirty="0">
                <a:solidFill>
                  <a:srgbClr val="444444"/>
                </a:solidFill>
                <a:effectLst/>
                <a:latin typeface="inherit"/>
              </a:rPr>
              <a:t>Breadboard</a:t>
            </a:r>
          </a:p>
          <a:p>
            <a:pPr algn="l" fontAlgn="base">
              <a:buFont typeface="Arial" panose="020B0604020202020204" pitchFamily="34" charset="0"/>
              <a:buChar char="•"/>
            </a:pPr>
            <a:r>
              <a:rPr lang="en-IN" b="0" i="0" dirty="0">
                <a:solidFill>
                  <a:srgbClr val="444444"/>
                </a:solidFill>
                <a:effectLst/>
                <a:latin typeface="inherit"/>
              </a:rPr>
              <a:t>Jumper wires</a:t>
            </a:r>
          </a:p>
          <a:p>
            <a:pPr algn="l" fontAlgn="base">
              <a:buFont typeface="Arial" panose="020B0604020202020204" pitchFamily="34" charset="0"/>
              <a:buChar char="•"/>
            </a:pPr>
            <a:r>
              <a:rPr lang="en-IN" b="0" i="0" dirty="0">
                <a:solidFill>
                  <a:srgbClr val="444444"/>
                </a:solidFill>
                <a:effectLst/>
                <a:latin typeface="inherit"/>
              </a:rPr>
              <a:t>connecting cables</a:t>
            </a:r>
          </a:p>
          <a:p>
            <a:endParaRPr lang="en-IN" dirty="0"/>
          </a:p>
        </p:txBody>
      </p:sp>
    </p:spTree>
    <p:extLst>
      <p:ext uri="{BB962C8B-B14F-4D97-AF65-F5344CB8AC3E}">
        <p14:creationId xmlns:p14="http://schemas.microsoft.com/office/powerpoint/2010/main" val="394097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5F3A-0B99-73C7-BED1-88C7DCFCC01A}"/>
              </a:ext>
            </a:extLst>
          </p:cNvPr>
          <p:cNvSpPr>
            <a:spLocks noGrp="1"/>
          </p:cNvSpPr>
          <p:nvPr>
            <p:ph type="title"/>
          </p:nvPr>
        </p:nvSpPr>
        <p:spPr/>
        <p:txBody>
          <a:bodyPr/>
          <a:lstStyle/>
          <a:p>
            <a:r>
              <a:rPr lang="en-US" dirty="0"/>
              <a:t>CIRCUIT DIAGRAM</a:t>
            </a:r>
            <a:endParaRPr lang="en-IN" dirty="0"/>
          </a:p>
        </p:txBody>
      </p:sp>
      <p:sp>
        <p:nvSpPr>
          <p:cNvPr id="3" name="Content Placeholder 2">
            <a:extLst>
              <a:ext uri="{FF2B5EF4-FFF2-40B4-BE49-F238E27FC236}">
                <a16:creationId xmlns:a16="http://schemas.microsoft.com/office/drawing/2014/main" id="{B7E571B9-C58C-0E0E-D5DB-65DD6921DA1B}"/>
              </a:ext>
            </a:extLst>
          </p:cNvPr>
          <p:cNvSpPr>
            <a:spLocks noGrp="1"/>
          </p:cNvSpPr>
          <p:nvPr>
            <p:ph idx="1"/>
          </p:nvPr>
        </p:nvSpPr>
        <p:spPr/>
        <p:txBody>
          <a:bodyPr/>
          <a:lstStyle/>
          <a:p>
            <a:endParaRPr lang="en-IN" dirty="0"/>
          </a:p>
        </p:txBody>
      </p:sp>
      <p:sp>
        <p:nvSpPr>
          <p:cNvPr id="4" name="Rectangle 1">
            <a:extLst>
              <a:ext uri="{FF2B5EF4-FFF2-40B4-BE49-F238E27FC236}">
                <a16:creationId xmlns:a16="http://schemas.microsoft.com/office/drawing/2014/main" id="{568D0656-A003-FE66-4DD5-C77C6679919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2CDAB"/>
                </a:solidFill>
                <a:effectLst/>
                <a:latin typeface="Open Sans" panose="020B0606030504020204" pitchFamily="34" charset="0"/>
                <a:cs typeface="Open Sans" panose="020B0606030504020204" pitchFamily="34" charset="0"/>
              </a:rPr>
              <a:t>mart farming using IoT Circuit Diagram (1st nodemcu)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44444"/>
                </a:solidFill>
                <a:effectLst/>
                <a:latin typeface="Open Sans" panose="020B0606030504020204" pitchFamily="34" charset="0"/>
                <a:cs typeface="Open Sans" panose="020B0606030504020204" pitchFamily="34" charset="0"/>
              </a:rPr>
              <a:t>  </a:t>
            </a:r>
            <a:r>
              <a:rPr kumimoji="0" lang="en-US" altLang="en-US" sz="33500" b="0" i="0" u="none" strike="noStrike" cap="none" normalizeH="0" baseline="0">
                <a:ln>
                  <a:noFill/>
                </a:ln>
                <a:solidFill>
                  <a:srgbClr val="444444"/>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Smart farming using IoT Circuit Diagram">
            <a:extLst>
              <a:ext uri="{FF2B5EF4-FFF2-40B4-BE49-F238E27FC236}">
                <a16:creationId xmlns:a16="http://schemas.microsoft.com/office/drawing/2014/main" id="{925EA63D-F704-8D26-01A8-BDE4067F1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88361"/>
            <a:ext cx="9753600" cy="532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98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255A-6521-CB8D-5928-6D8554A976F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A5795E8F-3DFC-97A0-CD97-03E90A7781BC}"/>
              </a:ext>
            </a:extLst>
          </p:cNvPr>
          <p:cNvGraphicFramePr>
            <a:graphicFrameLocks noGrp="1"/>
          </p:cNvGraphicFramePr>
          <p:nvPr>
            <p:ph idx="1"/>
          </p:nvPr>
        </p:nvGraphicFramePr>
        <p:xfrm>
          <a:off x="3510715" y="1810934"/>
          <a:ext cx="5170570" cy="4380720"/>
        </p:xfrm>
        <a:graphic>
          <a:graphicData uri="http://schemas.openxmlformats.org/drawingml/2006/table">
            <a:tbl>
              <a:tblPr/>
              <a:tblGrid>
                <a:gridCol w="1034114">
                  <a:extLst>
                    <a:ext uri="{9D8B030D-6E8A-4147-A177-3AD203B41FA5}">
                      <a16:colId xmlns:a16="http://schemas.microsoft.com/office/drawing/2014/main" val="1001536053"/>
                    </a:ext>
                  </a:extLst>
                </a:gridCol>
                <a:gridCol w="1034114">
                  <a:extLst>
                    <a:ext uri="{9D8B030D-6E8A-4147-A177-3AD203B41FA5}">
                      <a16:colId xmlns:a16="http://schemas.microsoft.com/office/drawing/2014/main" val="2610892108"/>
                    </a:ext>
                  </a:extLst>
                </a:gridCol>
                <a:gridCol w="1034114">
                  <a:extLst>
                    <a:ext uri="{9D8B030D-6E8A-4147-A177-3AD203B41FA5}">
                      <a16:colId xmlns:a16="http://schemas.microsoft.com/office/drawing/2014/main" val="2368787435"/>
                    </a:ext>
                  </a:extLst>
                </a:gridCol>
                <a:gridCol w="1034114">
                  <a:extLst>
                    <a:ext uri="{9D8B030D-6E8A-4147-A177-3AD203B41FA5}">
                      <a16:colId xmlns:a16="http://schemas.microsoft.com/office/drawing/2014/main" val="3474437293"/>
                    </a:ext>
                  </a:extLst>
                </a:gridCol>
                <a:gridCol w="1034114">
                  <a:extLst>
                    <a:ext uri="{9D8B030D-6E8A-4147-A177-3AD203B41FA5}">
                      <a16:colId xmlns:a16="http://schemas.microsoft.com/office/drawing/2014/main" val="3812159699"/>
                    </a:ext>
                  </a:extLst>
                </a:gridCol>
              </a:tblGrid>
              <a:tr h="564062">
                <a:tc>
                  <a:txBody>
                    <a:bodyPr/>
                    <a:lstStyle/>
                    <a:p>
                      <a:pPr algn="l" fontAlgn="base" latinLnBrk="0"/>
                      <a:r>
                        <a:rPr lang="en-IN" sz="1600" b="1">
                          <a:effectLst/>
                          <a:latin typeface="inherit"/>
                        </a:rPr>
                        <a:t>Nodemcu esp8266</a:t>
                      </a:r>
                      <a:endParaRPr lang="en-IN" sz="1600">
                        <a:effectLst/>
                        <a:latin typeface="inherit"/>
                      </a:endParaRP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b="1">
                          <a:effectLst/>
                          <a:latin typeface="inherit"/>
                        </a:rPr>
                        <a:t>4 Channel ADC</a:t>
                      </a:r>
                      <a:endParaRPr lang="en-IN" sz="1600">
                        <a:effectLst/>
                        <a:latin typeface="inherit"/>
                      </a:endParaRP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endParaRPr lang="en-IN" sz="1600"/>
                    </a:p>
                  </a:txBody>
                  <a:tcPr marL="80580" marR="80580" marT="40290" marB="40290">
                    <a:lnL w="7620" cap="flat" cmpd="sng" algn="ctr">
                      <a:solidFill>
                        <a:srgbClr val="EAEAEA"/>
                      </a:solidFill>
                      <a:prstDash val="solid"/>
                      <a:round/>
                      <a:headEnd type="none" w="med" len="med"/>
                      <a:tailEnd type="none" w="med" len="med"/>
                    </a:lnL>
                  </a:tcPr>
                </a:tc>
                <a:tc>
                  <a:txBody>
                    <a:bodyPr/>
                    <a:lstStyle/>
                    <a:p>
                      <a:endParaRPr lang="en-IN" sz="1600"/>
                    </a:p>
                  </a:txBody>
                  <a:tcPr marL="80580" marR="80580" marT="40290" marB="40290"/>
                </a:tc>
                <a:tc>
                  <a:txBody>
                    <a:bodyPr/>
                    <a:lstStyle/>
                    <a:p>
                      <a:endParaRPr lang="en-IN" sz="1600"/>
                    </a:p>
                  </a:txBody>
                  <a:tcPr marL="80580" marR="80580" marT="40290" marB="40290"/>
                </a:tc>
                <a:extLst>
                  <a:ext uri="{0D108BD9-81ED-4DB2-BD59-A6C34878D82A}">
                    <a16:rowId xmlns:a16="http://schemas.microsoft.com/office/drawing/2014/main" val="634420297"/>
                  </a:ext>
                </a:extLst>
              </a:tr>
              <a:tr h="322321">
                <a:tc>
                  <a:txBody>
                    <a:bodyPr/>
                    <a:lstStyle/>
                    <a:p>
                      <a:pPr algn="l" fontAlgn="base" latinLnBrk="0"/>
                      <a:r>
                        <a:rPr lang="en-IN" sz="1600">
                          <a:effectLst/>
                          <a:latin typeface="inherit"/>
                        </a:rPr>
                        <a:t>VV, Vin</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VCC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endParaRPr lang="en-IN" sz="1600"/>
                    </a:p>
                  </a:txBody>
                  <a:tcPr marL="80580" marR="80580" marT="40290" marB="40290">
                    <a:lnL w="7620" cap="flat" cmpd="sng" algn="ctr">
                      <a:solidFill>
                        <a:srgbClr val="EAEAEA"/>
                      </a:solidFill>
                      <a:prstDash val="solid"/>
                      <a:round/>
                      <a:headEnd type="none" w="med" len="med"/>
                      <a:tailEnd type="none" w="med" len="med"/>
                    </a:lnL>
                  </a:tcPr>
                </a:tc>
                <a:tc>
                  <a:txBody>
                    <a:bodyPr/>
                    <a:lstStyle/>
                    <a:p>
                      <a:endParaRPr lang="en-IN" sz="1600"/>
                    </a:p>
                  </a:txBody>
                  <a:tcPr marL="80580" marR="80580" marT="40290" marB="40290"/>
                </a:tc>
                <a:tc>
                  <a:txBody>
                    <a:bodyPr/>
                    <a:lstStyle/>
                    <a:p>
                      <a:endParaRPr lang="en-IN" sz="1600"/>
                    </a:p>
                  </a:txBody>
                  <a:tcPr marL="80580" marR="80580" marT="40290" marB="40290"/>
                </a:tc>
                <a:extLst>
                  <a:ext uri="{0D108BD9-81ED-4DB2-BD59-A6C34878D82A}">
                    <a16:rowId xmlns:a16="http://schemas.microsoft.com/office/drawing/2014/main" val="2957045495"/>
                  </a:ext>
                </a:extLst>
              </a:tr>
              <a:tr h="322321">
                <a:tc>
                  <a:txBody>
                    <a:bodyPr/>
                    <a:lstStyle/>
                    <a:p>
                      <a:pPr algn="l" fontAlgn="base" latinLnBrk="0"/>
                      <a:r>
                        <a:rPr lang="en-IN" sz="1600">
                          <a:effectLst/>
                          <a:latin typeface="inherit"/>
                        </a:rPr>
                        <a:t>G, GND</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GND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endParaRPr lang="en-IN" sz="1600"/>
                    </a:p>
                  </a:txBody>
                  <a:tcPr marL="80580" marR="80580" marT="40290" marB="40290">
                    <a:lnL w="7620" cap="flat" cmpd="sng" algn="ctr">
                      <a:solidFill>
                        <a:srgbClr val="EAEAEA"/>
                      </a:solidFill>
                      <a:prstDash val="solid"/>
                      <a:round/>
                      <a:headEnd type="none" w="med" len="med"/>
                      <a:tailEnd type="none" w="med" len="med"/>
                    </a:lnL>
                  </a:tcPr>
                </a:tc>
                <a:tc>
                  <a:txBody>
                    <a:bodyPr/>
                    <a:lstStyle/>
                    <a:p>
                      <a:endParaRPr lang="en-IN" sz="1600"/>
                    </a:p>
                  </a:txBody>
                  <a:tcPr marL="80580" marR="80580" marT="40290" marB="40290"/>
                </a:tc>
                <a:tc>
                  <a:txBody>
                    <a:bodyPr/>
                    <a:lstStyle/>
                    <a:p>
                      <a:endParaRPr lang="en-IN" sz="1600"/>
                    </a:p>
                  </a:txBody>
                  <a:tcPr marL="80580" marR="80580" marT="40290" marB="40290"/>
                </a:tc>
                <a:extLst>
                  <a:ext uri="{0D108BD9-81ED-4DB2-BD59-A6C34878D82A}">
                    <a16:rowId xmlns:a16="http://schemas.microsoft.com/office/drawing/2014/main" val="4206929500"/>
                  </a:ext>
                </a:extLst>
              </a:tr>
              <a:tr h="322321">
                <a:tc>
                  <a:txBody>
                    <a:bodyPr/>
                    <a:lstStyle/>
                    <a:p>
                      <a:pPr algn="l" fontAlgn="base" latinLnBrk="0"/>
                      <a:r>
                        <a:rPr lang="en-IN" sz="1600">
                          <a:effectLst/>
                          <a:latin typeface="inherit"/>
                        </a:rPr>
                        <a:t>D1 Pin</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SCL Pin</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endParaRPr lang="en-IN" sz="1600"/>
                    </a:p>
                  </a:txBody>
                  <a:tcPr marL="80580" marR="80580" marT="40290" marB="40290">
                    <a:lnL w="7620" cap="flat" cmpd="sng" algn="ctr">
                      <a:solidFill>
                        <a:srgbClr val="EAEAEA"/>
                      </a:solidFill>
                      <a:prstDash val="solid"/>
                      <a:round/>
                      <a:headEnd type="none" w="med" len="med"/>
                      <a:tailEnd type="none" w="med" len="med"/>
                    </a:lnL>
                  </a:tcPr>
                </a:tc>
                <a:tc>
                  <a:txBody>
                    <a:bodyPr/>
                    <a:lstStyle/>
                    <a:p>
                      <a:endParaRPr lang="en-IN" sz="1600"/>
                    </a:p>
                  </a:txBody>
                  <a:tcPr marL="80580" marR="80580" marT="40290" marB="40290"/>
                </a:tc>
                <a:tc>
                  <a:txBody>
                    <a:bodyPr/>
                    <a:lstStyle/>
                    <a:p>
                      <a:endParaRPr lang="en-IN" sz="1600"/>
                    </a:p>
                  </a:txBody>
                  <a:tcPr marL="80580" marR="80580" marT="40290" marB="40290"/>
                </a:tc>
                <a:extLst>
                  <a:ext uri="{0D108BD9-81ED-4DB2-BD59-A6C34878D82A}">
                    <a16:rowId xmlns:a16="http://schemas.microsoft.com/office/drawing/2014/main" val="3610605496"/>
                  </a:ext>
                </a:extLst>
              </a:tr>
              <a:tr h="322321">
                <a:tc>
                  <a:txBody>
                    <a:bodyPr/>
                    <a:lstStyle/>
                    <a:p>
                      <a:pPr algn="l" fontAlgn="base" latinLnBrk="0"/>
                      <a:r>
                        <a:rPr lang="en-IN" sz="1600">
                          <a:effectLst/>
                          <a:latin typeface="inherit"/>
                        </a:rPr>
                        <a:t>D2 Pin</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SDA Pin</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endParaRPr lang="en-IN" sz="1600"/>
                    </a:p>
                  </a:txBody>
                  <a:tcPr marL="80580" marR="80580" marT="40290" marB="40290">
                    <a:lnL w="7620" cap="flat" cmpd="sng" algn="ctr">
                      <a:solidFill>
                        <a:srgbClr val="EAEAEA"/>
                      </a:solidFill>
                      <a:prstDash val="solid"/>
                      <a:round/>
                      <a:headEnd type="none" w="med" len="med"/>
                      <a:tailEnd type="none" w="med" len="med"/>
                    </a:lnL>
                    <a:lnB w="7620" cap="flat" cmpd="sng" algn="ctr">
                      <a:solidFill>
                        <a:srgbClr val="EAEAEA"/>
                      </a:solidFill>
                      <a:prstDash val="solid"/>
                      <a:round/>
                      <a:headEnd type="none" w="med" len="med"/>
                      <a:tailEnd type="none" w="med" len="med"/>
                    </a:lnB>
                  </a:tcPr>
                </a:tc>
                <a:tc>
                  <a:txBody>
                    <a:bodyPr/>
                    <a:lstStyle/>
                    <a:p>
                      <a:endParaRPr lang="en-IN" sz="1600"/>
                    </a:p>
                  </a:txBody>
                  <a:tcPr marL="80580" marR="80580" marT="40290" marB="40290">
                    <a:lnB w="7620" cap="flat" cmpd="sng" algn="ctr">
                      <a:solidFill>
                        <a:srgbClr val="EAEAEA"/>
                      </a:solidFill>
                      <a:prstDash val="solid"/>
                      <a:round/>
                      <a:headEnd type="none" w="med" len="med"/>
                      <a:tailEnd type="none" w="med" len="med"/>
                    </a:lnB>
                  </a:tcPr>
                </a:tc>
                <a:tc>
                  <a:txBody>
                    <a:bodyPr/>
                    <a:lstStyle/>
                    <a:p>
                      <a:endParaRPr lang="en-IN" sz="1600"/>
                    </a:p>
                  </a:txBody>
                  <a:tcPr marL="80580" marR="80580" marT="40290" marB="40290">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1111944536"/>
                  </a:ext>
                </a:extLst>
              </a:tr>
              <a:tr h="564062">
                <a:tc>
                  <a:txBody>
                    <a:bodyPr/>
                    <a:lstStyle/>
                    <a:p>
                      <a:pPr algn="l" fontAlgn="base" latinLnBrk="0"/>
                      <a:r>
                        <a:rPr lang="en-IN" sz="1600" b="1">
                          <a:effectLst/>
                          <a:latin typeface="inherit"/>
                        </a:rPr>
                        <a:t>Soil 1 Sensor</a:t>
                      </a:r>
                      <a:endParaRPr lang="en-IN" sz="1600">
                        <a:effectLst/>
                        <a:latin typeface="inherit"/>
                      </a:endParaRP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b="1">
                          <a:effectLst/>
                          <a:latin typeface="inherit"/>
                        </a:rPr>
                        <a:t>Soil 2 Sensor</a:t>
                      </a:r>
                      <a:endParaRPr lang="en-IN" sz="1600">
                        <a:effectLst/>
                        <a:latin typeface="inherit"/>
                      </a:endParaRP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b="1">
                          <a:effectLst/>
                          <a:latin typeface="inherit"/>
                        </a:rPr>
                        <a:t>Soil 3 Sensor</a:t>
                      </a:r>
                      <a:endParaRPr lang="en-IN" sz="1600">
                        <a:effectLst/>
                        <a:latin typeface="inherit"/>
                      </a:endParaRP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b="1">
                          <a:effectLst/>
                          <a:latin typeface="inherit"/>
                        </a:rPr>
                        <a:t>Soil 4 Sensor</a:t>
                      </a:r>
                      <a:endParaRPr lang="en-IN" sz="1600">
                        <a:effectLst/>
                        <a:latin typeface="inherit"/>
                      </a:endParaRP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b="1">
                          <a:effectLst/>
                          <a:latin typeface="inherit"/>
                        </a:rPr>
                        <a:t>4 Channel ADC</a:t>
                      </a:r>
                      <a:endParaRPr lang="en-IN" sz="1600">
                        <a:effectLst/>
                        <a:latin typeface="inherit"/>
                      </a:endParaRP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1557450263"/>
                  </a:ext>
                </a:extLst>
              </a:tr>
              <a:tr h="322321">
                <a:tc>
                  <a:txBody>
                    <a:bodyPr/>
                    <a:lstStyle/>
                    <a:p>
                      <a:pPr algn="l" fontAlgn="base" latinLnBrk="0"/>
                      <a:r>
                        <a:rPr lang="en-IN" sz="1600">
                          <a:effectLst/>
                          <a:latin typeface="inherit"/>
                        </a:rPr>
                        <a:t>VCC</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VCC</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VCC</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VCC</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VCC</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2809894896"/>
                  </a:ext>
                </a:extLst>
              </a:tr>
              <a:tr h="322321">
                <a:tc>
                  <a:txBody>
                    <a:bodyPr/>
                    <a:lstStyle/>
                    <a:p>
                      <a:pPr algn="l" fontAlgn="base" latinLnBrk="0"/>
                      <a:r>
                        <a:rPr lang="en-IN" sz="1600">
                          <a:effectLst/>
                          <a:latin typeface="inherit"/>
                        </a:rPr>
                        <a:t>GND</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GND</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GND</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GND</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GND</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4125041342"/>
                  </a:ext>
                </a:extLst>
              </a:tr>
              <a:tr h="322321">
                <a:tc>
                  <a:txBody>
                    <a:bodyPr/>
                    <a:lstStyle/>
                    <a:p>
                      <a:pPr algn="l" fontAlgn="base" latinLnBrk="0"/>
                      <a:r>
                        <a:rPr lang="en-IN" sz="1600">
                          <a:effectLst/>
                          <a:latin typeface="inherit"/>
                        </a:rPr>
                        <a:t>A0</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A0</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602512071"/>
                  </a:ext>
                </a:extLst>
              </a:tr>
              <a:tr h="322321">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A0</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A1</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613393627"/>
                  </a:ext>
                </a:extLst>
              </a:tr>
              <a:tr h="322321">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A0</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A2</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1112254214"/>
                  </a:ext>
                </a:extLst>
              </a:tr>
              <a:tr h="322321">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 </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a:effectLst/>
                          <a:latin typeface="inherit"/>
                        </a:rPr>
                        <a:t>A0</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tc>
                  <a:txBody>
                    <a:bodyPr/>
                    <a:lstStyle/>
                    <a:p>
                      <a:pPr algn="l" fontAlgn="base" latinLnBrk="0"/>
                      <a:r>
                        <a:rPr lang="en-IN" sz="1600" dirty="0">
                          <a:effectLst/>
                          <a:latin typeface="inherit"/>
                        </a:rPr>
                        <a:t>A3</a:t>
                      </a:r>
                    </a:p>
                  </a:txBody>
                  <a:tcPr marL="67150" marR="67150" marT="40290" marB="40290" anchor="ctr">
                    <a:lnL w="7620" cap="flat" cmpd="sng" algn="ctr">
                      <a:solidFill>
                        <a:srgbClr val="EAEAEA"/>
                      </a:solidFill>
                      <a:prstDash val="solid"/>
                      <a:round/>
                      <a:headEnd type="none" w="med" len="med"/>
                      <a:tailEnd type="none" w="med" len="med"/>
                    </a:lnL>
                    <a:lnR w="7620" cap="flat" cmpd="sng" algn="ctr">
                      <a:solidFill>
                        <a:srgbClr val="EAEAEA"/>
                      </a:solidFill>
                      <a:prstDash val="solid"/>
                      <a:round/>
                      <a:headEnd type="none" w="med" len="med"/>
                      <a:tailEnd type="none" w="med" len="med"/>
                    </a:lnR>
                    <a:lnT w="7620" cap="flat" cmpd="sng" algn="ctr">
                      <a:solidFill>
                        <a:srgbClr val="EAEAEA"/>
                      </a:solidFill>
                      <a:prstDash val="solid"/>
                      <a:round/>
                      <a:headEnd type="none" w="med" len="med"/>
                      <a:tailEnd type="none" w="med" len="med"/>
                    </a:lnT>
                    <a:lnB w="7620"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3525752166"/>
                  </a:ext>
                </a:extLst>
              </a:tr>
            </a:tbl>
          </a:graphicData>
        </a:graphic>
      </p:graphicFrame>
      <p:sp>
        <p:nvSpPr>
          <p:cNvPr id="5" name="Rectangle 1">
            <a:extLst>
              <a:ext uri="{FF2B5EF4-FFF2-40B4-BE49-F238E27FC236}">
                <a16:creationId xmlns:a16="http://schemas.microsoft.com/office/drawing/2014/main" id="{7DD90F73-2A8C-6835-970D-E01971DA1CA6}"/>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Connection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632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2154</TotalTime>
  <Words>640</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inherit</vt:lpstr>
      <vt:lpstr>Open Sans</vt:lpstr>
      <vt:lpstr>Office Theme</vt:lpstr>
      <vt:lpstr>SMART AGRICULTURE</vt:lpstr>
      <vt:lpstr>INTRODUCTION</vt:lpstr>
      <vt:lpstr>WHAT IS SMART FARMING USING IOT?</vt:lpstr>
      <vt:lpstr>PowerPoint Presentation</vt:lpstr>
      <vt:lpstr>HOW WE CAN MAKE THIS SMART FARMING USING IOT?</vt:lpstr>
      <vt:lpstr>PowerPoint Presentation</vt:lpstr>
      <vt:lpstr>COMPONENTS REQUIRED</vt:lpstr>
      <vt:lpstr>CIRCUIT DIAGRAM</vt:lpstr>
      <vt:lpstr>PowerPoint Presentation</vt:lpstr>
      <vt:lpstr>PowerPoint Presentation</vt:lpstr>
      <vt:lpstr>For the Second NodeMCU</vt:lpstr>
      <vt:lpstr>Connection Table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dc:title>
  <dc:creator>priyanshu mishra</dc:creator>
  <cp:lastModifiedBy>priyanshu mishra</cp:lastModifiedBy>
  <cp:revision>2</cp:revision>
  <cp:lastPrinted>2022-06-13T18:23:59Z</cp:lastPrinted>
  <dcterms:created xsi:type="dcterms:W3CDTF">2022-06-12T06:29:33Z</dcterms:created>
  <dcterms:modified xsi:type="dcterms:W3CDTF">2022-06-13T18:24:27Z</dcterms:modified>
</cp:coreProperties>
</file>