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5" r:id="rId7"/>
    <p:sldId id="262" r:id="rId8"/>
    <p:sldId id="263" r:id="rId9"/>
    <p:sldId id="266" r:id="rId10"/>
    <p:sldId id="267" r:id="rId11"/>
    <p:sldId id="268" r:id="rId12"/>
    <p:sldId id="269" r:id="rId13"/>
    <p:sldId id="270" r:id="rId14"/>
    <p:sldId id="271" r:id="rId15"/>
    <p:sldId id="272" r:id="rId16"/>
    <p:sldId id="259"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10315576" cy="1194117"/>
          </a:xfrm>
        </p:spPr>
        <p:txBody>
          <a:bodyPr>
            <a:normAutofit/>
          </a:bodyPr>
          <a:lstStyle/>
          <a:p>
            <a:r>
              <a:rPr lang="en-GB" sz="4000" b="1" i="1" u="sng" dirty="0">
                <a:solidFill>
                  <a:srgbClr val="FF0000"/>
                </a:solidFill>
              </a:rPr>
              <a:t>Adaptive traffic control system</a:t>
            </a:r>
          </a:p>
        </p:txBody>
      </p:sp>
      <p:sp>
        <p:nvSpPr>
          <p:cNvPr id="3" name="Subtitle 2"/>
          <p:cNvSpPr>
            <a:spLocks noGrp="1"/>
          </p:cNvSpPr>
          <p:nvPr>
            <p:ph type="subTitle" idx="1"/>
          </p:nvPr>
        </p:nvSpPr>
        <p:spPr/>
        <p:txBody>
          <a:bodyPr>
            <a:normAutofit fontScale="25000" lnSpcReduction="20000"/>
          </a:bodyPr>
          <a:lstStyle/>
          <a:p>
            <a:pPr algn="ctr"/>
            <a:r>
              <a:rPr lang="en-GB" sz="8000" dirty="0">
                <a:solidFill>
                  <a:srgbClr val="FFFF00"/>
                </a:solidFill>
              </a:rPr>
              <a:t>Presented BY:-</a:t>
            </a:r>
          </a:p>
          <a:p>
            <a:pPr algn="ctr"/>
            <a:endParaRPr lang="en" sz="8000" dirty="0">
              <a:solidFill>
                <a:srgbClr val="FFFF00"/>
              </a:solidFill>
            </a:endParaRPr>
          </a:p>
          <a:p>
            <a:pPr algn="ctr"/>
            <a:r>
              <a:rPr lang="en-GB" sz="8000" dirty="0">
                <a:solidFill>
                  <a:srgbClr val="FFFF00"/>
                </a:solidFill>
              </a:rPr>
              <a:t>PRASHANT KUMAR 10300117065</a:t>
            </a:r>
          </a:p>
          <a:p>
            <a:pPr algn="ctr"/>
            <a:r>
              <a:rPr lang="en-GB" sz="8000" dirty="0">
                <a:solidFill>
                  <a:srgbClr val="FFFF00"/>
                </a:solidFill>
              </a:rPr>
              <a:t>POOJA KUMARI	10300117067</a:t>
            </a:r>
          </a:p>
          <a:p>
            <a:pPr algn="ctr"/>
            <a:r>
              <a:rPr lang="en-GB" sz="8000" dirty="0">
                <a:solidFill>
                  <a:srgbClr val="FFFF00"/>
                </a:solidFill>
              </a:rPr>
              <a:t>RAHUL PANDEY	10300117063</a:t>
            </a:r>
          </a:p>
          <a:p>
            <a:pPr algn="ctr"/>
            <a:endParaRPr lang="en-GB" sz="8000" dirty="0">
              <a:solidFill>
                <a:srgbClr val="FFFF00"/>
              </a:solidFill>
            </a:endParaRPr>
          </a:p>
        </p:txBody>
      </p:sp>
    </p:spTree>
    <p:extLst>
      <p:ext uri="{BB962C8B-B14F-4D97-AF65-F5344CB8AC3E}">
        <p14:creationId xmlns:p14="http://schemas.microsoft.com/office/powerpoint/2010/main" val="54926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pPr algn="ctr"/>
            <a:r>
              <a:rPr lang="en-GB" b="1" i="1" u="sng" dirty="0">
                <a:solidFill>
                  <a:srgbClr val="FF0000"/>
                </a:solidFill>
              </a:rPr>
              <a:t>EVSP PROCESS</a:t>
            </a:r>
          </a:p>
        </p:txBody>
      </p:sp>
      <p:sp>
        <p:nvSpPr>
          <p:cNvPr id="3" name="Content Placeholder 2"/>
          <p:cNvSpPr>
            <a:spLocks noGrp="1"/>
          </p:cNvSpPr>
          <p:nvPr>
            <p:ph idx="1"/>
          </p:nvPr>
        </p:nvSpPr>
        <p:spPr>
          <a:xfrm>
            <a:off x="1141413" y="1012870"/>
            <a:ext cx="9905999" cy="3541714"/>
          </a:xfrm>
        </p:spPr>
        <p:txBody>
          <a:bodyPr/>
          <a:lstStyle/>
          <a:p>
            <a:r>
              <a:rPr lang="en-GB" dirty="0"/>
              <a:t>four components are interacted in the EVSP sequence diagram, which are OBU, RSU controller, trac signal controller, and CMS.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505" y="2004972"/>
            <a:ext cx="7788315" cy="4084674"/>
          </a:xfrm>
          <a:prstGeom prst="rect">
            <a:avLst/>
          </a:prstGeom>
        </p:spPr>
      </p:pic>
      <p:sp>
        <p:nvSpPr>
          <p:cNvPr id="5" name="Rectangle 4">
            <a:extLst>
              <a:ext uri="{FF2B5EF4-FFF2-40B4-BE49-F238E27FC236}">
                <a16:creationId xmlns:a16="http://schemas.microsoft.com/office/drawing/2014/main" id="{8E4BE647-85A1-44FD-B7F1-CAA68B2AAC13}"/>
              </a:ext>
            </a:extLst>
          </p:cNvPr>
          <p:cNvSpPr/>
          <p:nvPr/>
        </p:nvSpPr>
        <p:spPr>
          <a:xfrm>
            <a:off x="1379127" y="6287584"/>
            <a:ext cx="9155070" cy="261610"/>
          </a:xfrm>
          <a:prstGeom prst="rect">
            <a:avLst/>
          </a:prstGeom>
          <a:noFill/>
        </p:spPr>
        <p:txBody>
          <a:bodyPr wrap="none" lIns="91440" tIns="45720" rIns="91440" bIns="45720">
            <a:spAutoFit/>
          </a:bodyPr>
          <a:lstStyle/>
          <a:p>
            <a:pPr algn="ctr"/>
            <a:r>
              <a:rPr lang="en-GB" sz="1100" dirty="0"/>
              <a:t>Credits- Hunt, P.; Robertson, D.; Bretherton, </a:t>
            </a:r>
            <a:r>
              <a:rPr lang="en-GB" sz="1100" dirty="0" err="1"/>
              <a:t>R.;Winton</a:t>
            </a:r>
            <a:r>
              <a:rPr lang="en-GB" sz="1100" dirty="0"/>
              <a:t>, R. SCOOT—A Trac Responsive Method of Coordinating Signals; Transport and Road Research Laboratory:</a:t>
            </a:r>
            <a:endParaRPr lang="en-US" sz="1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98039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pPr algn="ctr"/>
            <a:r>
              <a:rPr lang="en-GB" b="1" i="1" u="sng" dirty="0">
                <a:solidFill>
                  <a:srgbClr val="FF0000"/>
                </a:solidFill>
              </a:rPr>
              <a:t>EVSP ALGORITHM</a:t>
            </a:r>
          </a:p>
        </p:txBody>
      </p:sp>
      <p:sp>
        <p:nvSpPr>
          <p:cNvPr id="3" name="Content Placeholder 2"/>
          <p:cNvSpPr>
            <a:spLocks noGrp="1"/>
          </p:cNvSpPr>
          <p:nvPr>
            <p:ph idx="1"/>
          </p:nvPr>
        </p:nvSpPr>
        <p:spPr>
          <a:xfrm>
            <a:off x="1141411" y="1091247"/>
            <a:ext cx="9905999" cy="3541714"/>
          </a:xfrm>
        </p:spPr>
        <p:txBody>
          <a:bodyPr/>
          <a:lstStyle/>
          <a:p>
            <a:r>
              <a:rPr lang="en-GB" dirty="0"/>
              <a:t>The major component where the EVSP control algorithm executed is the RSU controller.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011" y="1921108"/>
            <a:ext cx="7985759" cy="4331646"/>
          </a:xfrm>
          <a:prstGeom prst="rect">
            <a:avLst/>
          </a:prstGeom>
        </p:spPr>
      </p:pic>
      <p:sp>
        <p:nvSpPr>
          <p:cNvPr id="5" name="Rectangle 4">
            <a:extLst>
              <a:ext uri="{FF2B5EF4-FFF2-40B4-BE49-F238E27FC236}">
                <a16:creationId xmlns:a16="http://schemas.microsoft.com/office/drawing/2014/main" id="{0A39C29A-27B3-49D1-85B3-DB61417B4F39}"/>
              </a:ext>
            </a:extLst>
          </p:cNvPr>
          <p:cNvSpPr/>
          <p:nvPr/>
        </p:nvSpPr>
        <p:spPr>
          <a:xfrm>
            <a:off x="1783965" y="6433682"/>
            <a:ext cx="7984878" cy="261610"/>
          </a:xfrm>
          <a:prstGeom prst="rect">
            <a:avLst/>
          </a:prstGeom>
          <a:noFill/>
        </p:spPr>
        <p:txBody>
          <a:bodyPr wrap="none" lIns="91440" tIns="45720" rIns="91440" bIns="45720">
            <a:spAutoFit/>
          </a:bodyPr>
          <a:lstStyle/>
          <a:p>
            <a:pPr algn="ctr"/>
            <a:r>
              <a:rPr lang="en-GB" sz="1100" dirty="0"/>
              <a:t>Credits- Sims, A.G.; Dobinson, K.W. The Sydney coordinated adaptive trac (SCAT) system philosophy and benefits. IEEE Trans. </a:t>
            </a:r>
            <a:r>
              <a:rPr lang="en-GB" sz="1100" dirty="0" err="1"/>
              <a:t>Veh</a:t>
            </a:r>
            <a:r>
              <a:rPr lang="en-GB" sz="1100" dirty="0"/>
              <a:t>. </a:t>
            </a:r>
            <a:r>
              <a:rPr lang="en-GB" sz="1100" dirty="0" err="1"/>
              <a:t>Technol</a:t>
            </a:r>
            <a:endParaRPr lang="en-US" sz="1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9776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i="1" u="sng" dirty="0">
                <a:solidFill>
                  <a:srgbClr val="FF0000"/>
                </a:solidFill>
              </a:rPr>
              <a:t>HostRSU ALGORITHM</a:t>
            </a:r>
          </a:p>
        </p:txBody>
      </p:sp>
      <p:sp>
        <p:nvSpPr>
          <p:cNvPr id="3" name="Content Placeholder 2"/>
          <p:cNvSpPr>
            <a:spLocks noGrp="1"/>
          </p:cNvSpPr>
          <p:nvPr>
            <p:ph idx="1"/>
          </p:nvPr>
        </p:nvSpPr>
        <p:spPr>
          <a:xfrm>
            <a:off x="1219789" y="1674721"/>
            <a:ext cx="9905999" cy="3541714"/>
          </a:xfrm>
        </p:spPr>
        <p:txBody>
          <a:bodyPr/>
          <a:lstStyle/>
          <a:p>
            <a:r>
              <a:rPr lang="en-GB" dirty="0"/>
              <a:t>The HostRSU algorithm determines whether the RSU itself should be responsible for the approaching emergency vehicle.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619" y="2634552"/>
            <a:ext cx="8809483" cy="3753185"/>
          </a:xfrm>
          <a:prstGeom prst="rect">
            <a:avLst/>
          </a:prstGeom>
        </p:spPr>
      </p:pic>
      <p:sp>
        <p:nvSpPr>
          <p:cNvPr id="5" name="Rectangle 4">
            <a:extLst>
              <a:ext uri="{FF2B5EF4-FFF2-40B4-BE49-F238E27FC236}">
                <a16:creationId xmlns:a16="http://schemas.microsoft.com/office/drawing/2014/main" id="{5CE70FBB-94DC-4B42-86E9-95F0FBF6EC7F}"/>
              </a:ext>
            </a:extLst>
          </p:cNvPr>
          <p:cNvSpPr/>
          <p:nvPr/>
        </p:nvSpPr>
        <p:spPr>
          <a:xfrm>
            <a:off x="925730" y="6482892"/>
            <a:ext cx="10448694" cy="261610"/>
          </a:xfrm>
          <a:prstGeom prst="rect">
            <a:avLst/>
          </a:prstGeom>
          <a:noFill/>
        </p:spPr>
        <p:txBody>
          <a:bodyPr wrap="none" lIns="91440" tIns="45720" rIns="91440" bIns="45720">
            <a:spAutoFit/>
          </a:bodyPr>
          <a:lstStyle/>
          <a:p>
            <a:pPr algn="ctr"/>
            <a:r>
              <a:rPr lang="en-GB" sz="1100" dirty="0"/>
              <a:t>Credits- </a:t>
            </a:r>
            <a:r>
              <a:rPr lang="en-GB" sz="1100" dirty="0" err="1"/>
              <a:t>Mirchandani</a:t>
            </a:r>
            <a:r>
              <a:rPr lang="en-GB" sz="1100" dirty="0"/>
              <a:t>, P.; </a:t>
            </a:r>
            <a:r>
              <a:rPr lang="en-GB" sz="1100" dirty="0" err="1"/>
              <a:t>Knyazyan</a:t>
            </a:r>
            <a:r>
              <a:rPr lang="en-GB" sz="1100" dirty="0"/>
              <a:t>, A.; Head, L.; Wu, W. An approach towards the integration of bus priority, trac adaptive signal control, and bus information/scheduling systems</a:t>
            </a:r>
            <a:endParaRPr lang="en-US" sz="1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06514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170"/>
            <a:ext cx="9905998" cy="1478570"/>
          </a:xfrm>
        </p:spPr>
        <p:txBody>
          <a:bodyPr/>
          <a:lstStyle/>
          <a:p>
            <a:r>
              <a:rPr lang="en-GB" b="1" i="1" u="sng" dirty="0">
                <a:solidFill>
                  <a:srgbClr val="FF0000"/>
                </a:solidFill>
              </a:rPr>
              <a:t>Traffic Signal Control Algorithm</a:t>
            </a:r>
          </a:p>
        </p:txBody>
      </p:sp>
      <p:sp>
        <p:nvSpPr>
          <p:cNvPr id="3" name="Content Placeholder 2"/>
          <p:cNvSpPr>
            <a:spLocks noGrp="1"/>
          </p:cNvSpPr>
          <p:nvPr>
            <p:ph idx="1"/>
          </p:nvPr>
        </p:nvSpPr>
        <p:spPr>
          <a:xfrm>
            <a:off x="1141412" y="1143498"/>
            <a:ext cx="9905999" cy="3541714"/>
          </a:xfrm>
        </p:spPr>
        <p:txBody>
          <a:bodyPr/>
          <a:lstStyle/>
          <a:p>
            <a:r>
              <a:rPr lang="en-GB" dirty="0"/>
              <a:t>After the host RSU check, the RSU starts the EV signal preemption control process, where the control algorithm of this process is presented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905" y="2117605"/>
            <a:ext cx="7712108" cy="4229691"/>
          </a:xfrm>
          <a:prstGeom prst="rect">
            <a:avLst/>
          </a:prstGeom>
        </p:spPr>
      </p:pic>
      <p:sp>
        <p:nvSpPr>
          <p:cNvPr id="5" name="Rectangle 4">
            <a:extLst>
              <a:ext uri="{FF2B5EF4-FFF2-40B4-BE49-F238E27FC236}">
                <a16:creationId xmlns:a16="http://schemas.microsoft.com/office/drawing/2014/main" id="{CFC75141-CB44-4114-A4DC-A2A1807604BD}"/>
              </a:ext>
            </a:extLst>
          </p:cNvPr>
          <p:cNvSpPr/>
          <p:nvPr/>
        </p:nvSpPr>
        <p:spPr>
          <a:xfrm>
            <a:off x="1648685" y="6347296"/>
            <a:ext cx="9643987" cy="430887"/>
          </a:xfrm>
          <a:prstGeom prst="rect">
            <a:avLst/>
          </a:prstGeom>
          <a:noFill/>
        </p:spPr>
        <p:txBody>
          <a:bodyPr wrap="none" lIns="91440" tIns="45720" rIns="91440" bIns="45720">
            <a:spAutoFit/>
          </a:bodyPr>
          <a:lstStyle/>
          <a:p>
            <a:pPr algn="ctr"/>
            <a:r>
              <a:rPr lang="en-GB" sz="1100" dirty="0"/>
              <a:t>Credits- Lee, R.H.; Ting, T.; Lieberman, B.; Tobias, D.; </a:t>
            </a:r>
            <a:r>
              <a:rPr lang="en-GB" sz="1100" dirty="0" err="1"/>
              <a:t>Lolley</a:t>
            </a:r>
            <a:r>
              <a:rPr lang="en-GB" sz="1100" dirty="0"/>
              <a:t>, R.; Ho, Y. Regulation of retinal cGMP cascade by </a:t>
            </a:r>
            <a:r>
              <a:rPr lang="en-GB" sz="1100" dirty="0" err="1"/>
              <a:t>phosducin</a:t>
            </a:r>
            <a:r>
              <a:rPr lang="en-GB" sz="1100" dirty="0"/>
              <a:t> in bovine rod photoreceptor cells. Interaction of </a:t>
            </a:r>
          </a:p>
          <a:p>
            <a:pPr algn="ctr"/>
            <a:r>
              <a:rPr lang="en-GB" sz="1100" dirty="0" err="1"/>
              <a:t>phosducin</a:t>
            </a:r>
            <a:r>
              <a:rPr lang="en-GB" sz="1100" dirty="0"/>
              <a:t> and </a:t>
            </a:r>
            <a:r>
              <a:rPr lang="en-GB" sz="1100" dirty="0" err="1"/>
              <a:t>transducin</a:t>
            </a:r>
            <a:r>
              <a:rPr lang="en-GB" sz="1100" dirty="0"/>
              <a:t>. J. Biol. Chem. </a:t>
            </a:r>
            <a:r>
              <a:rPr lang="en-GB" sz="1100" b="1" dirty="0"/>
              <a:t>1992</a:t>
            </a:r>
            <a:r>
              <a:rPr lang="en-GB" sz="1100" dirty="0"/>
              <a:t>, 267, 25104–25112</a:t>
            </a:r>
            <a:endParaRPr lang="en-US" sz="1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27515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10014267" cy="1478570"/>
          </a:xfrm>
        </p:spPr>
        <p:txBody>
          <a:bodyPr>
            <a:normAutofit/>
          </a:bodyPr>
          <a:lstStyle/>
          <a:p>
            <a:r>
              <a:rPr lang="en-GB" sz="2800" b="1" i="1" u="sng" dirty="0">
                <a:solidFill>
                  <a:srgbClr val="FF0000"/>
                </a:solidFill>
              </a:rPr>
              <a:t>Traffic Signal Switching and Compensation Mode</a:t>
            </a:r>
          </a:p>
        </p:txBody>
      </p:sp>
      <p:sp>
        <p:nvSpPr>
          <p:cNvPr id="3" name="Content Placeholder 2"/>
          <p:cNvSpPr>
            <a:spLocks noGrp="1"/>
          </p:cNvSpPr>
          <p:nvPr>
            <p:ph idx="1"/>
          </p:nvPr>
        </p:nvSpPr>
        <p:spPr>
          <a:xfrm>
            <a:off x="1195545" y="1030287"/>
            <a:ext cx="10055929" cy="3541714"/>
          </a:xfrm>
        </p:spPr>
        <p:txBody>
          <a:bodyPr/>
          <a:lstStyle/>
          <a:p>
            <a:r>
              <a:rPr lang="en-GB" dirty="0"/>
              <a:t>The purpose of compensation mechanism is to improve the vehicle’s continuation rate &amp; reduce the unnecessary stagnation.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528" y="2057722"/>
            <a:ext cx="6790008" cy="4334369"/>
          </a:xfrm>
          <a:prstGeom prst="rect">
            <a:avLst/>
          </a:prstGeom>
        </p:spPr>
      </p:pic>
      <p:sp>
        <p:nvSpPr>
          <p:cNvPr id="5" name="Rectangle 4">
            <a:extLst>
              <a:ext uri="{FF2B5EF4-FFF2-40B4-BE49-F238E27FC236}">
                <a16:creationId xmlns:a16="http://schemas.microsoft.com/office/drawing/2014/main" id="{3D558DD2-BCCD-471A-867D-96784ACBBB3C}"/>
              </a:ext>
            </a:extLst>
          </p:cNvPr>
          <p:cNvSpPr/>
          <p:nvPr/>
        </p:nvSpPr>
        <p:spPr>
          <a:xfrm>
            <a:off x="1358606" y="6392091"/>
            <a:ext cx="9995044" cy="261610"/>
          </a:xfrm>
          <a:prstGeom prst="rect">
            <a:avLst/>
          </a:prstGeom>
          <a:noFill/>
        </p:spPr>
        <p:txBody>
          <a:bodyPr wrap="none" lIns="91440" tIns="45720" rIns="91440" bIns="45720">
            <a:spAutoFit/>
          </a:bodyPr>
          <a:lstStyle/>
          <a:p>
            <a:pPr algn="ctr"/>
            <a:r>
              <a:rPr lang="en-GB" sz="1100" dirty="0"/>
              <a:t>Credits- Nygren, P.; Larsson, R.; Gruber, A.; Peterson, C.; Bergh, J. Doxorubicin selected multidrug-resistant small cell lung cancer cell lines characterised by elevated cytoplasmic</a:t>
            </a:r>
            <a:endParaRPr lang="en-US" sz="1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59500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CB43-AC46-4E7B-BAA9-4A28D5DA9BF1}"/>
              </a:ext>
            </a:extLst>
          </p:cNvPr>
          <p:cNvSpPr>
            <a:spLocks noGrp="1"/>
          </p:cNvSpPr>
          <p:nvPr>
            <p:ph type="title"/>
          </p:nvPr>
        </p:nvSpPr>
        <p:spPr/>
        <p:txBody>
          <a:bodyPr/>
          <a:lstStyle/>
          <a:p>
            <a:pPr algn="ctr"/>
            <a:r>
              <a:rPr lang="en-US" b="1" i="1" u="sng" dirty="0" err="1">
                <a:solidFill>
                  <a:srgbClr val="FF0000"/>
                </a:solidFill>
              </a:rPr>
              <a:t>ouR</a:t>
            </a:r>
            <a:r>
              <a:rPr lang="en-US" b="1" i="1" u="sng">
                <a:solidFill>
                  <a:srgbClr val="FF0000"/>
                </a:solidFill>
              </a:rPr>
              <a:t> PROPOSED </a:t>
            </a:r>
            <a:r>
              <a:rPr lang="en-US" b="1" i="1" u="sng" dirty="0">
                <a:solidFill>
                  <a:srgbClr val="FF0000"/>
                </a:solidFill>
              </a:rPr>
              <a:t>ALGORITHM</a:t>
            </a:r>
            <a:endParaRPr lang="en-IN" b="1" i="1" u="sng" dirty="0">
              <a:solidFill>
                <a:srgbClr val="FF0000"/>
              </a:solidFill>
            </a:endParaRPr>
          </a:p>
        </p:txBody>
      </p:sp>
      <p:pic>
        <p:nvPicPr>
          <p:cNvPr id="5" name="Content Placeholder 4">
            <a:extLst>
              <a:ext uri="{FF2B5EF4-FFF2-40B4-BE49-F238E27FC236}">
                <a16:creationId xmlns:a16="http://schemas.microsoft.com/office/drawing/2014/main" id="{3CC3154A-1968-4491-95BF-CACCE5FC5B5A}"/>
              </a:ext>
            </a:extLst>
          </p:cNvPr>
          <p:cNvPicPr>
            <a:picLocks noGrp="1" noChangeAspect="1"/>
          </p:cNvPicPr>
          <p:nvPr>
            <p:ph idx="1"/>
          </p:nvPr>
        </p:nvPicPr>
        <p:blipFill>
          <a:blip r:embed="rId2"/>
          <a:stretch>
            <a:fillRect/>
          </a:stretch>
        </p:blipFill>
        <p:spPr>
          <a:xfrm>
            <a:off x="1837678" y="1690194"/>
            <a:ext cx="7480007" cy="4293355"/>
          </a:xfrm>
        </p:spPr>
      </p:pic>
    </p:spTree>
    <p:extLst>
      <p:ext uri="{BB962C8B-B14F-4D97-AF65-F5344CB8AC3E}">
        <p14:creationId xmlns:p14="http://schemas.microsoft.com/office/powerpoint/2010/main" val="167548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i="1" u="sng" dirty="0">
                <a:solidFill>
                  <a:srgbClr val="FF0000"/>
                </a:solidFill>
              </a:rPr>
              <a:t>Sources:-</a:t>
            </a:r>
          </a:p>
        </p:txBody>
      </p:sp>
      <p:sp>
        <p:nvSpPr>
          <p:cNvPr id="3" name="Content Placeholder 2"/>
          <p:cNvSpPr>
            <a:spLocks noGrp="1"/>
          </p:cNvSpPr>
          <p:nvPr>
            <p:ph idx="1"/>
          </p:nvPr>
        </p:nvSpPr>
        <p:spPr>
          <a:xfrm>
            <a:off x="1141412" y="2249486"/>
            <a:ext cx="10266817" cy="4608513"/>
          </a:xfrm>
        </p:spPr>
        <p:txBody>
          <a:bodyPr>
            <a:normAutofit fontScale="47500" lnSpcReduction="20000"/>
          </a:bodyPr>
          <a:lstStyle/>
          <a:p>
            <a:r>
              <a:rPr lang="en-GB" dirty="0"/>
              <a:t>Ahn, S.; Choi, J. Internet of vehicles and cost-eective trac signal control. Sensors </a:t>
            </a:r>
            <a:r>
              <a:rPr lang="en-GB" b="1" dirty="0"/>
              <a:t>2019</a:t>
            </a:r>
            <a:r>
              <a:rPr lang="en-GB" dirty="0"/>
              <a:t>, 19, 1275. [CrossRef]</a:t>
            </a:r>
          </a:p>
          <a:p>
            <a:r>
              <a:rPr lang="en-GB" dirty="0"/>
              <a:t>Fogue, M.; Garrido, P.; Martinez, F.J.; Cano, J.C.; Calafate, C.T.; Manzoni, P. Automatic accident detection: Assistance through communication technologies and vehicles. IEEE Veh. Technol. Mag. </a:t>
            </a:r>
            <a:r>
              <a:rPr lang="en-GB" b="1" dirty="0"/>
              <a:t>2012</a:t>
            </a:r>
            <a:r>
              <a:rPr lang="en-GB" dirty="0"/>
              <a:t>, 7, 90–100.</a:t>
            </a:r>
          </a:p>
          <a:p>
            <a:r>
              <a:rPr lang="en-GB" dirty="0"/>
              <a:t>Pandit, K.; Ghosal, D.; Zhang, H.M.; Chuah, C.N. Adaptive trac signal control with vehicular ad hoc networks. IEEE Trans. Veh. Technol. </a:t>
            </a:r>
            <a:r>
              <a:rPr lang="en-GB" b="1" dirty="0"/>
              <a:t>2013</a:t>
            </a:r>
            <a:r>
              <a:rPr lang="en-GB" dirty="0"/>
              <a:t>, 62, 1459–1471. [CrossRef]</a:t>
            </a:r>
          </a:p>
          <a:p>
            <a:r>
              <a:rPr lang="en-GB" dirty="0"/>
              <a:t>Abdelghaar, H.M.; Rakha, H.A. A novel decentralized game-theoretic adaptive trac signal controller: Large-scale testing. Sensors </a:t>
            </a:r>
            <a:r>
              <a:rPr lang="en-GB" b="1" dirty="0"/>
              <a:t>2019</a:t>
            </a:r>
            <a:r>
              <a:rPr lang="en-GB" dirty="0"/>
              <a:t>, 19, 2282. [CrossRef] [PubMed]</a:t>
            </a:r>
          </a:p>
          <a:p>
            <a:r>
              <a:rPr lang="en-GB" dirty="0"/>
              <a:t> Hunt, P.; Robertson, D.; Bretherton, R.;Winton, R. SCOOT—A Trac Responsive Method of Coordinating Signals; Transport and Road Research Laboratory: Crowthorne, UK, 1981.</a:t>
            </a:r>
          </a:p>
          <a:p>
            <a:r>
              <a:rPr lang="en-GB" dirty="0"/>
              <a:t> Sims, A.G.; Dobinson, K.W. The Sydney coordinated adaptive trac (SCAT) system philosophy and benefits. IEEE Trans. Veh. Technol. </a:t>
            </a:r>
            <a:r>
              <a:rPr lang="en-GB" b="1" dirty="0"/>
              <a:t>1980</a:t>
            </a:r>
            <a:r>
              <a:rPr lang="en-GB" dirty="0"/>
              <a:t>, 29, 130–137. [CrossRef]</a:t>
            </a:r>
          </a:p>
          <a:p>
            <a:r>
              <a:rPr lang="en-GB" dirty="0"/>
              <a:t>Mirchandani, P.; Knyazyan, A.; Head, L.; Wu, W. An approach towards the integration of bus priority, trac adaptive signal control, and bus information/scheduling systems. In Computer-Aided Scheduling of PublicTransport; Springer: Berlin/Heidelberg, Germany, 2001; pp. 319–334.</a:t>
            </a:r>
          </a:p>
          <a:p>
            <a:r>
              <a:rPr lang="en-GB" dirty="0"/>
              <a:t> Lee, R.H.; Ting, T.; Lieberman, B.; Tobias, D.; Lolley, R.; Ho, Y. Regulation of retinal cGMP cascade by phosducin in bovine rod photoreceptor cells. Interaction of phosducin and transducin. J. Biol. Chem. </a:t>
            </a:r>
            <a:r>
              <a:rPr lang="en-GB" b="1" dirty="0"/>
              <a:t>1992</a:t>
            </a:r>
            <a:r>
              <a:rPr lang="en-GB" dirty="0"/>
              <a:t>, 267, 25104–25112. [PubMed]</a:t>
            </a:r>
          </a:p>
          <a:p>
            <a:r>
              <a:rPr lang="en-GB" dirty="0"/>
              <a:t>Nygren, P.; Larsson, R.; Gruber, A.; Peterson, C.; Bergh, J. Doxorubicin selected multidrug-resistant small cell lung cancer cell lines characterised by elevated cytoplasmic Ca2+ and resistance modulation by verapamil in absence of P-glycoprotein overexpression. Br. J. Cancer </a:t>
            </a:r>
            <a:r>
              <a:rPr lang="en-GB" b="1" dirty="0"/>
              <a:t>1991</a:t>
            </a:r>
            <a:r>
              <a:rPr lang="en-GB" dirty="0"/>
              <a:t>, 64, 1011. [CrossRef] [PubMed]</a:t>
            </a:r>
          </a:p>
        </p:txBody>
      </p:sp>
    </p:spTree>
    <p:extLst>
      <p:ext uri="{BB962C8B-B14F-4D97-AF65-F5344CB8AC3E}">
        <p14:creationId xmlns:p14="http://schemas.microsoft.com/office/powerpoint/2010/main" val="76880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u="sng" dirty="0">
                <a:solidFill>
                  <a:srgbClr val="FF0000"/>
                </a:solidFill>
              </a:rPr>
              <a:t>THANK YOU FOR YOUR ATTENTION!!!</a:t>
            </a:r>
          </a:p>
        </p:txBody>
      </p:sp>
      <p:sp>
        <p:nvSpPr>
          <p:cNvPr id="3" name="Content Placeholder 2"/>
          <p:cNvSpPr>
            <a:spLocks noGrp="1"/>
          </p:cNvSpPr>
          <p:nvPr>
            <p:ph idx="1"/>
          </p:nvPr>
        </p:nvSpPr>
        <p:spPr/>
        <p:txBody>
          <a:bodyPr>
            <a:noAutofit/>
          </a:bodyPr>
          <a:lstStyle/>
          <a:p>
            <a:endParaRPr lang="en-GB" sz="2000" b="1" dirty="0">
              <a:solidFill>
                <a:srgbClr val="FF0000"/>
              </a:solidFill>
            </a:endParaRPr>
          </a:p>
          <a:p>
            <a:endParaRPr lang="en-GB" sz="2000" b="1" dirty="0">
              <a:solidFill>
                <a:srgbClr val="FF0000"/>
              </a:solidFill>
            </a:endParaRPr>
          </a:p>
          <a:p>
            <a:endParaRPr lang="en-GB" sz="2000" b="1" dirty="0">
              <a:solidFill>
                <a:srgbClr val="FF0000"/>
              </a:solidFill>
            </a:endParaRPr>
          </a:p>
          <a:p>
            <a:endParaRPr lang="en-GB" sz="2000" b="1" dirty="0">
              <a:solidFill>
                <a:srgbClr val="FF0000"/>
              </a:solidFill>
            </a:endParaRPr>
          </a:p>
          <a:p>
            <a:endParaRPr lang="en-GB" sz="2000" b="1" dirty="0">
              <a:solidFill>
                <a:srgbClr val="FF0000"/>
              </a:solidFill>
            </a:endParaRPr>
          </a:p>
          <a:p>
            <a:endParaRPr lang="en-GB" sz="2000" b="1" dirty="0">
              <a:solidFill>
                <a:srgbClr val="FF0000"/>
              </a:solidFill>
            </a:endParaRPr>
          </a:p>
          <a:p>
            <a:pPr lvl="6"/>
            <a:r>
              <a:rPr lang="en-GB" sz="2000" b="1" dirty="0">
                <a:solidFill>
                  <a:srgbClr val="FF0000"/>
                </a:solidFill>
              </a:rPr>
              <a:t>PRASHANT KUMAR</a:t>
            </a:r>
          </a:p>
          <a:p>
            <a:pPr lvl="6"/>
            <a:r>
              <a:rPr lang="en-GB" sz="2000" b="1" dirty="0">
                <a:solidFill>
                  <a:srgbClr val="FF0000"/>
                </a:solidFill>
              </a:rPr>
              <a:t>POOJA KUMARI</a:t>
            </a:r>
          </a:p>
          <a:p>
            <a:pPr lvl="6"/>
            <a:r>
              <a:rPr lang="en-GB" sz="2000" b="1" dirty="0">
                <a:solidFill>
                  <a:srgbClr val="FF0000"/>
                </a:solidFill>
              </a:rPr>
              <a:t>RAHUL KR. PANDEY</a:t>
            </a:r>
          </a:p>
        </p:txBody>
      </p:sp>
      <p:pic>
        <p:nvPicPr>
          <p:cNvPr id="4" name="Picture 3" descr="Skopje Aquaduct.jpg"/>
          <p:cNvPicPr>
            <a:picLocks noChangeAspect="1"/>
          </p:cNvPicPr>
          <p:nvPr/>
        </p:nvPicPr>
        <p:blipFill>
          <a:blip r:embed="rId2" cstate="print"/>
          <a:srcRect/>
          <a:stretch>
            <a:fillRect/>
          </a:stretch>
        </p:blipFill>
        <p:spPr bwMode="auto">
          <a:xfrm>
            <a:off x="3909931" y="2249487"/>
            <a:ext cx="3857652" cy="2613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961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0000"/>
                </a:solidFill>
              </a:rPr>
              <a:t>UNdER THE GUIDENCE OF:-</a:t>
            </a:r>
          </a:p>
        </p:txBody>
      </p:sp>
      <p:sp>
        <p:nvSpPr>
          <p:cNvPr id="3" name="Content Placeholder 2"/>
          <p:cNvSpPr>
            <a:spLocks noGrp="1"/>
          </p:cNvSpPr>
          <p:nvPr>
            <p:ph idx="1"/>
          </p:nvPr>
        </p:nvSpPr>
        <p:spPr/>
        <p:txBody>
          <a:bodyPr>
            <a:normAutofit/>
          </a:bodyPr>
          <a:lstStyle/>
          <a:p>
            <a:pPr marL="0" indent="0">
              <a:buNone/>
            </a:pPr>
            <a:r>
              <a:rPr lang="en-GB" b="1" dirty="0"/>
              <a:t>				DR. RAJESH MUKHERJEE</a:t>
            </a:r>
          </a:p>
          <a:p>
            <a:pPr marL="0" indent="0">
              <a:buNone/>
            </a:pPr>
            <a:r>
              <a:rPr lang="en-GB" dirty="0"/>
              <a:t>		(Assistant Professor, Haldia Institute of Technology)</a:t>
            </a:r>
          </a:p>
          <a:p>
            <a:pPr marL="0" indent="0">
              <a:buNone/>
            </a:pPr>
            <a:endParaRPr lang="en-GB" b="1" dirty="0"/>
          </a:p>
          <a:p>
            <a:endParaRPr lang="en" b="1" dirty="0"/>
          </a:p>
          <a:p>
            <a:endParaRPr lang="en" b="1" dirty="0"/>
          </a:p>
        </p:txBody>
      </p:sp>
      <p:pic>
        <p:nvPicPr>
          <p:cNvPr id="5" name="Picture 4"/>
          <p:cNvPicPr>
            <a:picLocks noChangeAspect="1"/>
          </p:cNvPicPr>
          <p:nvPr/>
        </p:nvPicPr>
        <p:blipFill>
          <a:blip r:embed="rId2"/>
          <a:stretch>
            <a:fillRect/>
          </a:stretch>
        </p:blipFill>
        <p:spPr>
          <a:xfrm>
            <a:off x="4859187" y="3581273"/>
            <a:ext cx="3090470" cy="2658209"/>
          </a:xfrm>
          <a:prstGeom prst="rect">
            <a:avLst/>
          </a:prstGeom>
        </p:spPr>
      </p:pic>
    </p:spTree>
    <p:extLst>
      <p:ext uri="{BB962C8B-B14F-4D97-AF65-F5344CB8AC3E}">
        <p14:creationId xmlns:p14="http://schemas.microsoft.com/office/powerpoint/2010/main" val="111732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0000"/>
                </a:solidFill>
              </a:rPr>
              <a:t>Agenda:-</a:t>
            </a:r>
          </a:p>
        </p:txBody>
      </p:sp>
      <p:sp>
        <p:nvSpPr>
          <p:cNvPr id="3" name="Content Placeholder 2"/>
          <p:cNvSpPr>
            <a:spLocks noGrp="1"/>
          </p:cNvSpPr>
          <p:nvPr>
            <p:ph idx="1"/>
          </p:nvPr>
        </p:nvSpPr>
        <p:spPr>
          <a:xfrm>
            <a:off x="1141412" y="2249486"/>
            <a:ext cx="9905999" cy="4421279"/>
          </a:xfrm>
        </p:spPr>
        <p:txBody>
          <a:bodyPr>
            <a:normAutofit fontScale="85000" lnSpcReduction="20000"/>
          </a:bodyPr>
          <a:lstStyle/>
          <a:p>
            <a:r>
              <a:rPr lang="en-IN" i="1" dirty="0">
                <a:solidFill>
                  <a:srgbClr val="FFFF00"/>
                </a:solidFill>
              </a:rPr>
              <a:t>Traffic control devices  - Advantages of traffic signals</a:t>
            </a:r>
          </a:p>
          <a:p>
            <a:r>
              <a:rPr lang="en-IN" i="1" dirty="0">
                <a:solidFill>
                  <a:srgbClr val="FFFF00"/>
                </a:solidFill>
              </a:rPr>
              <a:t>Legitimately Coordinated by Traffic Signal Controller</a:t>
            </a:r>
          </a:p>
          <a:p>
            <a:r>
              <a:rPr lang="en-GB" i="1" dirty="0">
                <a:solidFill>
                  <a:srgbClr val="FFFF00"/>
                </a:solidFill>
              </a:rPr>
              <a:t>Adaptive Traffic Signal Control (ATSC)</a:t>
            </a:r>
          </a:p>
          <a:p>
            <a:r>
              <a:rPr lang="en-US" i="1" dirty="0">
                <a:solidFill>
                  <a:srgbClr val="FFFF00"/>
                </a:solidFill>
              </a:rPr>
              <a:t>Objective Of Adaptive Traffic Control System</a:t>
            </a:r>
          </a:p>
          <a:p>
            <a:r>
              <a:rPr lang="en-GB" i="1" dirty="0">
                <a:solidFill>
                  <a:srgbClr val="FFFF00"/>
                </a:solidFill>
              </a:rPr>
              <a:t>STSC System Architecture</a:t>
            </a:r>
          </a:p>
          <a:p>
            <a:r>
              <a:rPr lang="en-GB" i="1" dirty="0">
                <a:solidFill>
                  <a:srgbClr val="FFFF00"/>
                </a:solidFill>
              </a:rPr>
              <a:t>EVSP PROCESS &amp; algorithm</a:t>
            </a:r>
          </a:p>
          <a:p>
            <a:r>
              <a:rPr lang="en-GB" i="1" dirty="0">
                <a:solidFill>
                  <a:srgbClr val="FFFF00"/>
                </a:solidFill>
              </a:rPr>
              <a:t>HostRSU ALGORITHM</a:t>
            </a:r>
          </a:p>
          <a:p>
            <a:r>
              <a:rPr lang="en-GB" i="1" dirty="0">
                <a:solidFill>
                  <a:srgbClr val="FFFF00"/>
                </a:solidFill>
              </a:rPr>
              <a:t>Traffic Signal Control Algorithm</a:t>
            </a:r>
          </a:p>
          <a:p>
            <a:r>
              <a:rPr lang="en-GB" i="1" dirty="0">
                <a:solidFill>
                  <a:srgbClr val="FFFF00"/>
                </a:solidFill>
              </a:rPr>
              <a:t>Traffic Signal Switching and Compensation Mode</a:t>
            </a:r>
          </a:p>
          <a:p>
            <a:r>
              <a:rPr lang="en-GB" i="1" dirty="0">
                <a:solidFill>
                  <a:srgbClr val="FFFF00"/>
                </a:solidFill>
              </a:rPr>
              <a:t>sources</a:t>
            </a:r>
          </a:p>
          <a:p>
            <a:endParaRPr lang="en-IN" i="1" dirty="0">
              <a:solidFill>
                <a:srgbClr val="FFFF00"/>
              </a:solidFill>
            </a:endParaRPr>
          </a:p>
          <a:p>
            <a:endParaRPr lang="en-IN" i="1" dirty="0">
              <a:solidFill>
                <a:srgbClr val="FFFF00"/>
              </a:solidFill>
            </a:endParaRPr>
          </a:p>
          <a:p>
            <a:endParaRPr lang="en-IN" i="1" dirty="0">
              <a:solidFill>
                <a:srgbClr val="FFFF00"/>
              </a:solidFill>
            </a:endParaRPr>
          </a:p>
          <a:p>
            <a:endParaRPr lang="en-GB" i="1" dirty="0">
              <a:solidFill>
                <a:srgbClr val="FFFF00"/>
              </a:solidFill>
            </a:endParaRPr>
          </a:p>
        </p:txBody>
      </p:sp>
    </p:spTree>
    <p:extLst>
      <p:ext uri="{BB962C8B-B14F-4D97-AF65-F5344CB8AC3E}">
        <p14:creationId xmlns:p14="http://schemas.microsoft.com/office/powerpoint/2010/main" val="361016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785794"/>
            <a:ext cx="7524328" cy="7143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0000"/>
                </a:solidFill>
              </a:rPr>
              <a:t>Traffic control devices  - Advantages of traffic signals</a:t>
            </a:r>
          </a:p>
        </p:txBody>
      </p:sp>
      <p:pic>
        <p:nvPicPr>
          <p:cNvPr id="13314" name="Picture 2" descr="Image result for traffic signal controller icon"/>
          <p:cNvPicPr>
            <a:picLocks noChangeAspect="1" noChangeArrowheads="1"/>
          </p:cNvPicPr>
          <p:nvPr/>
        </p:nvPicPr>
        <p:blipFill>
          <a:blip r:embed="rId2" cstate="print"/>
          <a:srcRect/>
          <a:stretch>
            <a:fillRect/>
          </a:stretch>
        </p:blipFill>
        <p:spPr bwMode="auto">
          <a:xfrm>
            <a:off x="9120337" y="785794"/>
            <a:ext cx="1293021" cy="714380"/>
          </a:xfrm>
          <a:prstGeom prst="rect">
            <a:avLst/>
          </a:prstGeom>
          <a:noFill/>
        </p:spPr>
      </p:pic>
      <p:sp>
        <p:nvSpPr>
          <p:cNvPr id="13315" name="Rectangle 3"/>
          <p:cNvSpPr>
            <a:spLocks noChangeArrowheads="1"/>
          </p:cNvSpPr>
          <p:nvPr/>
        </p:nvSpPr>
        <p:spPr bwMode="auto">
          <a:xfrm>
            <a:off x="1651198" y="2105234"/>
            <a:ext cx="494486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defTabSz="914400" fontAlgn="base">
              <a:spcBef>
                <a:spcPct val="0"/>
              </a:spcBef>
              <a:spcAft>
                <a:spcPct val="0"/>
              </a:spcAft>
            </a:pPr>
            <a:r>
              <a:rPr lang="en-US" dirty="0">
                <a:solidFill>
                  <a:schemeClr val="tx2">
                    <a:lumMod val="75000"/>
                  </a:schemeClr>
                </a:solidFill>
                <a:latin typeface="Calibri" pitchFamily="34" charset="0"/>
                <a:ea typeface="Calibri" pitchFamily="34" charset="0"/>
                <a:cs typeface="Times New Roman" pitchFamily="18" charset="0"/>
              </a:rPr>
              <a:t>Signals offer most extreme control at crossing points. They hand-off messages of both what to do and what not to do. The essential capacity of any activity signal is to dole out right-of-approach to clashing developments of traffic at a convergence. This is finished by allowing clashing floods of traffic to have a similar convergence by methods for time division. By on the other hand doling out right of approach to different activity developments, signals accommodate the precise development of clashing streams. They may hinder greatly overwhelming streams to allow the intersection of minor developments that couldn't generally move securely through a crossing point. </a:t>
            </a:r>
            <a:endParaRPr lang="en-US" sz="2800" dirty="0">
              <a:solidFill>
                <a:schemeClr val="tx2">
                  <a:lumMod val="75000"/>
                </a:schemeClr>
              </a:solidFill>
              <a:latin typeface="Arial" pitchFamily="34" charset="0"/>
              <a:cs typeface="Arial" pitchFamily="34" charset="0"/>
            </a:endParaRPr>
          </a:p>
        </p:txBody>
      </p:sp>
      <p:pic>
        <p:nvPicPr>
          <p:cNvPr id="13323" name="Picture 11" descr="Image result for traffic signal icon"/>
          <p:cNvPicPr>
            <a:picLocks noChangeAspect="1" noChangeArrowheads="1"/>
          </p:cNvPicPr>
          <p:nvPr/>
        </p:nvPicPr>
        <p:blipFill>
          <a:blip r:embed="rId3"/>
          <a:srcRect/>
          <a:stretch>
            <a:fillRect/>
          </a:stretch>
        </p:blipFill>
        <p:spPr bwMode="auto">
          <a:xfrm>
            <a:off x="6596066" y="1552596"/>
            <a:ext cx="4071934" cy="4876801"/>
          </a:xfrm>
          <a:prstGeom prst="rect">
            <a:avLst/>
          </a:prstGeom>
          <a:noFill/>
        </p:spPr>
      </p:pic>
    </p:spTree>
    <p:extLst>
      <p:ext uri="{BB962C8B-B14F-4D97-AF65-F5344CB8AC3E}">
        <p14:creationId xmlns:p14="http://schemas.microsoft.com/office/powerpoint/2010/main" val="29008152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785794"/>
            <a:ext cx="7524328" cy="7143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0000"/>
                </a:solidFill>
              </a:rPr>
              <a:t>Legitimately Coordinated by Traffic Signal Controller</a:t>
            </a:r>
          </a:p>
        </p:txBody>
      </p:sp>
      <p:pic>
        <p:nvPicPr>
          <p:cNvPr id="15362" name="Picture 2" descr="Image result for traffic activity icon"/>
          <p:cNvPicPr>
            <a:picLocks noChangeAspect="1" noChangeArrowheads="1"/>
          </p:cNvPicPr>
          <p:nvPr/>
        </p:nvPicPr>
        <p:blipFill>
          <a:blip r:embed="rId2"/>
          <a:srcRect/>
          <a:stretch>
            <a:fillRect/>
          </a:stretch>
        </p:blipFill>
        <p:spPr bwMode="auto">
          <a:xfrm>
            <a:off x="6381752" y="1937511"/>
            <a:ext cx="4429156" cy="3929090"/>
          </a:xfrm>
          <a:prstGeom prst="rect">
            <a:avLst/>
          </a:prstGeom>
          <a:noFill/>
        </p:spPr>
      </p:pic>
      <p:pic>
        <p:nvPicPr>
          <p:cNvPr id="6" name="Picture 2" descr="Image result for traffic signal controller icon"/>
          <p:cNvPicPr>
            <a:picLocks noChangeAspect="1" noChangeArrowheads="1"/>
          </p:cNvPicPr>
          <p:nvPr/>
        </p:nvPicPr>
        <p:blipFill>
          <a:blip r:embed="rId3" cstate="print"/>
          <a:srcRect/>
          <a:stretch>
            <a:fillRect/>
          </a:stretch>
        </p:blipFill>
        <p:spPr bwMode="auto">
          <a:xfrm>
            <a:off x="9192345" y="785795"/>
            <a:ext cx="1440159" cy="714380"/>
          </a:xfrm>
          <a:prstGeom prst="rect">
            <a:avLst/>
          </a:prstGeom>
          <a:noFill/>
        </p:spPr>
      </p:pic>
      <p:sp>
        <p:nvSpPr>
          <p:cNvPr id="15363" name="Rectangle 3"/>
          <p:cNvSpPr>
            <a:spLocks noChangeArrowheads="1"/>
          </p:cNvSpPr>
          <p:nvPr/>
        </p:nvSpPr>
        <p:spPr bwMode="auto">
          <a:xfrm>
            <a:off x="1738282" y="2283729"/>
            <a:ext cx="464347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defTabSz="914400" fontAlgn="base">
              <a:spcBef>
                <a:spcPct val="0"/>
              </a:spcBef>
              <a:spcAft>
                <a:spcPct val="0"/>
              </a:spcAft>
            </a:pPr>
            <a:r>
              <a:rPr lang="en-US" sz="2000" dirty="0">
                <a:solidFill>
                  <a:schemeClr val="tx2">
                    <a:lumMod val="75000"/>
                  </a:schemeClr>
                </a:solidFill>
                <a:latin typeface="Calibri" pitchFamily="34" charset="0"/>
                <a:ea typeface="Calibri" pitchFamily="34" charset="0"/>
                <a:cs typeface="Times New Roman" pitchFamily="18" charset="0"/>
              </a:rPr>
              <a:t>At the point when legitimately coordinated by traffic signal controller, a traffic signal expands the activity taking care of limit of a convergence, and when introduced under conditions that legitimize its utilization, a signal is an important gadget for enhancing the wellbeing and proficiency of both walker and vehicular activity. Specifically, signals may lessen certain sorts of mischances, most eminently, right-edge (broadside) impacts. </a:t>
            </a:r>
            <a:endParaRPr lang="en-US" sz="3200" dirty="0">
              <a:solidFill>
                <a:schemeClr val="tx2">
                  <a:lumMod val="75000"/>
                </a:schemeClr>
              </a:solidFill>
              <a:latin typeface="Arial" pitchFamily="34" charset="0"/>
              <a:cs typeface="Arial" pitchFamily="34" charset="0"/>
            </a:endParaRPr>
          </a:p>
        </p:txBody>
      </p:sp>
      <p:sp>
        <p:nvSpPr>
          <p:cNvPr id="2" name="TextBox 1">
            <a:extLst>
              <a:ext uri="{FF2B5EF4-FFF2-40B4-BE49-F238E27FC236}">
                <a16:creationId xmlns:a16="http://schemas.microsoft.com/office/drawing/2014/main" id="{D75E3627-B5C9-4FFB-BB97-173FED02004F}"/>
              </a:ext>
            </a:extLst>
          </p:cNvPr>
          <p:cNvSpPr txBox="1"/>
          <p:nvPr/>
        </p:nvSpPr>
        <p:spPr>
          <a:xfrm>
            <a:off x="3737499" y="6107837"/>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13ACB52F-5C1E-4846-A693-03D8C231508A}"/>
              </a:ext>
            </a:extLst>
          </p:cNvPr>
          <p:cNvSpPr txBox="1"/>
          <p:nvPr/>
        </p:nvSpPr>
        <p:spPr>
          <a:xfrm>
            <a:off x="1381092" y="5848215"/>
            <a:ext cx="9875793" cy="646331"/>
          </a:xfrm>
          <a:prstGeom prst="rect">
            <a:avLst/>
          </a:prstGeom>
          <a:noFill/>
        </p:spPr>
        <p:txBody>
          <a:bodyPr wrap="square">
            <a:spAutoFit/>
          </a:bodyPr>
          <a:lstStyle/>
          <a:p>
            <a:r>
              <a:rPr lang="en-GB" b="1" i="1" u="sng" dirty="0">
                <a:solidFill>
                  <a:srgbClr val="FF0000"/>
                </a:solidFill>
              </a:rPr>
              <a:t>Pic Credits- </a:t>
            </a:r>
            <a:r>
              <a:rPr lang="en-GB" dirty="0" err="1">
                <a:solidFill>
                  <a:schemeClr val="bg1"/>
                </a:solidFill>
              </a:rPr>
              <a:t>Ahn</a:t>
            </a:r>
            <a:r>
              <a:rPr lang="en-GB" dirty="0">
                <a:solidFill>
                  <a:schemeClr val="bg1"/>
                </a:solidFill>
              </a:rPr>
              <a:t>, S.; Choi, J. Internet of vehicles and cost-</a:t>
            </a:r>
            <a:r>
              <a:rPr lang="en-GB" dirty="0" err="1">
                <a:solidFill>
                  <a:schemeClr val="bg1"/>
                </a:solidFill>
              </a:rPr>
              <a:t>eective</a:t>
            </a:r>
            <a:r>
              <a:rPr lang="en-GB" dirty="0">
                <a:solidFill>
                  <a:schemeClr val="bg1"/>
                </a:solidFill>
              </a:rPr>
              <a:t> trac signal control. Sensors </a:t>
            </a:r>
            <a:r>
              <a:rPr lang="en-GB" b="1" dirty="0">
                <a:solidFill>
                  <a:schemeClr val="bg1"/>
                </a:solidFill>
              </a:rPr>
              <a:t>2019</a:t>
            </a:r>
            <a:r>
              <a:rPr lang="en-GB" dirty="0">
                <a:solidFill>
                  <a:schemeClr val="bg1"/>
                </a:solidFill>
              </a:rPr>
              <a:t>, 19, 1275. [</a:t>
            </a:r>
            <a:r>
              <a:rPr lang="en-GB" dirty="0" err="1">
                <a:solidFill>
                  <a:schemeClr val="bg1"/>
                </a:solidFill>
              </a:rPr>
              <a:t>CrossRef</a:t>
            </a:r>
            <a:r>
              <a:rPr lang="en-GB" dirty="0">
                <a:solidFill>
                  <a:schemeClr val="bg1"/>
                </a:solidFill>
              </a:rPr>
              <a:t>]</a:t>
            </a:r>
          </a:p>
        </p:txBody>
      </p:sp>
    </p:spTree>
    <p:extLst>
      <p:ext uri="{BB962C8B-B14F-4D97-AF65-F5344CB8AC3E}">
        <p14:creationId xmlns:p14="http://schemas.microsoft.com/office/powerpoint/2010/main" val="11381704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00804"/>
            <a:ext cx="9905998" cy="1478570"/>
          </a:xfrm>
        </p:spPr>
        <p:txBody>
          <a:bodyPr>
            <a:normAutofit/>
          </a:bodyPr>
          <a:lstStyle/>
          <a:p>
            <a:r>
              <a:rPr lang="en-GB" sz="3200" b="1" i="1" u="sng" dirty="0">
                <a:solidFill>
                  <a:srgbClr val="FF0000"/>
                </a:solidFill>
              </a:rPr>
              <a:t>Adaptive Traffic Signal Control (ATSC)</a:t>
            </a:r>
          </a:p>
        </p:txBody>
      </p:sp>
      <p:sp>
        <p:nvSpPr>
          <p:cNvPr id="3" name="Content Placeholder 2"/>
          <p:cNvSpPr>
            <a:spLocks noGrp="1"/>
          </p:cNvSpPr>
          <p:nvPr>
            <p:ph idx="1"/>
          </p:nvPr>
        </p:nvSpPr>
        <p:spPr>
          <a:xfrm>
            <a:off x="1141412" y="1404755"/>
            <a:ext cx="9905999" cy="3541714"/>
          </a:xfrm>
        </p:spPr>
        <p:txBody>
          <a:bodyPr/>
          <a:lstStyle/>
          <a:p>
            <a:r>
              <a:rPr lang="en-GB" dirty="0"/>
              <a:t>Pandit et al. proposed an adaptive trac signal control with the Oldest Arrives First (OAF) strategy by using a vehicular network</a:t>
            </a:r>
          </a:p>
          <a:p>
            <a:r>
              <a:rPr lang="en-GB" dirty="0"/>
              <a:t>Some well-known ATSC models are commonly adopted in urban intersections are:-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147" y="3240512"/>
            <a:ext cx="8596105" cy="3212539"/>
          </a:xfrm>
          <a:prstGeom prst="rect">
            <a:avLst/>
          </a:prstGeom>
        </p:spPr>
      </p:pic>
      <p:sp>
        <p:nvSpPr>
          <p:cNvPr id="5" name="Rectangle 4">
            <a:extLst>
              <a:ext uri="{FF2B5EF4-FFF2-40B4-BE49-F238E27FC236}">
                <a16:creationId xmlns:a16="http://schemas.microsoft.com/office/drawing/2014/main" id="{EF6FA858-D091-4A1B-AEEA-78FC16BE23F5}"/>
              </a:ext>
            </a:extLst>
          </p:cNvPr>
          <p:cNvSpPr/>
          <p:nvPr/>
        </p:nvSpPr>
        <p:spPr>
          <a:xfrm>
            <a:off x="1408879" y="6441294"/>
            <a:ext cx="9514143" cy="430887"/>
          </a:xfrm>
          <a:prstGeom prst="rect">
            <a:avLst/>
          </a:prstGeom>
          <a:noFill/>
        </p:spPr>
        <p:txBody>
          <a:bodyPr wrap="none" lIns="91440" tIns="45720" rIns="91440" bIns="45720">
            <a:spAutoFit/>
          </a:bodyPr>
          <a:lstStyle/>
          <a:p>
            <a:r>
              <a:rPr lang="en-GB" sz="1100" dirty="0">
                <a:solidFill>
                  <a:srgbClr val="FF0000"/>
                </a:solidFill>
              </a:rPr>
              <a:t>Pic Credits- </a:t>
            </a:r>
            <a:r>
              <a:rPr lang="en-GB" sz="1100" dirty="0" err="1"/>
              <a:t>Fogue</a:t>
            </a:r>
            <a:r>
              <a:rPr lang="en-GB" sz="1100" dirty="0"/>
              <a:t>, M.; Garrido, P.; Martinez, F.J.; Cano, J.C.; Calafate, C.T.; Manzoni, P. Automatic accident detection: Assistance through communication technologies </a:t>
            </a:r>
          </a:p>
          <a:p>
            <a:r>
              <a:rPr lang="en-GB" sz="1100" dirty="0"/>
              <a:t>		and vehicles. IEEE </a:t>
            </a:r>
            <a:r>
              <a:rPr lang="en-GB" sz="1100" dirty="0" err="1"/>
              <a:t>Veh</a:t>
            </a:r>
            <a:r>
              <a:rPr lang="en-GB" sz="1100" dirty="0"/>
              <a:t>. Technol. Mag. </a:t>
            </a:r>
            <a:r>
              <a:rPr lang="en-GB" sz="1100" b="1" dirty="0"/>
              <a:t>2012</a:t>
            </a:r>
            <a:r>
              <a:rPr lang="en-GB" sz="1100" dirty="0"/>
              <a:t>, 7, 90–100.</a:t>
            </a:r>
          </a:p>
        </p:txBody>
      </p:sp>
    </p:spTree>
    <p:extLst>
      <p:ext uri="{BB962C8B-B14F-4D97-AF65-F5344CB8AC3E}">
        <p14:creationId xmlns:p14="http://schemas.microsoft.com/office/powerpoint/2010/main" val="311938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Related image"/>
          <p:cNvPicPr>
            <a:picLocks noChangeAspect="1" noChangeArrowheads="1"/>
          </p:cNvPicPr>
          <p:nvPr/>
        </p:nvPicPr>
        <p:blipFill>
          <a:blip r:embed="rId2"/>
          <a:srcRect/>
          <a:stretch>
            <a:fillRect/>
          </a:stretch>
        </p:blipFill>
        <p:spPr bwMode="auto">
          <a:xfrm>
            <a:off x="4381488" y="4000504"/>
            <a:ext cx="6286512" cy="2786082"/>
          </a:xfrm>
          <a:prstGeom prst="rect">
            <a:avLst/>
          </a:prstGeom>
          <a:noFill/>
        </p:spPr>
      </p:pic>
      <p:sp>
        <p:nvSpPr>
          <p:cNvPr id="5" name="Rectangle 4"/>
          <p:cNvSpPr/>
          <p:nvPr/>
        </p:nvSpPr>
        <p:spPr>
          <a:xfrm>
            <a:off x="1524000" y="785794"/>
            <a:ext cx="7308304" cy="7143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rPr>
              <a:t>Objective Of Adaptive Traffic Control System</a:t>
            </a:r>
            <a:endParaRPr lang="en-IN" sz="2000" b="1" dirty="0">
              <a:solidFill>
                <a:srgbClr val="FF0000"/>
              </a:solidFill>
            </a:endParaRPr>
          </a:p>
        </p:txBody>
      </p:sp>
      <p:pic>
        <p:nvPicPr>
          <p:cNvPr id="6" name="Picture 2" descr="Image result for traffic signal controller icon"/>
          <p:cNvPicPr>
            <a:picLocks noChangeAspect="1" noChangeArrowheads="1"/>
          </p:cNvPicPr>
          <p:nvPr/>
        </p:nvPicPr>
        <p:blipFill>
          <a:blip r:embed="rId3" cstate="print"/>
          <a:srcRect/>
          <a:stretch>
            <a:fillRect/>
          </a:stretch>
        </p:blipFill>
        <p:spPr bwMode="auto">
          <a:xfrm>
            <a:off x="8976321" y="785795"/>
            <a:ext cx="1512167" cy="714380"/>
          </a:xfrm>
          <a:prstGeom prst="rect">
            <a:avLst/>
          </a:prstGeom>
          <a:noFill/>
        </p:spPr>
      </p:pic>
      <p:sp>
        <p:nvSpPr>
          <p:cNvPr id="8" name="Rectangle 7"/>
          <p:cNvSpPr/>
          <p:nvPr/>
        </p:nvSpPr>
        <p:spPr>
          <a:xfrm>
            <a:off x="1738282" y="1643051"/>
            <a:ext cx="8215370" cy="2585323"/>
          </a:xfrm>
          <a:prstGeom prst="rect">
            <a:avLst/>
          </a:prstGeom>
        </p:spPr>
        <p:txBody>
          <a:bodyPr wrap="square">
            <a:spAutoFit/>
          </a:bodyPr>
          <a:lstStyle/>
          <a:p>
            <a:r>
              <a:rPr lang="en-IN" dirty="0">
                <a:solidFill>
                  <a:srgbClr val="002060"/>
                </a:solidFill>
              </a:rPr>
              <a:t>While numerous individuals understand that activity signals can diminish the quantity of right-edge impacts at a convergence, few understand that signals can likewise cause a critical increment in backside crashes. Typically, activity engineers will acknowledge an expansion in backside impacts for a lessening in the more extreme right-point mischances. Be that as it may, when there is no right-edge mischance issue at a crossing point, and a signal isn't required for activity control, the establishment of traffic signals can really cause crumbling in the general wellbeing at a convergence. </a:t>
            </a:r>
          </a:p>
        </p:txBody>
      </p:sp>
      <p:pic>
        <p:nvPicPr>
          <p:cNvPr id="17410" name="Picture 2" descr="Image result for Adaptive Traffic Control System icon"/>
          <p:cNvPicPr>
            <a:picLocks noChangeAspect="1" noChangeArrowheads="1"/>
          </p:cNvPicPr>
          <p:nvPr/>
        </p:nvPicPr>
        <p:blipFill>
          <a:blip r:embed="rId4" cstate="print"/>
          <a:srcRect/>
          <a:stretch>
            <a:fillRect/>
          </a:stretch>
        </p:blipFill>
        <p:spPr bwMode="auto">
          <a:xfrm>
            <a:off x="1608138" y="3857628"/>
            <a:ext cx="2987665" cy="2928934"/>
          </a:xfrm>
          <a:prstGeom prst="rect">
            <a:avLst/>
          </a:prstGeom>
          <a:noFill/>
        </p:spPr>
      </p:pic>
    </p:spTree>
    <p:extLst>
      <p:ext uri="{BB962C8B-B14F-4D97-AF65-F5344CB8AC3E}">
        <p14:creationId xmlns:p14="http://schemas.microsoft.com/office/powerpoint/2010/main" val="34785872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6652" y="785794"/>
            <a:ext cx="7668344" cy="7143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rPr>
              <a:t>Objective Of Adaptive Traffic Control System</a:t>
            </a:r>
            <a:endParaRPr lang="en-IN" sz="2000" b="1" dirty="0">
              <a:solidFill>
                <a:srgbClr val="FF0000"/>
              </a:solidFill>
            </a:endParaRPr>
          </a:p>
        </p:txBody>
      </p:sp>
      <p:pic>
        <p:nvPicPr>
          <p:cNvPr id="5" name="Picture 2" descr="Image result for traffic signal controller icon"/>
          <p:cNvPicPr>
            <a:picLocks noChangeAspect="1" noChangeArrowheads="1"/>
          </p:cNvPicPr>
          <p:nvPr/>
        </p:nvPicPr>
        <p:blipFill>
          <a:blip r:embed="rId2" cstate="print"/>
          <a:srcRect/>
          <a:stretch>
            <a:fillRect/>
          </a:stretch>
        </p:blipFill>
        <p:spPr bwMode="auto">
          <a:xfrm>
            <a:off x="9336360" y="785794"/>
            <a:ext cx="1117358" cy="714380"/>
          </a:xfrm>
          <a:prstGeom prst="rect">
            <a:avLst/>
          </a:prstGeom>
          <a:noFill/>
        </p:spPr>
      </p:pic>
      <p:sp>
        <p:nvSpPr>
          <p:cNvPr id="18433" name="Rectangle 1"/>
          <p:cNvSpPr>
            <a:spLocks noChangeArrowheads="1"/>
          </p:cNvSpPr>
          <p:nvPr/>
        </p:nvSpPr>
        <p:spPr bwMode="auto">
          <a:xfrm>
            <a:off x="1567542" y="1714488"/>
            <a:ext cx="8886176"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defTabSz="914400" fontAlgn="base">
              <a:spcBef>
                <a:spcPct val="0"/>
              </a:spcBef>
              <a:spcAft>
                <a:spcPct val="0"/>
              </a:spcAft>
            </a:pPr>
            <a:r>
              <a:rPr lang="en-US" dirty="0">
                <a:latin typeface="Calibri" pitchFamily="34" charset="0"/>
                <a:ea typeface="Calibri" pitchFamily="34" charset="0"/>
                <a:cs typeface="Times New Roman" pitchFamily="18" charset="0"/>
              </a:rPr>
              <a:t>Activity signals are not a "cure-all" for traffic issues. The essential objective of adaptive traffic control system is to accomplish the most secure and most effective general activity stream conceivable. Notwithstanding an expansion in backside mischance recurrence, unjustified activity signals can likewise cause unnecessary deferral, noncompliance of signals, and redirection of traffic to private roads.</a:t>
            </a:r>
            <a:endParaRPr lang="en-US" sz="2800" dirty="0">
              <a:latin typeface="Arial" pitchFamily="34" charset="0"/>
              <a:cs typeface="Arial" pitchFamily="34" charset="0"/>
            </a:endParaRPr>
          </a:p>
        </p:txBody>
      </p:sp>
      <p:pic>
        <p:nvPicPr>
          <p:cNvPr id="18437" name="Picture 5" descr="Image result for Adaptive Traffic Control System icon"/>
          <p:cNvPicPr>
            <a:picLocks noChangeAspect="1" noChangeArrowheads="1"/>
          </p:cNvPicPr>
          <p:nvPr/>
        </p:nvPicPr>
        <p:blipFill>
          <a:blip r:embed="rId3"/>
          <a:srcRect/>
          <a:stretch>
            <a:fillRect/>
          </a:stretch>
        </p:blipFill>
        <p:spPr bwMode="auto">
          <a:xfrm>
            <a:off x="1665712" y="3356430"/>
            <a:ext cx="8871662" cy="3429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0599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982" y="-224861"/>
            <a:ext cx="9905998" cy="1478570"/>
          </a:xfrm>
        </p:spPr>
        <p:txBody>
          <a:bodyPr/>
          <a:lstStyle/>
          <a:p>
            <a:pPr algn="ctr"/>
            <a:r>
              <a:rPr lang="en-GB" b="1" i="1" u="sng" dirty="0">
                <a:solidFill>
                  <a:srgbClr val="FF0000"/>
                </a:solidFill>
              </a:rPr>
              <a:t>STSC System Architecture</a:t>
            </a:r>
          </a:p>
        </p:txBody>
      </p:sp>
      <p:sp>
        <p:nvSpPr>
          <p:cNvPr id="3" name="Content Placeholder 2"/>
          <p:cNvSpPr>
            <a:spLocks noGrp="1"/>
          </p:cNvSpPr>
          <p:nvPr>
            <p:ph idx="1"/>
          </p:nvPr>
        </p:nvSpPr>
        <p:spPr>
          <a:xfrm>
            <a:off x="954981" y="1406108"/>
            <a:ext cx="9905999" cy="3541714"/>
          </a:xfrm>
        </p:spPr>
        <p:txBody>
          <a:bodyPr/>
          <a:lstStyle/>
          <a:p>
            <a:r>
              <a:rPr lang="en-GB" dirty="0"/>
              <a:t>It is composed by three subsystems.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412" y="1892009"/>
            <a:ext cx="9419136" cy="3865709"/>
          </a:xfrm>
          <a:prstGeom prst="rect">
            <a:avLst/>
          </a:prstGeom>
        </p:spPr>
      </p:pic>
      <p:sp>
        <p:nvSpPr>
          <p:cNvPr id="5" name="Rectangle 4">
            <a:extLst>
              <a:ext uri="{FF2B5EF4-FFF2-40B4-BE49-F238E27FC236}">
                <a16:creationId xmlns:a16="http://schemas.microsoft.com/office/drawing/2014/main" id="{DA7871DB-D013-4188-BB4C-3148956B867A}"/>
              </a:ext>
            </a:extLst>
          </p:cNvPr>
          <p:cNvSpPr/>
          <p:nvPr/>
        </p:nvSpPr>
        <p:spPr>
          <a:xfrm>
            <a:off x="2044981" y="6112814"/>
            <a:ext cx="7223305" cy="261610"/>
          </a:xfrm>
          <a:prstGeom prst="rect">
            <a:avLst/>
          </a:prstGeom>
          <a:noFill/>
        </p:spPr>
        <p:txBody>
          <a:bodyPr wrap="square" lIns="91440" tIns="45720" rIns="91440" bIns="45720">
            <a:spAutoFit/>
          </a:bodyPr>
          <a:lstStyle/>
          <a:p>
            <a:pPr algn="ctr"/>
            <a:r>
              <a:rPr lang="en-GB" sz="1100" dirty="0">
                <a:solidFill>
                  <a:srgbClr val="FF0000"/>
                </a:solidFill>
              </a:rPr>
              <a:t>Credits-  Pandit, K.; Ghosal, D.; Zhang, H.M.; </a:t>
            </a:r>
            <a:r>
              <a:rPr lang="en-GB" sz="1100" dirty="0" err="1">
                <a:solidFill>
                  <a:srgbClr val="FF0000"/>
                </a:solidFill>
              </a:rPr>
              <a:t>Chuah</a:t>
            </a:r>
            <a:r>
              <a:rPr lang="en-GB" sz="1100" dirty="0">
                <a:solidFill>
                  <a:srgbClr val="FF0000"/>
                </a:solidFill>
              </a:rPr>
              <a:t>, C.N. Adaptive trac signal control with vehicular ad hoc networks</a:t>
            </a:r>
            <a:endParaRPr lang="en-US" sz="1000" b="1" cap="none" spc="50" dirty="0">
              <a:ln w="0"/>
              <a:solidFill>
                <a:srgbClr val="FF0000"/>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07677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186</TotalTime>
  <Words>1385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Adaptive traffic control system</vt:lpstr>
      <vt:lpstr>UNdER THE GUIDENCE OF:-</vt:lpstr>
      <vt:lpstr>Agenda:-</vt:lpstr>
      <vt:lpstr>PowerPoint Presentation</vt:lpstr>
      <vt:lpstr>PowerPoint Presentation</vt:lpstr>
      <vt:lpstr>Adaptive Traffic Signal Control (ATSC)</vt:lpstr>
      <vt:lpstr>PowerPoint Presentation</vt:lpstr>
      <vt:lpstr>PowerPoint Presentation</vt:lpstr>
      <vt:lpstr>STSC System Architecture</vt:lpstr>
      <vt:lpstr>EVSP PROCESS</vt:lpstr>
      <vt:lpstr>EVSP ALGORITHM</vt:lpstr>
      <vt:lpstr>HostRSU ALGORITHM</vt:lpstr>
      <vt:lpstr>Traffic Signal Control Algorithm</vt:lpstr>
      <vt:lpstr>Traffic Signal Switching and Compensation Mode</vt:lpstr>
      <vt:lpstr>ouR PROPOSED ALGORITHM</vt:lpstr>
      <vt:lpstr>Sources:-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traffic control system</dc:title>
  <dc:creator>prashant kumar</dc:creator>
  <cp:lastModifiedBy>prashant kumar</cp:lastModifiedBy>
  <cp:revision>23</cp:revision>
  <dcterms:created xsi:type="dcterms:W3CDTF">2021-03-12T07:29:26Z</dcterms:created>
  <dcterms:modified xsi:type="dcterms:W3CDTF">2021-07-08T09:32:24Z</dcterms:modified>
</cp:coreProperties>
</file>