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1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88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4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8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2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58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9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5777-7C87-4235-A8CE-FF04CD3B47D6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906-AEEE-4E1C-A234-7F0BFD289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MEASURES</a:t>
            </a:r>
            <a:r>
              <a:rPr lang="en-US" dirty="0" smtClean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PARTITION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We have </a:t>
            </a:r>
            <a:r>
              <a:rPr lang="en-US" sz="4000" dirty="0"/>
              <a:t>seen that the median is an average that</a:t>
            </a:r>
            <a:endParaRPr lang="en-GB" sz="4000" dirty="0"/>
          </a:p>
          <a:p>
            <a:pPr marL="0" indent="0">
              <a:buNone/>
            </a:pPr>
            <a:r>
              <a:rPr lang="en-US" sz="4000" dirty="0"/>
              <a:t>divides a distribution into two equal parts. So also these are other quantity that divides a set of data (in an array) into different equal parts. Such data must have been arranged in order of magnitude. Some of the partition values are: the quartile, deciles and percentiles.</a:t>
            </a:r>
            <a:endParaRPr lang="en-GB" sz="40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7392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5576" y="579345"/>
                <a:ext cx="10659292" cy="649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 smtClean="0"/>
                  <a:t>SEMI – INTERQUARTILE RANGE </a:t>
                </a:r>
              </a:p>
              <a:p>
                <a:endParaRPr lang="en-US" sz="3200" b="1" dirty="0"/>
              </a:p>
              <a:p>
                <a:r>
                  <a:rPr lang="en-US" sz="3200" dirty="0" smtClean="0"/>
                  <a:t>This is the half of the difference between the first (lower) and third quartiles (upper). It is good measure of spread for midrange and the quartiles. </a:t>
                </a:r>
                <a:endParaRPr lang="en-US" sz="3200" dirty="0"/>
              </a:p>
              <a:p>
                <a:r>
                  <a:rPr lang="en-US" sz="3200" dirty="0" smtClean="0"/>
                  <a:t>S.I.R = (Q3 – Q1)/2</a:t>
                </a:r>
              </a:p>
              <a:p>
                <a:endParaRPr lang="en-US" sz="3200" dirty="0" smtClean="0"/>
              </a:p>
              <a:p>
                <a:r>
                  <a:rPr lang="en-US" sz="3200" b="1" dirty="0" smtClean="0"/>
                  <a:t>THE MEAN/ABSOLUTE DEVIATION </a:t>
                </a:r>
              </a:p>
              <a:p>
                <a:endParaRPr lang="en-US" sz="3200" b="1" dirty="0"/>
              </a:p>
              <a:p>
                <a:r>
                  <a:rPr lang="en-US" sz="3200" dirty="0" smtClean="0"/>
                  <a:t>Mean deviation is the mean absolute deviation from the </a:t>
                </a:r>
                <a:r>
                  <a:rPr lang="en-US" sz="3200" dirty="0" err="1" smtClean="0"/>
                  <a:t>centre</a:t>
                </a:r>
                <a:r>
                  <a:rPr lang="en-US" sz="3200" dirty="0" smtClean="0"/>
                  <a:t>. A measure of the center could be the arithmetic mean or median.</a:t>
                </a:r>
              </a:p>
              <a:p>
                <a:r>
                  <a:rPr lang="en-US" sz="3200" dirty="0" smtClean="0"/>
                  <a:t>MD =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6" y="579345"/>
                <a:ext cx="10659292" cy="6494085"/>
              </a:xfrm>
              <a:prstGeom prst="rect">
                <a:avLst/>
              </a:prstGeom>
              <a:blipFill>
                <a:blip r:embed="rId2"/>
                <a:stretch>
                  <a:fillRect l="-1487" t="-1221" b="-2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22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table below shown the frequency distribution of the scores of 42 students in MTS 101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Scores           0 – 9 10 – 19 20 – 29 30 – 39 40 – 49 50 – 59 60 – 69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of student   2        5            8           12          9            5             1</a:t>
            </a:r>
          </a:p>
          <a:p>
            <a:pPr marL="0" indent="0">
              <a:buNone/>
            </a:pPr>
            <a:r>
              <a:rPr lang="en-US" dirty="0" smtClean="0"/>
              <a:t> Find the mean deviation from the mean for the data. 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07415"/>
              </p:ext>
            </p:extLst>
          </p:nvPr>
        </p:nvGraphicFramePr>
        <p:xfrm>
          <a:off x="838200" y="2913017"/>
          <a:ext cx="10239103" cy="1750423"/>
        </p:xfrm>
        <a:graphic>
          <a:graphicData uri="http://schemas.openxmlformats.org/drawingml/2006/table">
            <a:tbl>
              <a:tblPr/>
              <a:tblGrid>
                <a:gridCol w="10239103">
                  <a:extLst>
                    <a:ext uri="{9D8B030D-6E8A-4147-A177-3AD203B41FA5}">
                      <a16:colId xmlns:a16="http://schemas.microsoft.com/office/drawing/2014/main" val="1298795841"/>
                    </a:ext>
                  </a:extLst>
                </a:gridCol>
              </a:tblGrid>
              <a:tr h="17504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7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2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697" y="-127324"/>
            <a:ext cx="11077303" cy="717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8010" marR="894080" algn="just">
              <a:lnSpc>
                <a:spcPct val="148000"/>
              </a:lnSpc>
              <a:spcBef>
                <a:spcPts val="65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quantities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partitioning</a:t>
            </a:r>
            <a:r>
              <a:rPr lang="en-US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splitting</a:t>
            </a:r>
            <a:r>
              <a:rPr lang="en-US" sz="28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into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equal portions are called quantiles. Examples include the quartiles, deciles and the percentiles.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3725" marR="627380" indent="-635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</a:t>
            </a:r>
            <a:r>
              <a:rPr lang="en-US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quantities</a:t>
            </a:r>
            <a:r>
              <a:rPr lang="en-US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spilt</a:t>
            </a:r>
            <a:r>
              <a:rPr lang="en-US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four</a:t>
            </a:r>
            <a:r>
              <a:rPr lang="en-US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equal</a:t>
            </a:r>
            <a:r>
              <a:rPr lang="en-US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parts</a:t>
            </a:r>
            <a:r>
              <a:rPr lang="en-US" sz="2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Quartiles,</a:t>
            </a:r>
            <a:r>
              <a:rPr lang="en-US" sz="2800" b="1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namely</a:t>
            </a:r>
            <a:r>
              <a:rPr lang="en-US" sz="28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Q1),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quartiles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(Q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third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quartiles,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(Q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en-US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Nine</a:t>
            </a:r>
            <a:r>
              <a:rPr lang="en-US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quantities</a:t>
            </a:r>
            <a:r>
              <a:rPr lang="en-US" sz="28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spilt</a:t>
            </a:r>
            <a:r>
              <a:rPr lang="en-US" sz="28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28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</a:t>
            </a:r>
            <a:r>
              <a:rPr lang="en-US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equal parts. These are called Deciles namely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first decile (D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en-US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Second decile (D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up to the</a:t>
            </a:r>
            <a:r>
              <a:rPr lang="en-US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ninth decile (D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The Ninety-nine quantities that spilt a distribution into one hundred equal parts are called percentiles namely first Percentiles (P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second Percentile (P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up to the ninety-ninth percentile 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(P</a:t>
            </a:r>
            <a:r>
              <a:rPr lang="en-US" sz="2800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99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4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332" y="302359"/>
            <a:ext cx="108813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QUARTILES </a:t>
            </a:r>
          </a:p>
          <a:p>
            <a:r>
              <a:rPr lang="en-US" sz="2800" dirty="0" smtClean="0"/>
              <a:t>Quartiles divide a set of data in an array into four equal parts. </a:t>
            </a:r>
            <a:r>
              <a:rPr lang="en-US" sz="2800" b="1" dirty="0" smtClean="0"/>
              <a:t>For ungrouped data</a:t>
            </a:r>
            <a:r>
              <a:rPr lang="en-US" sz="2800" dirty="0" smtClean="0"/>
              <a:t>, the distribution is first arranged in ascending order of magnitude. Then </a:t>
            </a:r>
          </a:p>
          <a:p>
            <a:endParaRPr lang="en-US" sz="2800" dirty="0"/>
          </a:p>
          <a:p>
            <a:r>
              <a:rPr lang="en-US" sz="2800" dirty="0" smtClean="0"/>
              <a:t>First Quartiles: [(N + 1)/4] </a:t>
            </a:r>
            <a:r>
              <a:rPr lang="en-US" sz="2800" dirty="0" err="1" smtClean="0"/>
              <a:t>th</a:t>
            </a:r>
            <a:r>
              <a:rPr lang="en-US" sz="2800" dirty="0" smtClean="0"/>
              <a:t> item</a:t>
            </a:r>
          </a:p>
          <a:p>
            <a:r>
              <a:rPr lang="en-US" sz="2800" dirty="0" smtClean="0"/>
              <a:t> Second Quartile: 2[(N + 1)/4] </a:t>
            </a:r>
            <a:r>
              <a:rPr lang="en-US" sz="2800" dirty="0" err="1" smtClean="0"/>
              <a:t>th</a:t>
            </a:r>
            <a:r>
              <a:rPr lang="en-US" sz="2800" dirty="0" smtClean="0"/>
              <a:t> item</a:t>
            </a:r>
          </a:p>
          <a:p>
            <a:r>
              <a:rPr lang="en-US" sz="2800" dirty="0" smtClean="0"/>
              <a:t>Third Quartile: 3[(N + 1)/4] </a:t>
            </a:r>
            <a:r>
              <a:rPr lang="en-US" sz="2800" dirty="0" err="1" smtClean="0"/>
              <a:t>th</a:t>
            </a:r>
            <a:r>
              <a:rPr lang="en-US" sz="2800" dirty="0" smtClean="0"/>
              <a:t> item</a:t>
            </a:r>
          </a:p>
          <a:p>
            <a:endParaRPr lang="en-US" sz="2800" dirty="0" smtClean="0"/>
          </a:p>
          <a:p>
            <a:r>
              <a:rPr lang="en-GB" sz="2800" b="1" dirty="0" smtClean="0"/>
              <a:t>For a grouped data </a:t>
            </a:r>
          </a:p>
          <a:p>
            <a:r>
              <a:rPr lang="en-US" sz="2800" dirty="0" err="1" smtClean="0"/>
              <a:t>Qw</a:t>
            </a:r>
            <a:r>
              <a:rPr lang="en-US" sz="2800" dirty="0" smtClean="0"/>
              <a:t> = L + [(</a:t>
            </a:r>
            <a:r>
              <a:rPr lang="en-US" sz="2800" dirty="0" err="1"/>
              <a:t>w</a:t>
            </a:r>
            <a:r>
              <a:rPr lang="en-US" sz="2800" dirty="0" err="1" smtClean="0"/>
              <a:t>N</a:t>
            </a:r>
            <a:r>
              <a:rPr lang="en-US" sz="2800" dirty="0" smtClean="0"/>
              <a:t>/4 – </a:t>
            </a:r>
            <a:r>
              <a:rPr lang="en-US" sz="2800" dirty="0" err="1" smtClean="0"/>
              <a:t>Cf</a:t>
            </a:r>
            <a:r>
              <a:rPr lang="en-US" sz="2800" dirty="0" smtClean="0"/>
              <a:t>)/f] x I</a:t>
            </a:r>
          </a:p>
          <a:p>
            <a:r>
              <a:rPr lang="en-US" sz="2800" dirty="0" smtClean="0"/>
              <a:t>w is the quality in reference</a:t>
            </a:r>
          </a:p>
          <a:p>
            <a:r>
              <a:rPr lang="en-US" sz="2800" dirty="0" err="1" smtClean="0"/>
              <a:t>Cf</a:t>
            </a:r>
            <a:r>
              <a:rPr lang="en-US" sz="2800" dirty="0" smtClean="0"/>
              <a:t> is the cumulative </a:t>
            </a:r>
            <a:r>
              <a:rPr lang="en-US" sz="2800" dirty="0" err="1" smtClean="0"/>
              <a:t>freq</a:t>
            </a:r>
            <a:r>
              <a:rPr lang="en-US" sz="2800" dirty="0" smtClean="0"/>
              <a:t> before the quartile class</a:t>
            </a:r>
          </a:p>
          <a:p>
            <a:r>
              <a:rPr lang="en-US" sz="2800" dirty="0" smtClean="0"/>
              <a:t>F is the frequency of the quartile class</a:t>
            </a:r>
          </a:p>
          <a:p>
            <a:r>
              <a:rPr lang="en-US" sz="2800" dirty="0" smtClean="0"/>
              <a:t>I is the class size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73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303" y="286771"/>
            <a:ext cx="1165206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DECILES</a:t>
            </a:r>
            <a:endParaRPr lang="en-US" sz="3200" dirty="0"/>
          </a:p>
          <a:p>
            <a:r>
              <a:rPr lang="en-US" sz="3200" dirty="0" smtClean="0"/>
              <a:t>The values of the variable that divide the frequency of the distribution into ten equal parts are known as deciles and are denoted by the fifth deciles is the median. </a:t>
            </a:r>
          </a:p>
          <a:p>
            <a:r>
              <a:rPr lang="en-US" sz="3200" b="1" dirty="0" smtClean="0"/>
              <a:t>For ungrouped data</a:t>
            </a:r>
            <a:r>
              <a:rPr lang="en-US" sz="3200" dirty="0" smtClean="0"/>
              <a:t>, </a:t>
            </a:r>
          </a:p>
          <a:p>
            <a:r>
              <a:rPr lang="en-US" sz="3200" dirty="0" smtClean="0"/>
              <a:t>the distribution is first arranged in ascending order of magnitude. Then</a:t>
            </a:r>
          </a:p>
          <a:p>
            <a:r>
              <a:rPr lang="en-US" sz="3200" dirty="0" err="1" smtClean="0"/>
              <a:t>Dw</a:t>
            </a:r>
            <a:r>
              <a:rPr lang="en-US" sz="3200" dirty="0" smtClean="0"/>
              <a:t> = w[(</a:t>
            </a:r>
            <a:r>
              <a:rPr lang="en-US" sz="3200" dirty="0"/>
              <a:t>N + 1</a:t>
            </a:r>
            <a:r>
              <a:rPr lang="en-US" sz="3200" dirty="0" smtClean="0"/>
              <a:t>)/10] </a:t>
            </a:r>
            <a:r>
              <a:rPr lang="en-US" sz="3200" dirty="0" err="1"/>
              <a:t>th</a:t>
            </a:r>
            <a:r>
              <a:rPr lang="en-US" sz="3200" dirty="0"/>
              <a:t> </a:t>
            </a:r>
            <a:r>
              <a:rPr lang="en-US" sz="3200" dirty="0" smtClean="0"/>
              <a:t>item, where w is the quality in reference and w = 1,2,3, … , 9</a:t>
            </a:r>
          </a:p>
          <a:p>
            <a:endParaRPr lang="en-US" sz="3200" dirty="0"/>
          </a:p>
          <a:p>
            <a:r>
              <a:rPr lang="en-GB" sz="3200" b="1" dirty="0" smtClean="0"/>
              <a:t>For a grouped data</a:t>
            </a:r>
          </a:p>
          <a:p>
            <a:endParaRPr lang="en-US" sz="3200" b="1" dirty="0" smtClean="0"/>
          </a:p>
          <a:p>
            <a:r>
              <a:rPr lang="en-US" sz="3200" dirty="0" err="1" smtClean="0"/>
              <a:t>Dw</a:t>
            </a:r>
            <a:r>
              <a:rPr lang="en-US" sz="3200" dirty="0" smtClean="0"/>
              <a:t> </a:t>
            </a:r>
            <a:r>
              <a:rPr lang="en-US" sz="3200" dirty="0"/>
              <a:t>= L + [(</a:t>
            </a:r>
            <a:r>
              <a:rPr lang="en-US" sz="3200" dirty="0" err="1" smtClean="0"/>
              <a:t>wN</a:t>
            </a:r>
            <a:r>
              <a:rPr lang="en-US" sz="3200" dirty="0" smtClean="0"/>
              <a:t>/10 </a:t>
            </a:r>
            <a:r>
              <a:rPr lang="en-US" sz="3200" dirty="0"/>
              <a:t>– </a:t>
            </a:r>
            <a:r>
              <a:rPr lang="en-US" sz="3200" dirty="0" err="1"/>
              <a:t>Cf</a:t>
            </a:r>
            <a:r>
              <a:rPr lang="en-US" sz="3200" dirty="0"/>
              <a:t>)/f] x 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0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012" y="158821"/>
            <a:ext cx="1132549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PERCENTILE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The values of the variable that divide the frequency of the distribution into hundred equal parts are known as percentiles and are generally denoted by P1, P2, … , P99</a:t>
            </a:r>
          </a:p>
          <a:p>
            <a:r>
              <a:rPr lang="en-US" sz="3200" b="1" dirty="0"/>
              <a:t>For ungrouped data</a:t>
            </a:r>
            <a:r>
              <a:rPr lang="en-US" sz="3200" dirty="0"/>
              <a:t>, </a:t>
            </a:r>
          </a:p>
          <a:p>
            <a:r>
              <a:rPr lang="en-US" sz="3200" dirty="0"/>
              <a:t>the distribution is first arranged in ascending order of magnitude. Then</a:t>
            </a:r>
          </a:p>
          <a:p>
            <a:r>
              <a:rPr lang="en-US" sz="3200" dirty="0" smtClean="0"/>
              <a:t>Pw </a:t>
            </a:r>
            <a:r>
              <a:rPr lang="en-US" sz="3200" dirty="0"/>
              <a:t>= w[(N + 1)/</a:t>
            </a:r>
            <a:r>
              <a:rPr lang="en-US" sz="3200" dirty="0" smtClean="0"/>
              <a:t>100] </a:t>
            </a:r>
            <a:r>
              <a:rPr lang="en-US" sz="3200" dirty="0" err="1"/>
              <a:t>th</a:t>
            </a:r>
            <a:r>
              <a:rPr lang="en-US" sz="3200" dirty="0"/>
              <a:t> item, where w is the quality in reference and w = 1,2,3, … , </a:t>
            </a:r>
            <a:r>
              <a:rPr lang="en-US" sz="3200" dirty="0" smtClean="0"/>
              <a:t>99</a:t>
            </a:r>
            <a:endParaRPr lang="en-US" sz="3200" dirty="0"/>
          </a:p>
          <a:p>
            <a:endParaRPr lang="en-US" sz="3200" dirty="0"/>
          </a:p>
          <a:p>
            <a:r>
              <a:rPr lang="en-GB" sz="3200" b="1" dirty="0"/>
              <a:t>For a grouped data</a:t>
            </a:r>
          </a:p>
          <a:p>
            <a:endParaRPr lang="en-US" sz="3200" b="1" dirty="0"/>
          </a:p>
          <a:p>
            <a:r>
              <a:rPr lang="en-US" sz="3200" dirty="0" smtClean="0"/>
              <a:t>Pw </a:t>
            </a:r>
            <a:r>
              <a:rPr lang="en-US" sz="3200" dirty="0"/>
              <a:t>= L + [(</a:t>
            </a:r>
            <a:r>
              <a:rPr lang="en-US" sz="3200" dirty="0" err="1" smtClean="0"/>
              <a:t>wN</a:t>
            </a:r>
            <a:r>
              <a:rPr lang="en-US" sz="3200" dirty="0" smtClean="0"/>
              <a:t>/100 </a:t>
            </a:r>
            <a:r>
              <a:rPr lang="en-US" sz="3200" dirty="0"/>
              <a:t>– </a:t>
            </a:r>
            <a:r>
              <a:rPr lang="en-US" sz="3200" dirty="0" err="1"/>
              <a:t>Cf</a:t>
            </a:r>
            <a:r>
              <a:rPr lang="en-US" sz="3200" dirty="0"/>
              <a:t>)/f] x I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5940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79866"/>
              </p:ext>
            </p:extLst>
          </p:nvPr>
        </p:nvGraphicFramePr>
        <p:xfrm>
          <a:off x="287380" y="3540036"/>
          <a:ext cx="10763800" cy="3295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27517">
                  <a:extLst>
                    <a:ext uri="{9D8B030D-6E8A-4147-A177-3AD203B41FA5}">
                      <a16:colId xmlns:a16="http://schemas.microsoft.com/office/drawing/2014/main" val="1880888323"/>
                    </a:ext>
                  </a:extLst>
                </a:gridCol>
                <a:gridCol w="1157409">
                  <a:extLst>
                    <a:ext uri="{9D8B030D-6E8A-4147-A177-3AD203B41FA5}">
                      <a16:colId xmlns:a16="http://schemas.microsoft.com/office/drawing/2014/main" val="3019495479"/>
                    </a:ext>
                  </a:extLst>
                </a:gridCol>
                <a:gridCol w="1154125">
                  <a:extLst>
                    <a:ext uri="{9D8B030D-6E8A-4147-A177-3AD203B41FA5}">
                      <a16:colId xmlns:a16="http://schemas.microsoft.com/office/drawing/2014/main" val="670418268"/>
                    </a:ext>
                  </a:extLst>
                </a:gridCol>
                <a:gridCol w="1154125">
                  <a:extLst>
                    <a:ext uri="{9D8B030D-6E8A-4147-A177-3AD203B41FA5}">
                      <a16:colId xmlns:a16="http://schemas.microsoft.com/office/drawing/2014/main" val="1958724907"/>
                    </a:ext>
                  </a:extLst>
                </a:gridCol>
                <a:gridCol w="1154125">
                  <a:extLst>
                    <a:ext uri="{9D8B030D-6E8A-4147-A177-3AD203B41FA5}">
                      <a16:colId xmlns:a16="http://schemas.microsoft.com/office/drawing/2014/main" val="558711950"/>
                    </a:ext>
                  </a:extLst>
                </a:gridCol>
                <a:gridCol w="1156314">
                  <a:extLst>
                    <a:ext uri="{9D8B030D-6E8A-4147-A177-3AD203B41FA5}">
                      <a16:colId xmlns:a16="http://schemas.microsoft.com/office/drawing/2014/main" val="1801713905"/>
                    </a:ext>
                  </a:extLst>
                </a:gridCol>
                <a:gridCol w="1154125">
                  <a:extLst>
                    <a:ext uri="{9D8B030D-6E8A-4147-A177-3AD203B41FA5}">
                      <a16:colId xmlns:a16="http://schemas.microsoft.com/office/drawing/2014/main" val="1296596078"/>
                    </a:ext>
                  </a:extLst>
                </a:gridCol>
                <a:gridCol w="1153030">
                  <a:extLst>
                    <a:ext uri="{9D8B030D-6E8A-4147-A177-3AD203B41FA5}">
                      <a16:colId xmlns:a16="http://schemas.microsoft.com/office/drawing/2014/main" val="608458876"/>
                    </a:ext>
                  </a:extLst>
                </a:gridCol>
                <a:gridCol w="1153030">
                  <a:extLst>
                    <a:ext uri="{9D8B030D-6E8A-4147-A177-3AD203B41FA5}">
                      <a16:colId xmlns:a16="http://schemas.microsoft.com/office/drawing/2014/main" val="3282946704"/>
                    </a:ext>
                  </a:extLst>
                </a:gridCol>
              </a:tblGrid>
              <a:tr h="1607962">
                <a:tc>
                  <a:txBody>
                    <a:bodyPr/>
                    <a:lstStyle/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20" dirty="0" smtClean="0">
                          <a:effectLst/>
                        </a:rPr>
                        <a:t>Mark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20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>
                          <a:effectLst/>
                        </a:rPr>
                        <a:t>–</a:t>
                      </a:r>
                      <a:r>
                        <a:rPr lang="en-US" sz="4400" spc="-5" dirty="0">
                          <a:effectLst/>
                        </a:rPr>
                        <a:t> </a:t>
                      </a:r>
                      <a:endParaRPr lang="en-US" sz="4400" spc="-5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29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30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>
                          <a:effectLst/>
                        </a:rPr>
                        <a:t>–</a:t>
                      </a:r>
                      <a:r>
                        <a:rPr lang="en-US" sz="4400" spc="-5" dirty="0">
                          <a:effectLst/>
                        </a:rPr>
                        <a:t> </a:t>
                      </a:r>
                      <a:endParaRPr lang="en-US" sz="4400" spc="-5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39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40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 smtClean="0">
                          <a:effectLst/>
                        </a:rPr>
                        <a:t>–</a:t>
                      </a:r>
                      <a:r>
                        <a:rPr lang="en-US" sz="4400" spc="-5" dirty="0" smtClean="0">
                          <a:effectLst/>
                        </a:rPr>
                        <a:t> </a:t>
                      </a: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49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50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>
                          <a:effectLst/>
                        </a:rPr>
                        <a:t>–</a:t>
                      </a:r>
                      <a:r>
                        <a:rPr lang="en-US" sz="4400" spc="-5" dirty="0">
                          <a:effectLst/>
                        </a:rPr>
                        <a:t> </a:t>
                      </a:r>
                      <a:endParaRPr lang="en-US" sz="4400" spc="-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59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60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>
                          <a:effectLst/>
                        </a:rPr>
                        <a:t>–</a:t>
                      </a:r>
                      <a:r>
                        <a:rPr lang="en-US" sz="4400" spc="-5" dirty="0">
                          <a:effectLst/>
                        </a:rPr>
                        <a:t> </a:t>
                      </a:r>
                      <a:endParaRPr lang="en-US" sz="4400" spc="-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69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540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540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70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>
                          <a:effectLst/>
                        </a:rPr>
                        <a:t>–</a:t>
                      </a:r>
                      <a:r>
                        <a:rPr lang="en-US" sz="4400" spc="-5" dirty="0">
                          <a:effectLst/>
                        </a:rPr>
                        <a:t> </a:t>
                      </a:r>
                      <a:endParaRPr lang="en-US" sz="4400" spc="-5" dirty="0" smtClean="0">
                        <a:effectLst/>
                      </a:endParaRPr>
                    </a:p>
                    <a:p>
                      <a:pPr marL="6540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540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79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80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>
                          <a:effectLst/>
                        </a:rPr>
                        <a:t>–</a:t>
                      </a:r>
                      <a:r>
                        <a:rPr lang="en-US" sz="4400" spc="-5" dirty="0">
                          <a:effectLst/>
                        </a:rPr>
                        <a:t> </a:t>
                      </a:r>
                      <a:endParaRPr lang="en-US" sz="4400" spc="-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7310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89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dirty="0" smtClean="0">
                          <a:effectLst/>
                        </a:rPr>
                        <a:t>90</a:t>
                      </a:r>
                      <a:r>
                        <a:rPr lang="en-US" sz="4400" spc="-20" dirty="0" smtClean="0">
                          <a:effectLst/>
                        </a:rPr>
                        <a:t> </a:t>
                      </a:r>
                      <a:r>
                        <a:rPr lang="en-US" sz="4400" dirty="0">
                          <a:effectLst/>
                        </a:rPr>
                        <a:t>–</a:t>
                      </a:r>
                      <a:r>
                        <a:rPr lang="en-US" sz="4400" spc="-5" dirty="0">
                          <a:effectLst/>
                        </a:rPr>
                        <a:t> </a:t>
                      </a:r>
                      <a:endParaRPr lang="en-US" sz="4400" spc="-5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endParaRPr lang="en-US" sz="4400" spc="-5" dirty="0" smtClean="0">
                        <a:effectLst/>
                      </a:endParaRPr>
                    </a:p>
                    <a:p>
                      <a:pPr marL="67945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99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5756409"/>
                  </a:ext>
                </a:extLst>
              </a:tr>
              <a:tr h="1618562">
                <a:tc>
                  <a:txBody>
                    <a:bodyPr/>
                    <a:lstStyle/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10" dirty="0" err="1" smtClean="0">
                          <a:effectLst/>
                        </a:rPr>
                        <a:t>Frequ</a:t>
                      </a:r>
                      <a:endParaRPr lang="en-US" sz="44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10" dirty="0" err="1" smtClean="0">
                          <a:effectLst/>
                        </a:rPr>
                        <a:t>ency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50" dirty="0" smtClean="0">
                          <a:effectLst/>
                        </a:rPr>
                        <a:t>8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10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14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26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20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540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540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25" dirty="0" smtClean="0">
                        <a:effectLst/>
                      </a:endParaRPr>
                    </a:p>
                    <a:p>
                      <a:pPr marL="6540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25" dirty="0" smtClean="0">
                          <a:effectLst/>
                        </a:rPr>
                        <a:t>16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31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50" dirty="0" smtClean="0">
                          <a:effectLst/>
                        </a:rPr>
                        <a:t>4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4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400" spc="-50" dirty="0" smtClean="0">
                          <a:effectLst/>
                        </a:rPr>
                        <a:t>2</a:t>
                      </a:r>
                      <a:endParaRPr lang="en-GB" sz="44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802795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1187" y="466924"/>
            <a:ext cx="107463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For the table below, find by calculation (using appropriate expression)</a:t>
            </a:r>
          </a:p>
          <a:p>
            <a:pPr marL="342900" indent="-342900">
              <a:buAutoNum type="alphaUcPeriod"/>
            </a:pPr>
            <a:r>
              <a:rPr lang="en-US" sz="3200" dirty="0" smtClean="0"/>
              <a:t>LOWER QUARTILE, Q1</a:t>
            </a:r>
          </a:p>
          <a:p>
            <a:pPr marL="342900" indent="-342900">
              <a:buAutoNum type="alphaUcPeriod"/>
            </a:pPr>
            <a:r>
              <a:rPr lang="en-US" sz="3200" dirty="0" smtClean="0"/>
              <a:t>UPPER QUARTILE, Q3</a:t>
            </a:r>
          </a:p>
          <a:p>
            <a:pPr marL="342900" indent="-342900">
              <a:buAutoNum type="alphaUcPeriod"/>
            </a:pPr>
            <a:r>
              <a:rPr lang="en-US" sz="3200" dirty="0" smtClean="0"/>
              <a:t>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DECILE, D6</a:t>
            </a:r>
          </a:p>
          <a:p>
            <a:pPr marL="342900" indent="-342900">
              <a:buAutoNum type="alphaUcPeriod"/>
            </a:pPr>
            <a:r>
              <a:rPr lang="en-US" sz="3200" dirty="0" smtClean="0"/>
              <a:t>45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PERCENTILE, P45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5204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825624"/>
            <a:ext cx="1124712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CALCULATE Q1 AND Q3 OF THE DISTRIBUTION BELOW;</a:t>
            </a:r>
          </a:p>
          <a:p>
            <a:pPr marL="0" indent="0">
              <a:buNone/>
            </a:pPr>
            <a:endParaRPr lang="en-GB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21633"/>
              </p:ext>
            </p:extLst>
          </p:nvPr>
        </p:nvGraphicFramePr>
        <p:xfrm>
          <a:off x="339634" y="4117340"/>
          <a:ext cx="112471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692">
                  <a:extLst>
                    <a:ext uri="{9D8B030D-6E8A-4147-A177-3AD203B41FA5}">
                      <a16:colId xmlns:a16="http://schemas.microsoft.com/office/drawing/2014/main" val="3957484349"/>
                    </a:ext>
                  </a:extLst>
                </a:gridCol>
                <a:gridCol w="1319348">
                  <a:extLst>
                    <a:ext uri="{9D8B030D-6E8A-4147-A177-3AD203B41FA5}">
                      <a16:colId xmlns:a16="http://schemas.microsoft.com/office/drawing/2014/main" val="3065575191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206003459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455566334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723395101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844484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WAGES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dirty="0" smtClean="0"/>
                        <a:t>˂35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35 -37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38 - 40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41 – 43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400" dirty="0" smtClean="0"/>
                        <a:t>˃43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5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NO OF EARNERS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14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62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99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18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2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93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</a:t>
            </a:r>
            <a:r>
              <a:rPr lang="en-GB" b="1" dirty="0" smtClean="0"/>
              <a:t>MEASURES OF DISPERSION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Dispersion or variation is degree of scatter or variation of individual value of a variable about the central value such as the median or the mean. These include range, mean deviation, semi-interquartile range, variance, standard deviation and coefficient of variation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35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/>
              <a:t>THE RANGE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81487"/>
            <a:ext cx="11377749" cy="5476513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dirty="0" smtClean="0"/>
              <a:t>This is the simplest method of measuring dispersions. It is the difference between the largest and the smallest value in a set of data. It is commonly used in statistical quality control. However, the range may fail to discriminate if the distributions are of different types.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Coefficient of Range = (L – S)/(L+S)</a:t>
            </a:r>
          </a:p>
          <a:p>
            <a:pPr marL="0" indent="0">
              <a:buNone/>
            </a:pPr>
            <a:r>
              <a:rPr lang="en-US" sz="3200" dirty="0" smtClean="0"/>
              <a:t>Range = L - 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53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856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Caladea</vt:lpstr>
      <vt:lpstr>Calibri</vt:lpstr>
      <vt:lpstr>Calibri Light</vt:lpstr>
      <vt:lpstr>Cambria Math</vt:lpstr>
      <vt:lpstr>Times New Roman</vt:lpstr>
      <vt:lpstr>Office Theme</vt:lpstr>
      <vt:lpstr>                  MEASURES OF PARTITION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EXAMPLE</vt:lpstr>
      <vt:lpstr>           MEASURES OF DISPERSION</vt:lpstr>
      <vt:lpstr>                      THE RANGE</vt:lpstr>
      <vt:lpstr>PowerPoint Presentation</vt:lpstr>
      <vt:lpstr>                            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2024-11-29T04:50:40Z</dcterms:created>
  <dcterms:modified xsi:type="dcterms:W3CDTF">2024-11-29T08:28:17Z</dcterms:modified>
</cp:coreProperties>
</file>