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5"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013" autoAdjust="0"/>
    <p:restoredTop sz="94660"/>
  </p:normalViewPr>
  <p:slideViewPr>
    <p:cSldViewPr snapToGrid="0">
      <p:cViewPr varScale="1">
        <p:scale>
          <a:sx n="73" d="100"/>
          <a:sy n="73" d="100"/>
        </p:scale>
        <p:origin x="360"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6" name=""/>
        <p:cNvGrpSpPr/>
        <p:nvPr/>
      </p:nvGrpSpPr>
      <p:grpSpPr>
        <a:xfrm>
          <a:off x="0" y="0"/>
          <a:ext cx="0" cy="0"/>
          <a:chOff x="0" y="0"/>
          <a:chExt cx="0" cy="0"/>
        </a:xfrm>
      </p:grpSpPr>
      <p:pic>
        <p:nvPicPr>
          <p:cNvPr id="209716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9"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610"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1"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8" name=""/>
        <p:cNvGrpSpPr/>
        <p:nvPr/>
      </p:nvGrpSpPr>
      <p:grpSpPr>
        <a:xfrm>
          <a:off x="0" y="0"/>
          <a:ext cx="0" cy="0"/>
          <a:chOff x="0" y="0"/>
          <a:chExt cx="0" cy="0"/>
        </a:xfrm>
      </p:grpSpPr>
      <p:pic>
        <p:nvPicPr>
          <p:cNvPr id="2097175"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1"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82"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3"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pic>
        <p:nvPicPr>
          <p:cNvPr id="2097166"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3"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26" name="Footer Placeholder 5"/>
          <p:cNvSpPr>
            <a:spLocks noGrp="1"/>
          </p:cNvSpPr>
          <p:nvPr>
            <p:ph type="ftr" sz="quarter" idx="11"/>
          </p:nvPr>
        </p:nvSpPr>
        <p:spPr/>
        <p:txBody>
          <a:bodyPr/>
          <a:p>
            <a:endParaRPr lang="en-US"/>
          </a:p>
        </p:txBody>
      </p:sp>
      <p:sp>
        <p:nvSpPr>
          <p:cNvPr id="1048627"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pic>
        <p:nvPicPr>
          <p:cNvPr id="2097173"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72" name="Footer Placeholder 5"/>
          <p:cNvSpPr>
            <a:spLocks noGrp="1"/>
          </p:cNvSpPr>
          <p:nvPr>
            <p:ph type="ftr" sz="quarter" idx="11"/>
          </p:nvPr>
        </p:nvSpPr>
        <p:spPr/>
        <p:txBody>
          <a:bodyPr/>
          <a:p>
            <a:endParaRPr lang="en-US"/>
          </a:p>
        </p:txBody>
      </p:sp>
      <p:sp>
        <p:nvSpPr>
          <p:cNvPr id="1048673" name="Slide Number Placeholder 6"/>
          <p:cNvSpPr>
            <a:spLocks noGrp="1"/>
          </p:cNvSpPr>
          <p:nvPr>
            <p:ph type="sldNum" sz="quarter" idx="12"/>
          </p:nvPr>
        </p:nvSpPr>
        <p:spPr/>
        <p:txBody>
          <a:bodyPr/>
          <a:p>
            <a:fld id="{582878E2-E067-437D-88FA-8F31A8F198CF}" type="slidenum">
              <a:rPr lang="en-US" smtClean="0"/>
              <a:t>‹#›</a:t>
            </a:fld>
            <a:endParaRPr lang="en-US"/>
          </a:p>
        </p:txBody>
      </p:sp>
      <p:sp>
        <p:nvSpPr>
          <p:cNvPr id="1048674"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pic>
        <p:nvPicPr>
          <p:cNvPr id="209716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8"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21" name="Footer Placeholder 5"/>
          <p:cNvSpPr>
            <a:spLocks noGrp="1"/>
          </p:cNvSpPr>
          <p:nvPr>
            <p:ph type="ftr" sz="quarter" idx="11"/>
          </p:nvPr>
        </p:nvSpPr>
        <p:spPr/>
        <p:txBody>
          <a:bodyPr/>
          <a:p>
            <a:endParaRPr lang="en-US"/>
          </a:p>
        </p:txBody>
      </p:sp>
      <p:sp>
        <p:nvSpPr>
          <p:cNvPr id="1048622"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0" name=""/>
        <p:cNvGrpSpPr/>
        <p:nvPr/>
      </p:nvGrpSpPr>
      <p:grpSpPr>
        <a:xfrm>
          <a:off x="0" y="0"/>
          <a:ext cx="0" cy="0"/>
          <a:chOff x="0" y="0"/>
          <a:chExt cx="0" cy="0"/>
        </a:xfrm>
      </p:grpSpPr>
      <p:pic>
        <p:nvPicPr>
          <p:cNvPr id="2097177"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3"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94"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0" name="Date Placeholder 2"/>
          <p:cNvSpPr>
            <a:spLocks noGrp="1"/>
          </p:cNvSpPr>
          <p:nvPr>
            <p:ph type="dt" sz="half" idx="10"/>
          </p:nvPr>
        </p:nvSpPr>
        <p:spPr/>
        <p:txBody>
          <a:bodyPr/>
          <a:p>
            <a:fld id="{21F88A52-E63F-4539-8E63-160FE82350E4}" type="datetimeFigureOut">
              <a:rPr lang="en-US" smtClean="0"/>
              <a:t>11/28/2023</a:t>
            </a:fld>
            <a:endParaRPr lang="en-US"/>
          </a:p>
        </p:txBody>
      </p:sp>
      <p:sp>
        <p:nvSpPr>
          <p:cNvPr id="1048701" name="Footer Placeholder 3"/>
          <p:cNvSpPr>
            <a:spLocks noGrp="1"/>
          </p:cNvSpPr>
          <p:nvPr>
            <p:ph type="ftr" sz="quarter" idx="11"/>
          </p:nvPr>
        </p:nvSpPr>
        <p:spPr/>
        <p:txBody>
          <a:bodyPr/>
          <a:p>
            <a:endParaRPr lang="en-US"/>
          </a:p>
        </p:txBody>
      </p:sp>
      <p:sp>
        <p:nvSpPr>
          <p:cNvPr id="1048702" name="Slide Number Placeholder 4"/>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1" name=""/>
        <p:cNvGrpSpPr/>
        <p:nvPr/>
      </p:nvGrpSpPr>
      <p:grpSpPr>
        <a:xfrm>
          <a:off x="0" y="0"/>
          <a:ext cx="0" cy="0"/>
          <a:chOff x="0" y="0"/>
          <a:chExt cx="0" cy="0"/>
        </a:xfrm>
      </p:grpSpPr>
      <p:pic>
        <p:nvPicPr>
          <p:cNvPr id="2097168"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4"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35"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21F88A52-E63F-4539-8E63-160FE82350E4}" type="datetimeFigureOut">
              <a:rPr lang="en-US" smtClean="0"/>
              <a:t>11/28/2023</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pic>
        <p:nvPicPr>
          <p:cNvPr id="209717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9" name="Title 1"/>
          <p:cNvSpPr>
            <a:spLocks noGrp="1"/>
          </p:cNvSpPr>
          <p:nvPr>
            <p:ph type="title"/>
          </p:nvPr>
        </p:nvSpPr>
        <p:spPr/>
        <p:txBody>
          <a:bodyPr/>
          <a:p>
            <a:r>
              <a:rPr lang="en-US"/>
              <a:t>Click to edit Master title style</a:t>
            </a:r>
            <a:endParaRPr dirty="0" lang="en-US"/>
          </a:p>
        </p:txBody>
      </p:sp>
      <p:sp>
        <p:nvSpPr>
          <p:cNvPr id="1048710"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712" name="Footer Placeholder 4"/>
          <p:cNvSpPr>
            <a:spLocks noGrp="1"/>
          </p:cNvSpPr>
          <p:nvPr>
            <p:ph type="ftr" sz="quarter" idx="11"/>
          </p:nvPr>
        </p:nvSpPr>
        <p:spPr/>
        <p:txBody>
          <a:bodyPr/>
          <a:p>
            <a:endParaRPr lang="en-US"/>
          </a:p>
        </p:txBody>
      </p:sp>
      <p:sp>
        <p:nvSpPr>
          <p:cNvPr id="1048713"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pic>
        <p:nvPicPr>
          <p:cNvPr id="2097172"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3"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1"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7" name=""/>
        <p:cNvGrpSpPr/>
        <p:nvPr/>
      </p:nvGrpSpPr>
      <p:grpSpPr>
        <a:xfrm>
          <a:off x="0" y="0"/>
          <a:ext cx="0" cy="0"/>
          <a:chOff x="0" y="0"/>
          <a:chExt cx="0" cy="0"/>
        </a:xfrm>
      </p:grpSpPr>
      <p:pic>
        <p:nvPicPr>
          <p:cNvPr id="2097174"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6" name="Title 1"/>
          <p:cNvSpPr>
            <a:spLocks noGrp="1"/>
          </p:cNvSpPr>
          <p:nvPr>
            <p:ph type="title"/>
          </p:nvPr>
        </p:nvSpPr>
        <p:spPr/>
        <p:txBody>
          <a:bodyPr/>
          <a:p>
            <a:r>
              <a:rPr lang="en-US"/>
              <a:t>Click to edit Master title style</a:t>
            </a:r>
            <a:endParaRPr dirty="0" lang="en-US"/>
          </a:p>
        </p:txBody>
      </p:sp>
      <p:sp>
        <p:nvSpPr>
          <p:cNvPr id="1048677"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679" name="Footer Placeholder 4"/>
          <p:cNvSpPr>
            <a:spLocks noGrp="1"/>
          </p:cNvSpPr>
          <p:nvPr>
            <p:ph type="ftr" sz="quarter" idx="11"/>
          </p:nvPr>
        </p:nvSpPr>
        <p:spPr/>
        <p:txBody>
          <a:bodyPr/>
          <a:p>
            <a:endParaRPr lang="en-US"/>
          </a:p>
        </p:txBody>
      </p:sp>
      <p:sp>
        <p:nvSpPr>
          <p:cNvPr id="1048680"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pic>
        <p:nvPicPr>
          <p:cNvPr id="2097169"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7"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48"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21F88A52-E63F-4539-8E63-160FE82350E4}" type="datetimeFigureOut">
              <a:rPr lang="en-US" smtClean="0"/>
              <a:t>11/28/2023</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pic>
        <p:nvPicPr>
          <p:cNvPr id="209717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8"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pic>
        <p:nvPicPr>
          <p:cNvPr id="2097170"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2"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3"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21F88A52-E63F-4539-8E63-160FE82350E4}" type="datetimeFigureOut">
              <a:rPr lang="en-US" smtClean="0"/>
              <a:t>11/28/2023</a:t>
            </a:fld>
            <a:endParaRPr lang="en-US"/>
          </a:p>
        </p:txBody>
      </p:sp>
      <p:sp>
        <p:nvSpPr>
          <p:cNvPr id="1048658" name="Footer Placeholder 7"/>
          <p:cNvSpPr>
            <a:spLocks noGrp="1"/>
          </p:cNvSpPr>
          <p:nvPr>
            <p:ph type="ftr" sz="quarter" idx="11"/>
          </p:nvPr>
        </p:nvSpPr>
        <p:spPr/>
        <p:txBody>
          <a:bodyPr/>
          <a:p>
            <a:endParaRPr lang="en-US"/>
          </a:p>
        </p:txBody>
      </p:sp>
      <p:sp>
        <p:nvSpPr>
          <p:cNvPr id="1048659" name="Slide Number Placeholder 8"/>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pic>
        <p:nvPicPr>
          <p:cNvPr id="2097164"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21F88A52-E63F-4539-8E63-160FE82350E4}" type="datetimeFigureOut">
              <a:rPr lang="en-US" smtClean="0"/>
              <a:t>11/28/2023</a:t>
            </a:fld>
            <a:endParaRPr lang="en-US"/>
          </a:p>
        </p:txBody>
      </p:sp>
      <p:sp>
        <p:nvSpPr>
          <p:cNvPr id="1048616" name="Footer Placeholder 3"/>
          <p:cNvSpPr>
            <a:spLocks noGrp="1"/>
          </p:cNvSpPr>
          <p:nvPr>
            <p:ph type="ftr" sz="quarter" idx="11"/>
          </p:nvPr>
        </p:nvSpPr>
        <p:spPr/>
        <p:txBody>
          <a:bodyPr/>
          <a:p>
            <a:endParaRPr lang="en-US"/>
          </a:p>
        </p:txBody>
      </p:sp>
      <p:sp>
        <p:nvSpPr>
          <p:cNvPr id="1048617" name="Slide Number Placeholder 4"/>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pic>
        <p:nvPicPr>
          <p:cNvPr id="2097171"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0" name="Date Placeholder 1"/>
          <p:cNvSpPr>
            <a:spLocks noGrp="1"/>
          </p:cNvSpPr>
          <p:nvPr>
            <p:ph type="dt" sz="half" idx="10"/>
          </p:nvPr>
        </p:nvSpPr>
        <p:spPr/>
        <p:txBody>
          <a:bodyPr/>
          <a:p>
            <a:fld id="{21F88A52-E63F-4539-8E63-160FE82350E4}" type="datetimeFigureOut">
              <a:rPr lang="en-US" smtClean="0"/>
              <a:t>11/28/2023</a:t>
            </a:fld>
            <a:endParaRPr lang="en-US"/>
          </a:p>
        </p:txBody>
      </p:sp>
      <p:sp>
        <p:nvSpPr>
          <p:cNvPr id="1048661" name="Footer Placeholder 2"/>
          <p:cNvSpPr>
            <a:spLocks noGrp="1"/>
          </p:cNvSpPr>
          <p:nvPr>
            <p:ph type="ftr" sz="quarter" idx="11"/>
          </p:nvPr>
        </p:nvSpPr>
        <p:spPr/>
        <p:txBody>
          <a:bodyPr/>
          <a:p>
            <a:endParaRPr lang="en-US"/>
          </a:p>
        </p:txBody>
      </p:sp>
      <p:sp>
        <p:nvSpPr>
          <p:cNvPr id="1048662" name="Slide Number Placeholder 3"/>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pic>
        <p:nvPicPr>
          <p:cNvPr id="2097178"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04"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pic>
        <p:nvPicPr>
          <p:cNvPr id="2097167"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8"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21F88A52-E63F-4539-8E63-160FE82350E4}" type="datetimeFigureOut">
              <a:rPr lang="en-US" smtClean="0"/>
              <a:t>11/28/2023</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582878E2-E067-437D-88FA-8F31A8F198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2"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21F88A52-E63F-4539-8E63-160FE82350E4}" type="datetimeFigureOut">
              <a:rPr lang="en-US" smtClean="0"/>
              <a:t>11/28/2023</a:t>
            </a:fld>
            <a:endParaRPr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582878E2-E067-437D-88FA-8F31A8F198C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png"/><Relationship Id="rId3"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6" name="Title 1"/>
          <p:cNvSpPr>
            <a:spLocks noGrp="1"/>
          </p:cNvSpPr>
          <p:nvPr>
            <p:ph type="title"/>
          </p:nvPr>
        </p:nvSpPr>
        <p:spPr>
          <a:xfrm>
            <a:off x="913774" y="339843"/>
            <a:ext cx="10364451" cy="548432"/>
          </a:xfrm>
        </p:spPr>
        <p:txBody>
          <a:bodyPr>
            <a:normAutofit/>
          </a:bodyPr>
          <a:p>
            <a:r>
              <a:rPr dirty="0" lang="en-US"/>
              <a:t>CIRCULAR MOTION</a:t>
            </a:r>
          </a:p>
        </p:txBody>
      </p:sp>
      <p:sp>
        <p:nvSpPr>
          <p:cNvPr id="1048587" name="Content Placeholder 2"/>
          <p:cNvSpPr>
            <a:spLocks noGrp="1"/>
          </p:cNvSpPr>
          <p:nvPr>
            <p:ph idx="1"/>
          </p:nvPr>
        </p:nvSpPr>
        <p:spPr>
          <a:xfrm>
            <a:off x="913775" y="888275"/>
            <a:ext cx="10364452" cy="4902926"/>
          </a:xfrm>
        </p:spPr>
        <p:txBody>
          <a:bodyPr>
            <a:normAutofit fontScale="96875"/>
          </a:bodyPr>
          <a:p>
            <a:pPr algn="just"/>
            <a:r>
              <a:rPr cap="none" dirty="0" sz="3200" lang="en-US"/>
              <a:t>The movement of an object in a circular path is known as circular motion. It can either be uniform or non- uniform.</a:t>
            </a:r>
          </a:p>
          <a:p>
            <a:pPr algn="just"/>
            <a:r>
              <a:rPr cap="none" dirty="0" sz="3200" lang="en-US"/>
              <a:t>If the magnitude of the velocity of the particle in circular motion remains constant , then it is called uniform circular motion.</a:t>
            </a:r>
          </a:p>
          <a:p>
            <a:pPr algn="just"/>
            <a:r>
              <a:rPr cap="none" dirty="0" sz="3200" lang="en-US"/>
              <a:t>Non uniform circular motion is one whose velocity is not constant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7" name="Title 1"/>
          <p:cNvSpPr>
            <a:spLocks noGrp="1"/>
          </p:cNvSpPr>
          <p:nvPr>
            <p:ph type="title"/>
          </p:nvPr>
        </p:nvSpPr>
        <p:spPr>
          <a:xfrm>
            <a:off x="1125582" y="223581"/>
            <a:ext cx="10515600" cy="611905"/>
          </a:xfrm>
        </p:spPr>
        <p:txBody>
          <a:bodyPr>
            <a:normAutofit/>
          </a:bodyPr>
          <a:p>
            <a:r>
              <a:rPr dirty="0" lang="en-US"/>
              <a:t>ROTATING CORDINATE SYSTEM</a:t>
            </a:r>
          </a:p>
        </p:txBody>
      </p:sp>
      <p:sp>
        <p:nvSpPr>
          <p:cNvPr id="1048598" name="Content Placeholder 3"/>
          <p:cNvSpPr>
            <a:spLocks noGrp="1"/>
          </p:cNvSpPr>
          <p:nvPr>
            <p:ph idx="1"/>
          </p:nvPr>
        </p:nvSpPr>
        <p:spPr>
          <a:xfrm>
            <a:off x="838200" y="926926"/>
            <a:ext cx="10515600" cy="5250037"/>
          </a:xfrm>
        </p:spPr>
        <p:txBody>
          <a:bodyPr/>
          <a:p>
            <a:pPr algn="just"/>
            <a:r>
              <a:rPr b="0" cap="none" dirty="0" sz="2800" i="0" lang="en-US">
                <a:solidFill>
                  <a:srgbClr val="4D5156"/>
                </a:solidFill>
                <a:effectLst/>
              </a:rPr>
              <a:t>Coordinate system can be cartesian or polar.</a:t>
            </a:r>
          </a:p>
          <a:p>
            <a:pPr algn="just"/>
            <a:r>
              <a:rPr cap="none" dirty="0" sz="2800" lang="en-US">
                <a:solidFill>
                  <a:srgbClr val="4D5156"/>
                </a:solidFill>
              </a:rPr>
              <a:t>T</a:t>
            </a:r>
            <a:r>
              <a:rPr b="0" cap="none" dirty="0" sz="2800" i="0" lang="en-US">
                <a:solidFill>
                  <a:srgbClr val="4D5156"/>
                </a:solidFill>
                <a:effectLst/>
              </a:rPr>
              <a:t>he polar coordinate system is a two-dimensional coordinate system in which each point on a plane is determined by a distance from a reference point and an angle from a reference direction.</a:t>
            </a:r>
          </a:p>
          <a:p>
            <a:pPr algn="just"/>
            <a:r>
              <a:rPr b="0" cap="none" dirty="0" sz="2800" i="0" lang="en-US">
                <a:solidFill>
                  <a:srgbClr val="444444"/>
                </a:solidFill>
                <a:effectLst/>
              </a:rPr>
              <a:t>Here, instead of representing the point as (x, y), we can express it as a polar coordinate (r, θ).</a:t>
            </a:r>
            <a:endParaRPr b="0" cap="none" dirty="0" sz="2800" i="0" lang="en-US">
              <a:solidFill>
                <a:srgbClr val="4D5156"/>
              </a:solidFill>
              <a:effectLst/>
            </a:endParaRPr>
          </a:p>
          <a:p>
            <a:pPr algn="just"/>
            <a:endParaRPr dirty="0" lang="en-US"/>
          </a:p>
        </p:txBody>
      </p:sp>
      <p:pic>
        <p:nvPicPr>
          <p:cNvPr id="2097158" name="Picture 4" descr="Polar coordinates"/>
          <p:cNvPicPr>
            <a:picLocks noChangeAspect="1"/>
          </p:cNvPicPr>
          <p:nvPr/>
        </p:nvPicPr>
        <p:blipFill>
          <a:blip xmlns:r="http://schemas.openxmlformats.org/officeDocument/2006/relationships" r:embed="rId1"/>
          <a:srcRect/>
          <a:stretch>
            <a:fillRect/>
          </a:stretch>
        </p:blipFill>
        <p:spPr bwMode="auto">
          <a:xfrm>
            <a:off x="4848974" y="3751090"/>
            <a:ext cx="3944655" cy="2517313"/>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9" name="Title 1"/>
          <p:cNvSpPr>
            <a:spLocks noGrp="1"/>
          </p:cNvSpPr>
          <p:nvPr>
            <p:ph type="title"/>
          </p:nvPr>
        </p:nvSpPr>
        <p:spPr>
          <a:xfrm>
            <a:off x="838200" y="365126"/>
            <a:ext cx="10515600" cy="1000212"/>
          </a:xfrm>
        </p:spPr>
        <p:txBody>
          <a:bodyPr>
            <a:normAutofit/>
          </a:bodyPr>
          <a:p>
            <a:r>
              <a:rPr b="1" dirty="0" i="0" lang="en-US">
                <a:solidFill>
                  <a:srgbClr val="444444"/>
                </a:solidFill>
                <a:effectLst/>
                <a:latin typeface="+mn-lt"/>
              </a:rPr>
              <a:t>Cartesian to Polar Coordinates</a:t>
            </a:r>
            <a:br>
              <a:rPr b="1" dirty="0" i="0" lang="en-US">
                <a:solidFill>
                  <a:srgbClr val="444444"/>
                </a:solidFill>
                <a:effectLst/>
                <a:latin typeface="Poppins" panose="00000500000000000000" pitchFamily="2" charset="0"/>
              </a:rPr>
            </a:br>
            <a:endParaRPr dirty="0" lang="en-US"/>
          </a:p>
        </p:txBody>
      </p:sp>
      <p:sp>
        <p:nvSpPr>
          <p:cNvPr id="1048600" name="Content Placeholder 2"/>
          <p:cNvSpPr>
            <a:spLocks noGrp="1"/>
          </p:cNvSpPr>
          <p:nvPr>
            <p:ph idx="1"/>
          </p:nvPr>
        </p:nvSpPr>
        <p:spPr>
          <a:xfrm>
            <a:off x="838199" y="1365337"/>
            <a:ext cx="12380110" cy="5793143"/>
          </a:xfrm>
        </p:spPr>
        <p:txBody>
          <a:bodyPr/>
          <a:p>
            <a:pPr algn="l"/>
            <a:r>
              <a:rPr b="0" cap="none" dirty="0" i="0" lang="en-US">
                <a:solidFill>
                  <a:srgbClr val="444444"/>
                </a:solidFill>
                <a:effectLst/>
              </a:rPr>
              <a:t>x = r cos </a:t>
            </a:r>
            <a:r>
              <a:rPr b="0" cap="none" dirty="0" i="0" lang="el-GR">
                <a:solidFill>
                  <a:srgbClr val="444444"/>
                </a:solidFill>
                <a:effectLst/>
              </a:rPr>
              <a:t>θ</a:t>
            </a:r>
          </a:p>
          <a:p>
            <a:pPr algn="l"/>
            <a:r>
              <a:rPr b="0" cap="none" dirty="0" i="0" lang="en-US">
                <a:solidFill>
                  <a:srgbClr val="444444"/>
                </a:solidFill>
                <a:effectLst/>
              </a:rPr>
              <a:t>y = r sin </a:t>
            </a:r>
            <a:r>
              <a:rPr b="0" cap="none" dirty="0" i="0" lang="el-GR">
                <a:solidFill>
                  <a:srgbClr val="444444"/>
                </a:solidFill>
                <a:effectLst/>
              </a:rPr>
              <a:t>θ</a:t>
            </a:r>
          </a:p>
          <a:p>
            <a:endParaRPr dirty="0" lang="en-US"/>
          </a:p>
        </p:txBody>
      </p:sp>
      <p:pic>
        <p:nvPicPr>
          <p:cNvPr id="2097159" name="Picture 3" descr="cartesian to polar coordinate"/>
          <p:cNvPicPr>
            <a:picLocks noChangeAspect="1"/>
          </p:cNvPicPr>
          <p:nvPr/>
        </p:nvPicPr>
        <p:blipFill>
          <a:blip xmlns:r="http://schemas.openxmlformats.org/officeDocument/2006/relationships" r:embed="rId1"/>
          <a:srcRect/>
          <a:stretch>
            <a:fillRect/>
          </a:stretch>
        </p:blipFill>
        <p:spPr bwMode="auto">
          <a:xfrm>
            <a:off x="962025" y="2575473"/>
            <a:ext cx="5133975" cy="2917190"/>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1" name="Title 1"/>
          <p:cNvSpPr>
            <a:spLocks noGrp="1"/>
          </p:cNvSpPr>
          <p:nvPr>
            <p:ph type="title"/>
          </p:nvPr>
        </p:nvSpPr>
        <p:spPr>
          <a:xfrm>
            <a:off x="838200" y="365125"/>
            <a:ext cx="10515600" cy="892175"/>
          </a:xfrm>
        </p:spPr>
        <p:txBody>
          <a:bodyPr>
            <a:normAutofit/>
          </a:bodyPr>
          <a:p>
            <a:r>
              <a:rPr b="1" dirty="0" sz="1800" lang="en-US">
                <a:solidFill>
                  <a:srgbClr val="444444"/>
                </a:solidFill>
                <a:effectLst/>
                <a:latin typeface="+mn-lt"/>
                <a:ea typeface="Times New Roman" panose="02020603050405020304" pitchFamily="18" charset="0"/>
              </a:rPr>
              <a:t>Finding r and </a:t>
            </a:r>
            <a:r>
              <a:rPr dirty="0" sz="1800" lang="en-US">
                <a:solidFill>
                  <a:srgbClr val="444444"/>
                </a:solidFill>
                <a:effectLst/>
                <a:latin typeface="+mn-lt"/>
                <a:ea typeface="Times New Roman" panose="02020603050405020304" pitchFamily="18" charset="0"/>
                <a:cs typeface="Cambria" panose="02040503050406030204" pitchFamily="18" charset="0"/>
              </a:rPr>
              <a:t>θ</a:t>
            </a:r>
            <a:r>
              <a:rPr b="1" dirty="0" sz="1800" lang="en-US">
                <a:solidFill>
                  <a:srgbClr val="444444"/>
                </a:solidFill>
                <a:effectLst/>
                <a:latin typeface="+mn-lt"/>
                <a:ea typeface="Times New Roman" panose="02020603050405020304" pitchFamily="18" charset="0"/>
              </a:rPr>
              <a:t> using x and y:</a:t>
            </a:r>
            <a:endParaRPr dirty="0" lang="en-US">
              <a:latin typeface="+mn-lt"/>
            </a:endParaRPr>
          </a:p>
        </p:txBody>
      </p:sp>
      <p:pic>
        <p:nvPicPr>
          <p:cNvPr id="2097160" name="Content Placeholder 4" descr="Finding r and θ using x and y"/>
          <p:cNvPicPr>
            <a:picLocks noChangeAspect="1" noGrp="1"/>
          </p:cNvPicPr>
          <p:nvPr>
            <p:ph idx="1"/>
          </p:nvPr>
        </p:nvPicPr>
        <p:blipFill>
          <a:blip xmlns:r="http://schemas.openxmlformats.org/officeDocument/2006/relationships" r:embed="rId1"/>
          <a:srcRect/>
          <a:stretch>
            <a:fillRect/>
          </a:stretch>
        </p:blipFill>
        <p:spPr bwMode="auto">
          <a:xfrm>
            <a:off x="1892300" y="1473624"/>
            <a:ext cx="6261100" cy="5019251"/>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1" name="Picture 3" descr="3d polar coordinates"/>
          <p:cNvPicPr>
            <a:picLocks noChangeAspect="1"/>
          </p:cNvPicPr>
          <p:nvPr/>
        </p:nvPicPr>
        <p:blipFill>
          <a:blip xmlns:r="http://schemas.openxmlformats.org/officeDocument/2006/relationships" r:embed="rId1"/>
          <a:srcRect/>
          <a:stretch>
            <a:fillRect/>
          </a:stretch>
        </p:blipFill>
        <p:spPr bwMode="auto">
          <a:xfrm>
            <a:off x="6801633" y="2277519"/>
            <a:ext cx="4089095" cy="4178311"/>
          </a:xfrm>
          <a:prstGeom prst="rect"/>
          <a:noFill/>
          <a:ln>
            <a:noFill/>
          </a:ln>
        </p:spPr>
      </p:pic>
      <p:sp>
        <p:nvSpPr>
          <p:cNvPr id="1048602" name="Content Placeholder 2"/>
          <p:cNvSpPr>
            <a:spLocks noGrp="1"/>
          </p:cNvSpPr>
          <p:nvPr>
            <p:ph idx="1"/>
          </p:nvPr>
        </p:nvSpPr>
        <p:spPr>
          <a:xfrm>
            <a:off x="838200" y="300626"/>
            <a:ext cx="10515600" cy="5876338"/>
          </a:xfrm>
        </p:spPr>
        <p:txBody>
          <a:bodyPr>
            <a:normAutofit/>
          </a:bodyPr>
          <a:p>
            <a:pPr algn="just"/>
            <a:r>
              <a:rPr b="0" cap="none" dirty="0" sz="2400" i="0" lang="en-US">
                <a:solidFill>
                  <a:srgbClr val="444444"/>
                </a:solidFill>
                <a:effectLst/>
              </a:rPr>
              <a:t>the 3d-polar coordinate or spherical coordinate system can be written as (r, φ, θ).</a:t>
            </a:r>
          </a:p>
          <a:p>
            <a:pPr algn="just"/>
            <a:r>
              <a:rPr b="0" cap="none" dirty="0" sz="2400" i="0" lang="en-US">
                <a:solidFill>
                  <a:srgbClr val="444444"/>
                </a:solidFill>
                <a:effectLst/>
              </a:rPr>
              <a:t>r = distance of from the origin</a:t>
            </a:r>
          </a:p>
          <a:p>
            <a:pPr algn="just"/>
            <a:r>
              <a:rPr b="0" cap="none" dirty="0" sz="2400" i="0" lang="en-US">
                <a:solidFill>
                  <a:srgbClr val="444444"/>
                </a:solidFill>
                <a:effectLst/>
              </a:rPr>
              <a:t>φ = the reference angle from </a:t>
            </a:r>
            <a:r>
              <a:rPr b="0" cap="none" dirty="0" sz="2400" i="0" lang="en-US" err="1">
                <a:solidFill>
                  <a:srgbClr val="444444"/>
                </a:solidFill>
                <a:effectLst/>
              </a:rPr>
              <a:t>xy</a:t>
            </a:r>
            <a:r>
              <a:rPr b="0" cap="none" dirty="0" sz="2400" i="0" lang="en-US">
                <a:solidFill>
                  <a:srgbClr val="444444"/>
                </a:solidFill>
                <a:effectLst/>
              </a:rPr>
              <a:t>-plane (in a counter-clockwise direction from the x-axis)</a:t>
            </a:r>
          </a:p>
          <a:p>
            <a:pPr algn="just"/>
            <a:r>
              <a:rPr b="0" cap="none" dirty="0" sz="2400" i="0" lang="en-US">
                <a:solidFill>
                  <a:srgbClr val="444444"/>
                </a:solidFill>
                <a:effectLst/>
              </a:rPr>
              <a:t>θ = the reference angle from z-axis</a:t>
            </a:r>
          </a:p>
          <a:p>
            <a:pPr algn="just"/>
            <a:endParaRPr b="0" dirty="0" sz="1800" i="0" lang="en-US">
              <a:solidFill>
                <a:srgbClr val="444444"/>
              </a:solidFill>
              <a:effectLst/>
            </a:endParaRPr>
          </a:p>
          <a:p>
            <a:pPr algn="just"/>
            <a:endParaRPr dirty="0" sz="18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3" name="Title 1"/>
          <p:cNvSpPr>
            <a:spLocks noGrp="1"/>
          </p:cNvSpPr>
          <p:nvPr>
            <p:ph type="title"/>
          </p:nvPr>
        </p:nvSpPr>
        <p:spPr>
          <a:xfrm>
            <a:off x="838200" y="365125"/>
            <a:ext cx="10515600" cy="424015"/>
          </a:xfrm>
        </p:spPr>
        <p:txBody>
          <a:bodyPr>
            <a:normAutofit/>
          </a:bodyPr>
          <a:p>
            <a:r>
              <a:rPr dirty="0" lang="en-US"/>
              <a:t>Examples </a:t>
            </a:r>
          </a:p>
        </p:txBody>
      </p:sp>
      <p:sp>
        <p:nvSpPr>
          <p:cNvPr id="1048604" name="Content Placeholder 2"/>
          <p:cNvSpPr>
            <a:spLocks noChangeAspect="1" noMove="1" noResize="1" noRot="1" noGrp="1" noAdjustHandles="1" noEditPoints="1" noChangeArrowheads="1" noChangeShapeType="1" noTextEdit="1"/>
          </p:cNvSpPr>
          <p:nvPr>
            <p:ph idx="1"/>
          </p:nvPr>
        </p:nvSpPr>
        <p:spPr>
          <a:xfrm>
            <a:off x="838200" y="789140"/>
            <a:ext cx="10515600" cy="5387823"/>
          </a:xfrm>
          <a:blipFill>
            <a:blip xmlns:r="http://schemas.openxmlformats.org/officeDocument/2006/relationships" r:embed="rId1"/>
            <a:stretch>
              <a:fillRect l="-522"/>
            </a:stretch>
          </a:blipFill>
        </p:spPr>
        <p:txBody>
          <a:bodyPr/>
          <a:p>
            <a:r>
              <a:rPr lang="en-US">
                <a:no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5" name="Content Placeholder 2"/>
          <p:cNvSpPr>
            <a:spLocks noChangeAspect="1" noMove="1" noResize="1" noRot="1" noGrp="1" noAdjustHandles="1" noEditPoints="1" noChangeArrowheads="1" noChangeShapeType="1" noTextEdit="1"/>
          </p:cNvSpPr>
          <p:nvPr>
            <p:ph idx="1"/>
          </p:nvPr>
        </p:nvSpPr>
        <p:spPr>
          <a:xfrm>
            <a:off x="913775" y="235131"/>
            <a:ext cx="10364452" cy="5556070"/>
          </a:xfrm>
          <a:blipFill>
            <a:blip xmlns:r="http://schemas.openxmlformats.org/officeDocument/2006/relationships" r:embed="rId1"/>
            <a:stretch>
              <a:fillRect l="-1059" t="-329"/>
            </a:stretch>
          </a:blipFill>
        </p:spPr>
        <p:txBody>
          <a:bodyPr/>
          <a:p>
            <a:r>
              <a:rPr lang="en-US">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6" name="Title 1"/>
          <p:cNvSpPr>
            <a:spLocks noGrp="1"/>
          </p:cNvSpPr>
          <p:nvPr>
            <p:ph type="title"/>
          </p:nvPr>
        </p:nvSpPr>
        <p:spPr>
          <a:xfrm>
            <a:off x="913775" y="618518"/>
            <a:ext cx="10364451" cy="621322"/>
          </a:xfrm>
        </p:spPr>
        <p:txBody>
          <a:bodyPr/>
          <a:p>
            <a:r>
              <a:rPr dirty="0" lang="en-US"/>
              <a:t>Angular Momentum</a:t>
            </a:r>
          </a:p>
        </p:txBody>
      </p:sp>
      <p:sp>
        <p:nvSpPr>
          <p:cNvPr id="1048607" name="Content Placeholder 2"/>
          <p:cNvSpPr>
            <a:spLocks noGrp="1"/>
          </p:cNvSpPr>
          <p:nvPr>
            <p:ph idx="1"/>
          </p:nvPr>
        </p:nvSpPr>
        <p:spPr>
          <a:xfrm>
            <a:off x="838200" y="1690688"/>
            <a:ext cx="10515600" cy="4351338"/>
          </a:xfrm>
        </p:spPr>
        <p:txBody>
          <a:bodyPr/>
          <a:p>
            <a:pPr algn="l" fontAlgn="base"/>
            <a:r>
              <a:rPr b="0" cap="none" dirty="0" i="0" lang="en-US">
                <a:solidFill>
                  <a:srgbClr val="373D3F"/>
                </a:solidFill>
                <a:effectLst/>
                <a:latin typeface="proxima-nova"/>
              </a:rPr>
              <a:t>The</a:t>
            </a:r>
            <a:r>
              <a:rPr b="1" cap="none" dirty="0" i="0" lang="en-US">
                <a:solidFill>
                  <a:srgbClr val="373D3F"/>
                </a:solidFill>
                <a:effectLst/>
                <a:latin typeface="proxima-nova"/>
              </a:rPr>
              <a:t> angular momentum</a:t>
            </a:r>
            <a:r>
              <a:rPr b="0" cap="none" dirty="0" i="0" lang="en-US">
                <a:solidFill>
                  <a:srgbClr val="373D3F"/>
                </a:solidFill>
                <a:effectLst/>
                <a:latin typeface="proxima-nova"/>
              </a:rPr>
              <a:t> ,l, of a particle is defined as the cross-product of </a:t>
            </a:r>
            <a:r>
              <a:rPr cap="none" dirty="0" lang="en-US">
                <a:solidFill>
                  <a:srgbClr val="373D3F"/>
                </a:solidFill>
                <a:latin typeface="MJXc-TeX-vec-R"/>
              </a:rPr>
              <a:t>r</a:t>
            </a:r>
            <a:r>
              <a:rPr b="0" cap="none" dirty="0" i="0" lang="en-US">
                <a:solidFill>
                  <a:srgbClr val="373D3F"/>
                </a:solidFill>
                <a:effectLst/>
                <a:latin typeface="proxima-nova"/>
              </a:rPr>
              <a:t> and </a:t>
            </a:r>
            <a:r>
              <a:rPr cap="none" dirty="0" lang="en-US">
                <a:solidFill>
                  <a:srgbClr val="373D3F"/>
                </a:solidFill>
                <a:latin typeface="MJXc-TeX-vec-R"/>
              </a:rPr>
              <a:t>p</a:t>
            </a:r>
            <a:r>
              <a:rPr b="0" cap="none" dirty="0" i="0" lang="en-US">
                <a:solidFill>
                  <a:srgbClr val="373D3F"/>
                </a:solidFill>
                <a:effectLst/>
                <a:latin typeface="proxima-nova"/>
              </a:rPr>
              <a:t>, and is perpendicular to the plane containing </a:t>
            </a:r>
            <a:r>
              <a:rPr cap="none" dirty="0" lang="en-US">
                <a:solidFill>
                  <a:srgbClr val="373D3F"/>
                </a:solidFill>
                <a:latin typeface="MJXc-TeX-vec-R"/>
              </a:rPr>
              <a:t>r</a:t>
            </a:r>
            <a:r>
              <a:rPr b="0" cap="none" dirty="0" i="0" lang="en-US">
                <a:solidFill>
                  <a:srgbClr val="373D3F"/>
                </a:solidFill>
                <a:effectLst/>
                <a:latin typeface="proxima-nova"/>
              </a:rPr>
              <a:t> and </a:t>
            </a:r>
            <a:r>
              <a:rPr cap="none" dirty="0" lang="en-US">
                <a:solidFill>
                  <a:srgbClr val="373D3F"/>
                </a:solidFill>
                <a:latin typeface="MJXc-TeX-vec-R"/>
              </a:rPr>
              <a:t>p</a:t>
            </a:r>
            <a:r>
              <a:rPr b="0" cap="none" dirty="0" i="0" lang="en-US">
                <a:solidFill>
                  <a:srgbClr val="373D3F"/>
                </a:solidFill>
                <a:effectLst/>
                <a:latin typeface="proxima-nova"/>
              </a:rPr>
              <a:t>:</a:t>
            </a:r>
          </a:p>
          <a:p>
            <a:pPr algn="l" fontAlgn="base"/>
            <a:r>
              <a:rPr b="0" cap="none" dirty="0" i="0" lang="en-US">
                <a:solidFill>
                  <a:srgbClr val="373D3F"/>
                </a:solidFill>
                <a:effectLst/>
                <a:latin typeface="MJXc-TeX-math-I"/>
              </a:rPr>
              <a:t>L</a:t>
            </a:r>
            <a:r>
              <a:rPr b="0" cap="none" dirty="0" i="0" lang="en-US">
                <a:solidFill>
                  <a:srgbClr val="373D3F"/>
                </a:solidFill>
                <a:effectLst/>
                <a:latin typeface="MJXc-TeX-main-R"/>
              </a:rPr>
              <a:t>=</a:t>
            </a:r>
            <a:r>
              <a:rPr b="0" cap="none" dirty="0" i="0" lang="en-US" err="1">
                <a:solidFill>
                  <a:srgbClr val="373D3F"/>
                </a:solidFill>
                <a:effectLst/>
                <a:latin typeface="MJXc-TeX-math-I"/>
              </a:rPr>
              <a:t>r</a:t>
            </a:r>
            <a:r>
              <a:rPr b="0" cap="none" dirty="0" i="0" lang="en-US" err="1">
                <a:solidFill>
                  <a:srgbClr val="373D3F"/>
                </a:solidFill>
                <a:effectLst/>
                <a:latin typeface="MJXc-TeX-main-R"/>
              </a:rPr>
              <a:t>×</a:t>
            </a:r>
            <a:r>
              <a:rPr b="0" cap="none" dirty="0" i="0" lang="en-US" err="1">
                <a:solidFill>
                  <a:srgbClr val="373D3F"/>
                </a:solidFill>
                <a:effectLst/>
                <a:latin typeface="MJXc-TeX-math-I"/>
              </a:rPr>
              <a:t>p</a:t>
            </a:r>
            <a:r>
              <a:rPr b="0" cap="none" dirty="0" i="0" lang="en-US">
                <a:solidFill>
                  <a:srgbClr val="373D3F"/>
                </a:solidFill>
                <a:effectLst/>
                <a:latin typeface="MJXc-TeX-main-R"/>
              </a:rPr>
              <a:t>.</a:t>
            </a:r>
            <a:endParaRPr b="0" cap="none" dirty="0" i="0" lang="en-US">
              <a:solidFill>
                <a:srgbClr val="373D3F"/>
              </a:solidFill>
              <a:effectLst/>
              <a:latin typeface="proxima-nova"/>
            </a:endParaRPr>
          </a:p>
          <a:p>
            <a:endParaRPr dirty="0" lang="en-US"/>
          </a:p>
        </p:txBody>
      </p:sp>
      <p:pic>
        <p:nvPicPr>
          <p:cNvPr id="2097162" name="Picture 3" descr="An x y z coordinate system is shown in which x points out of the page, y points to the right and z points up. The vector r points from the origin to a point in the x y plane, in the first quadrant. The vector points from the tip of the r vector, at an angle of theta counterclockwise from the r vector direction, as viewed from above. Both r and p vectors are in the x y plane. The vector l points up, and is perpendicular to the x y plane, consistent with the right hand rule. When the right hand has its fingers curling counterclockwise as viewed from above, the thumb points up, in the direction of l. We are also shown the components of the vector r parallel and perpendicular to the p vector. The vector r sub perpendicular is the projection of the r vector perpendicular to the p vector direction."/>
          <p:cNvPicPr>
            <a:picLocks noChangeAspect="1"/>
          </p:cNvPicPr>
          <p:nvPr/>
        </p:nvPicPr>
        <p:blipFill>
          <a:blip xmlns:r="http://schemas.openxmlformats.org/officeDocument/2006/relationships" r:embed="rId1"/>
          <a:srcRect/>
          <a:stretch>
            <a:fillRect/>
          </a:stretch>
        </p:blipFill>
        <p:spPr bwMode="auto">
          <a:xfrm>
            <a:off x="5114990" y="2449727"/>
            <a:ext cx="4229426" cy="4043148"/>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8" name="Content Placeholder 2"/>
          <p:cNvSpPr>
            <a:spLocks noChangeAspect="1" noMove="1" noResize="1" noRot="1" noGrp="1" noAdjustHandles="1" noEditPoints="1" noChangeArrowheads="1" noChangeShapeType="1" noTextEdit="1"/>
          </p:cNvSpPr>
          <p:nvPr>
            <p:ph idx="1"/>
          </p:nvPr>
        </p:nvSpPr>
        <p:spPr>
          <a:xfrm>
            <a:off x="838200" y="463462"/>
            <a:ext cx="10515600" cy="6050071"/>
          </a:xfrm>
          <a:blipFill>
            <a:blip xmlns:r="http://schemas.openxmlformats.org/officeDocument/2006/relationships" r:embed="rId1"/>
            <a:stretch>
              <a:fillRect l="-290" t="-101" b="-7258"/>
            </a:stretch>
          </a:blipFill>
        </p:spPr>
        <p:txBody>
          <a:bodyPr/>
          <a:p>
            <a:r>
              <a:rPr lang="en-US">
                <a:no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3" name="Picture 4" descr="Circular Motion - Formulas | Solved Problems"/>
          <p:cNvPicPr>
            <a:picLocks noChangeAspect="1" noGrp="1" noChangeArrowheads="1"/>
          </p:cNvPicPr>
          <p:nvPr>
            <p:ph idx="1"/>
          </p:nvPr>
        </p:nvPicPr>
        <p:blipFill>
          <a:blip xmlns:r="http://schemas.openxmlformats.org/officeDocument/2006/relationships" r:embed="rId1"/>
          <a:srcRect/>
          <a:stretch>
            <a:fillRect/>
          </a:stretch>
        </p:blipFill>
        <p:spPr bwMode="auto">
          <a:xfrm>
            <a:off x="2736598" y="630247"/>
            <a:ext cx="6002454" cy="6002454"/>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88" name="Title 1"/>
          <p:cNvSpPr>
            <a:spLocks noGrp="1"/>
          </p:cNvSpPr>
          <p:nvPr>
            <p:ph type="title"/>
          </p:nvPr>
        </p:nvSpPr>
        <p:spPr>
          <a:xfrm>
            <a:off x="796209" y="239694"/>
            <a:ext cx="10364451" cy="448283"/>
          </a:xfrm>
        </p:spPr>
        <p:txBody>
          <a:bodyPr>
            <a:normAutofit fontScale="90000"/>
          </a:bodyPr>
          <a:p>
            <a:r>
              <a:rPr dirty="0" lang="en-US"/>
              <a:t>Variables in circular motion</a:t>
            </a:r>
          </a:p>
        </p:txBody>
      </p:sp>
      <p:sp>
        <p:nvSpPr>
          <p:cNvPr id="1048589" name="Content Placeholder 2"/>
          <p:cNvSpPr>
            <a:spLocks noChangeAspect="1" noMove="1" noResize="1" noRot="1" noGrp="1" noAdjustHandles="1" noEditPoints="1" noChangeArrowheads="1" noChangeShapeType="1" noTextEdit="1"/>
          </p:cNvSpPr>
          <p:nvPr>
            <p:ph idx="1"/>
          </p:nvPr>
        </p:nvSpPr>
        <p:spPr>
          <a:xfrm>
            <a:off x="913775" y="966651"/>
            <a:ext cx="10364452" cy="5651655"/>
          </a:xfrm>
          <a:blipFill>
            <a:blip xmlns:r="http://schemas.openxmlformats.org/officeDocument/2006/relationships" r:embed="rId1"/>
            <a:stretch>
              <a:fillRect l="-824" t="-108"/>
            </a:stretch>
          </a:blipFill>
        </p:spPr>
        <p:txBody>
          <a:bodyPr/>
          <a:p>
            <a:r>
              <a:rPr lang="en-US">
                <a:no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0" name="Content Placeholder 2"/>
          <p:cNvSpPr>
            <a:spLocks noChangeAspect="1" noMove="1" noResize="1" noRot="1" noGrp="1" noAdjustHandles="1" noEditPoints="1" noChangeArrowheads="1" noChangeShapeType="1" noTextEdit="1"/>
          </p:cNvSpPr>
          <p:nvPr>
            <p:ph idx="1"/>
          </p:nvPr>
        </p:nvSpPr>
        <p:spPr>
          <a:xfrm>
            <a:off x="838200" y="522514"/>
            <a:ext cx="10515600" cy="5916401"/>
          </a:xfrm>
          <a:blipFill>
            <a:blip xmlns:r="http://schemas.openxmlformats.org/officeDocument/2006/relationships" r:embed="rId1"/>
            <a:stretch>
              <a:fillRect l="-1043" t="-309"/>
            </a:stretch>
          </a:blipFill>
        </p:spPr>
        <p:txBody>
          <a:bodyPr/>
          <a:p>
            <a:r>
              <a:rPr lang="en-US">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1" name="Title 1"/>
          <p:cNvSpPr>
            <a:spLocks noGrp="1"/>
          </p:cNvSpPr>
          <p:nvPr>
            <p:ph type="title"/>
          </p:nvPr>
        </p:nvSpPr>
        <p:spPr>
          <a:xfrm>
            <a:off x="913775" y="618518"/>
            <a:ext cx="10364451" cy="557140"/>
          </a:xfrm>
        </p:spPr>
        <p:txBody>
          <a:bodyPr>
            <a:normAutofit/>
          </a:bodyPr>
          <a:p>
            <a:r>
              <a:rPr dirty="0" lang="en-US"/>
              <a:t>Centripetal acceleration</a:t>
            </a:r>
          </a:p>
        </p:txBody>
      </p:sp>
      <p:sp>
        <p:nvSpPr>
          <p:cNvPr id="1048592" name="Content Placeholder 2"/>
          <p:cNvSpPr>
            <a:spLocks noChangeAspect="1" noMove="1" noResize="1" noRot="1" noGrp="1" noAdjustHandles="1" noEditPoints="1" noChangeArrowheads="1" noChangeShapeType="1" noTextEdit="1"/>
          </p:cNvSpPr>
          <p:nvPr>
            <p:ph idx="1"/>
          </p:nvPr>
        </p:nvSpPr>
        <p:spPr>
          <a:xfrm>
            <a:off x="913775" y="1175659"/>
            <a:ext cx="10364452" cy="4615542"/>
          </a:xfrm>
          <a:blipFill>
            <a:blip xmlns:r="http://schemas.openxmlformats.org/officeDocument/2006/relationships" r:embed="rId1"/>
            <a:stretch>
              <a:fillRect l="-1059" t="-396" r="-1176"/>
            </a:stretch>
          </a:blipFill>
        </p:spPr>
        <p:txBody>
          <a:bodyPr/>
          <a:p>
            <a:r>
              <a:rPr lang="en-US">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3" name="Title 1"/>
          <p:cNvSpPr>
            <a:spLocks noGrp="1"/>
          </p:cNvSpPr>
          <p:nvPr>
            <p:ph type="title"/>
          </p:nvPr>
        </p:nvSpPr>
        <p:spPr>
          <a:xfrm>
            <a:off x="913775" y="618518"/>
            <a:ext cx="10364451" cy="740020"/>
          </a:xfrm>
        </p:spPr>
        <p:txBody>
          <a:bodyPr/>
          <a:p>
            <a:r>
              <a:rPr dirty="0" lang="en-US"/>
              <a:t>Centripetal Force</a:t>
            </a:r>
          </a:p>
        </p:txBody>
      </p:sp>
      <p:sp>
        <p:nvSpPr>
          <p:cNvPr id="1048594" name="Content Placeholder 2"/>
          <p:cNvSpPr>
            <a:spLocks noChangeAspect="1" noMove="1" noResize="1" noRot="1" noGrp="1" noAdjustHandles="1" noEditPoints="1" noChangeArrowheads="1" noChangeShapeType="1" noTextEdit="1"/>
          </p:cNvSpPr>
          <p:nvPr>
            <p:ph idx="1"/>
          </p:nvPr>
        </p:nvSpPr>
        <p:spPr>
          <a:xfrm>
            <a:off x="913775" y="1593669"/>
            <a:ext cx="10364452" cy="4197531"/>
          </a:xfrm>
          <a:blipFill>
            <a:blip xmlns:r="http://schemas.openxmlformats.org/officeDocument/2006/relationships" r:embed="rId1"/>
            <a:stretch>
              <a:fillRect l="-1353" t="-435" r="-1471"/>
            </a:stretch>
          </a:blipFill>
        </p:spPr>
        <p:txBody>
          <a:bodyPr/>
          <a:p>
            <a:r>
              <a:rPr lang="en-US">
                <a:no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1008017" y="2805817"/>
            <a:ext cx="7837714" cy="3433665"/>
          </a:xfrm>
          <a:prstGeom prst="rect"/>
        </p:spPr>
      </p:pic>
      <p:sp>
        <p:nvSpPr>
          <p:cNvPr id="1048595" name="Title 1"/>
          <p:cNvSpPr>
            <a:spLocks noGrp="1"/>
          </p:cNvSpPr>
          <p:nvPr>
            <p:ph type="title"/>
          </p:nvPr>
        </p:nvSpPr>
        <p:spPr>
          <a:xfrm>
            <a:off x="913775" y="618518"/>
            <a:ext cx="10364451" cy="491826"/>
          </a:xfrm>
        </p:spPr>
        <p:txBody>
          <a:bodyPr>
            <a:normAutofit/>
          </a:bodyPr>
          <a:p>
            <a:r>
              <a:rPr dirty="0" lang="en-US"/>
              <a:t>Examples </a:t>
            </a:r>
          </a:p>
        </p:txBody>
      </p:sp>
      <p:sp>
        <p:nvSpPr>
          <p:cNvPr id="1048596" name="Content Placeholder 2"/>
          <p:cNvSpPr>
            <a:spLocks noChangeAspect="1" noMove="1" noResize="1" noRot="1" noGrp="1" noAdjustHandles="1" noEditPoints="1" noChangeArrowheads="1" noChangeShapeType="1" noTextEdit="1"/>
          </p:cNvSpPr>
          <p:nvPr>
            <p:ph idx="1"/>
          </p:nvPr>
        </p:nvSpPr>
        <p:spPr>
          <a:xfrm>
            <a:off x="838200" y="1110344"/>
            <a:ext cx="10515600" cy="5382531"/>
          </a:xfrm>
          <a:blipFill>
            <a:blip xmlns:r="http://schemas.openxmlformats.org/officeDocument/2006/relationships" r:embed="rId2"/>
            <a:stretch>
              <a:fillRect l="-522" t="-227"/>
            </a:stretch>
          </a:blipFill>
        </p:spPr>
        <p:txBody>
          <a:bodyPr/>
          <a:p>
            <a:r>
              <a:rPr lang="en-US">
                <a:no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941667" y="667139"/>
            <a:ext cx="9755559" cy="3664525"/>
          </a:xfrm>
        </p:spPr>
      </p:pic>
      <p:pic>
        <p:nvPicPr>
          <p:cNvPr id="2097156" name="Picture 6"/>
          <p:cNvPicPr>
            <a:picLocks noChangeAspect="1"/>
          </p:cNvPicPr>
          <p:nvPr/>
        </p:nvPicPr>
        <p:blipFill>
          <a:blip xmlns:r="http://schemas.openxmlformats.org/officeDocument/2006/relationships" r:embed="rId2"/>
          <a:stretch>
            <a:fillRect/>
          </a:stretch>
        </p:blipFill>
        <p:spPr>
          <a:xfrm>
            <a:off x="941666" y="4203441"/>
            <a:ext cx="9091681" cy="210871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839244" y="287338"/>
            <a:ext cx="10471759" cy="6000728"/>
          </a:xfrm>
        </p:spPr>
      </p:pic>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WILSON</dc:creator>
  <cp:lastModifiedBy>WILSON</cp:lastModifiedBy>
  <dcterms:created xsi:type="dcterms:W3CDTF">2023-11-27T17:15:18Z</dcterms:created>
  <dcterms:modified xsi:type="dcterms:W3CDTF">2025-01-21T04:40:47Z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63b57d0a9950448f86d292ef222982c0</vt:lpwstr>
  </property>
</Properties>
</file>