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E16B-62A3-42D4-B7A1-D51D2F76067E}" type="datetimeFigureOut">
              <a:rPr lang="en-US" smtClean="0"/>
              <a:pPr/>
              <a:t>11/19/2024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E435-009F-49C5-B389-CF47B7865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E16B-62A3-42D4-B7A1-D51D2F76067E}" type="datetimeFigureOut">
              <a:rPr lang="en-US" smtClean="0"/>
              <a:pPr/>
              <a:t>11/19/2024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E435-009F-49C5-B389-CF47B7865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E16B-62A3-42D4-B7A1-D51D2F76067E}" type="datetimeFigureOut">
              <a:rPr lang="en-US" smtClean="0"/>
              <a:pPr/>
              <a:t>11/19/2024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E435-009F-49C5-B389-CF47B7865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E16B-62A3-42D4-B7A1-D51D2F76067E}" type="datetimeFigureOut">
              <a:rPr lang="en-US" smtClean="0"/>
              <a:pPr/>
              <a:t>11/19/2024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E435-009F-49C5-B389-CF47B7865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E16B-62A3-42D4-B7A1-D51D2F76067E}" type="datetimeFigureOut">
              <a:rPr lang="en-US" smtClean="0"/>
              <a:pPr/>
              <a:t>11/19/2024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E435-009F-49C5-B389-CF47B7865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E16B-62A3-42D4-B7A1-D51D2F76067E}" type="datetimeFigureOut">
              <a:rPr lang="en-US" smtClean="0"/>
              <a:pPr/>
              <a:t>11/19/2024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E435-009F-49C5-B389-CF47B7865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E16B-62A3-42D4-B7A1-D51D2F76067E}" type="datetimeFigureOut">
              <a:rPr lang="en-US" smtClean="0"/>
              <a:pPr/>
              <a:t>11/19/2024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E435-009F-49C5-B389-CF47B7865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E16B-62A3-42D4-B7A1-D51D2F76067E}" type="datetimeFigureOut">
              <a:rPr lang="en-US" smtClean="0"/>
              <a:pPr/>
              <a:t>11/19/2024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E435-009F-49C5-B389-CF47B7865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E16B-62A3-42D4-B7A1-D51D2F76067E}" type="datetimeFigureOut">
              <a:rPr lang="en-US" smtClean="0"/>
              <a:pPr/>
              <a:t>11/19/2024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E435-009F-49C5-B389-CF47B7865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E16B-62A3-42D4-B7A1-D51D2F76067E}" type="datetimeFigureOut">
              <a:rPr lang="en-US" smtClean="0"/>
              <a:pPr/>
              <a:t>11/19/2024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E435-009F-49C5-B389-CF47B7865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E16B-62A3-42D4-B7A1-D51D2F76067E}" type="datetimeFigureOut">
              <a:rPr lang="en-US" smtClean="0"/>
              <a:pPr/>
              <a:t>11/19/2024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E435-009F-49C5-B389-CF47B7865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1E16B-62A3-42D4-B7A1-D51D2F76067E}" type="datetimeFigureOut">
              <a:rPr lang="en-US" smtClean="0"/>
              <a:pPr/>
              <a:t>11/19/2024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5E435-009F-49C5-B389-CF47B7865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571480"/>
            <a:ext cx="7772400" cy="1470025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sz="3100" b="1" dirty="0" smtClean="0">
                <a:ea typeface="Calibri"/>
                <a:cs typeface="Times New Roman"/>
              </a:rPr>
              <a:t>CSC 483: </a:t>
            </a:r>
            <a:r>
              <a:rPr lang="en-US" sz="3100" b="1" dirty="0" smtClean="0"/>
              <a:t>Introduction to Expert System   </a:t>
            </a:r>
            <a:r>
              <a:rPr lang="en-GB" sz="3100" b="1" dirty="0" smtClean="0"/>
              <a:t/>
            </a:r>
            <a:br>
              <a:rPr lang="en-GB" sz="3100" b="1" dirty="0" smtClean="0"/>
            </a:br>
            <a:r>
              <a:rPr lang="en-GB" sz="3100" b="1" dirty="0" smtClean="0">
                <a:solidFill>
                  <a:srgbClr val="000000"/>
                </a:solidFill>
                <a:ea typeface="Calibri"/>
              </a:rPr>
              <a:t>(First Semester 2024/2025 Academic Year)</a:t>
            </a:r>
            <a:r>
              <a:rPr lang="en-US" sz="3100" b="1" dirty="0" smtClean="0">
                <a:solidFill>
                  <a:srgbClr val="000000"/>
                </a:solidFill>
                <a:ea typeface="Calibri"/>
              </a:rPr>
              <a:t/>
            </a:r>
            <a:br>
              <a:rPr lang="en-US" sz="3100" b="1" dirty="0" smtClean="0">
                <a:solidFill>
                  <a:srgbClr val="000000"/>
                </a:solidFill>
                <a:ea typeface="Calibri"/>
              </a:rPr>
            </a:br>
            <a:r>
              <a:rPr lang="en-GB" sz="3100" b="1" dirty="0" smtClean="0">
                <a:ea typeface="Calibri"/>
                <a:cs typeface="Times New Roman"/>
              </a:rPr>
              <a:t>Engr. Dr. Ugorji C </a:t>
            </a:r>
            <a:r>
              <a:rPr lang="en-GB" sz="3100" b="1" dirty="0" err="1" smtClean="0">
                <a:ea typeface="Calibri"/>
                <a:cs typeface="Times New Roman"/>
              </a:rPr>
              <a:t>C</a:t>
            </a:r>
            <a:r>
              <a:rPr lang="en-US" sz="3100" b="1" dirty="0" smtClean="0">
                <a:ea typeface="Calibri"/>
                <a:cs typeface="Times New Roman"/>
              </a:rPr>
              <a:t/>
            </a:r>
            <a:br>
              <a:rPr lang="en-US" sz="3100" b="1" dirty="0" smtClean="0">
                <a:ea typeface="Calibri"/>
                <a:cs typeface="Times New Roman"/>
              </a:rPr>
            </a:b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2000240"/>
            <a:ext cx="8215370" cy="4071966"/>
          </a:xfrm>
        </p:spPr>
        <p:txBody>
          <a:bodyPr>
            <a:normAutofit/>
          </a:bodyPr>
          <a:lstStyle/>
          <a:p>
            <a:endParaRPr lang="en-GB" b="1" dirty="0" smtClean="0"/>
          </a:p>
          <a:p>
            <a:r>
              <a:rPr lang="en-GB" sz="2800" dirty="0" smtClean="0">
                <a:latin typeface="+mj-lt"/>
              </a:rPr>
              <a:t>Overview: Expert Systems provide expert-level advice and decision-making.</a:t>
            </a:r>
          </a:p>
          <a:p>
            <a:r>
              <a:rPr lang="en-GB" sz="2800" dirty="0" smtClean="0">
                <a:latin typeface="+mj-lt"/>
              </a:rPr>
              <a:t>Key Factors: Performance and reliability evaluated by accuracy, consistency, adaptability, and user satisfaction.</a:t>
            </a:r>
          </a:p>
          <a:p>
            <a:endParaRPr lang="en-GB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Finance</a:t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/>
              <a:t>Applications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/>
              <a:t>Automated Loan Processing</a:t>
            </a:r>
            <a:r>
              <a:rPr lang="en-GB" dirty="0" smtClean="0"/>
              <a:t>: Evaluates applicants quickly and accurately.</a:t>
            </a:r>
          </a:p>
          <a:p>
            <a:pPr lvl="1"/>
            <a:r>
              <a:rPr lang="en-GB" b="1" dirty="0" err="1" smtClean="0"/>
              <a:t>Robo</a:t>
            </a:r>
            <a:r>
              <a:rPr lang="en-GB" b="1" dirty="0" smtClean="0"/>
              <a:t>-Advisors</a:t>
            </a:r>
            <a:r>
              <a:rPr lang="en-GB" dirty="0" smtClean="0"/>
              <a:t>: Manages investment portfolios based on algorithms.</a:t>
            </a:r>
          </a:p>
          <a:p>
            <a:r>
              <a:rPr lang="en-GB" b="1" dirty="0" smtClean="0"/>
              <a:t>Case Studies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/>
              <a:t>JP Morgan’s </a:t>
            </a:r>
            <a:r>
              <a:rPr lang="en-GB" b="1" dirty="0" err="1" smtClean="0"/>
              <a:t>COiN</a:t>
            </a:r>
            <a:r>
              <a:rPr lang="en-GB" dirty="0" smtClean="0"/>
              <a:t>: Automates loan contract review, saving costs.</a:t>
            </a:r>
          </a:p>
          <a:p>
            <a:pPr lvl="1"/>
            <a:r>
              <a:rPr lang="en-GB" b="1" dirty="0" err="1" smtClean="0"/>
              <a:t>Wealthfront</a:t>
            </a:r>
            <a:r>
              <a:rPr lang="en-GB" dirty="0" smtClean="0"/>
              <a:t>: Personalized financial planning and portfolio management.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Manufacturing &amp; Engineering</a:t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/>
              <a:t>Applications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/>
              <a:t>Inventory &amp; Supply Chain Optimization</a:t>
            </a:r>
            <a:r>
              <a:rPr lang="en-GB" dirty="0" smtClean="0"/>
              <a:t>: Reduces waste and costs.</a:t>
            </a:r>
          </a:p>
          <a:p>
            <a:pPr lvl="1"/>
            <a:r>
              <a:rPr lang="en-GB" b="1" dirty="0" smtClean="0"/>
              <a:t>Predictive Maintenance</a:t>
            </a:r>
            <a:r>
              <a:rPr lang="en-GB" dirty="0" smtClean="0"/>
              <a:t>: Prevents equipment failures in industries like oil and gas.</a:t>
            </a:r>
          </a:p>
          <a:p>
            <a:r>
              <a:rPr lang="en-GB" b="1" dirty="0" smtClean="0"/>
              <a:t>Case Studies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/>
              <a:t>GM </a:t>
            </a:r>
            <a:r>
              <a:rPr lang="en-GB" b="1" dirty="0" err="1" smtClean="0"/>
              <a:t>Configurator</a:t>
            </a:r>
            <a:r>
              <a:rPr lang="en-GB" b="1" dirty="0" smtClean="0"/>
              <a:t> System</a:t>
            </a:r>
            <a:r>
              <a:rPr lang="en-GB" dirty="0" smtClean="0"/>
              <a:t>: Custom vehicle configuration for accuracy and efficiency.</a:t>
            </a:r>
          </a:p>
          <a:p>
            <a:pPr lvl="1"/>
            <a:r>
              <a:rPr lang="en-GB" b="1" dirty="0" smtClean="0"/>
              <a:t>Shell’s Smart Field</a:t>
            </a:r>
            <a:r>
              <a:rPr lang="en-GB" dirty="0" smtClean="0"/>
              <a:t>: Monitors oil fields for safety and productivity.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Agriculture</a:t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Applications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/>
              <a:t>Precision Agriculture</a:t>
            </a:r>
            <a:r>
              <a:rPr lang="en-GB" dirty="0" smtClean="0"/>
              <a:t>: Data-driven advice on irrigation, fertilizers, and pesticides.</a:t>
            </a:r>
          </a:p>
          <a:p>
            <a:pPr lvl="1"/>
            <a:r>
              <a:rPr lang="en-GB" b="1" dirty="0" smtClean="0"/>
              <a:t>Livestock Health Monitoring</a:t>
            </a:r>
            <a:r>
              <a:rPr lang="en-GB" dirty="0" smtClean="0"/>
              <a:t>: Tracks animal health to reduce costs.</a:t>
            </a:r>
          </a:p>
          <a:p>
            <a:r>
              <a:rPr lang="en-GB" b="1" dirty="0" smtClean="0"/>
              <a:t>Case Study</a:t>
            </a:r>
            <a:r>
              <a:rPr lang="en-GB" dirty="0" smtClean="0"/>
              <a:t>: </a:t>
            </a:r>
            <a:r>
              <a:rPr lang="en-GB" b="1" dirty="0" err="1" smtClean="0"/>
              <a:t>CropX</a:t>
            </a:r>
            <a:r>
              <a:rPr lang="en-GB" dirty="0" smtClean="0"/>
              <a:t>: Provides real-time soil data for optimized irrigation, enhancing crop yield.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Customer Service &amp; Support</a:t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/>
              <a:t>Applications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/>
              <a:t>Technical Support &amp; Troubleshooting</a:t>
            </a:r>
            <a:r>
              <a:rPr lang="en-GB" dirty="0" smtClean="0"/>
              <a:t>: Simulates expert diagnostics for user assistance.</a:t>
            </a:r>
          </a:p>
          <a:p>
            <a:pPr lvl="1"/>
            <a:r>
              <a:rPr lang="en-GB" b="1" dirty="0" smtClean="0"/>
              <a:t>Intelligent </a:t>
            </a:r>
            <a:r>
              <a:rPr lang="en-GB" b="1" dirty="0" err="1" smtClean="0"/>
              <a:t>Chatbots</a:t>
            </a:r>
            <a:r>
              <a:rPr lang="en-GB" dirty="0" smtClean="0"/>
              <a:t>: Enhances customer interaction in e-commerce.</a:t>
            </a:r>
          </a:p>
          <a:p>
            <a:r>
              <a:rPr lang="en-GB" b="1" dirty="0" smtClean="0"/>
              <a:t>Case Studies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/>
              <a:t>Xerox’s Eureka System</a:t>
            </a:r>
            <a:r>
              <a:rPr lang="en-GB" dirty="0" smtClean="0"/>
              <a:t>: Technician knowledge-sharing reduces downtime.</a:t>
            </a:r>
          </a:p>
          <a:p>
            <a:pPr lvl="1"/>
            <a:r>
              <a:rPr lang="en-GB" b="1" dirty="0" err="1" smtClean="0"/>
              <a:t>Sephora’s</a:t>
            </a:r>
            <a:r>
              <a:rPr lang="en-GB" b="1" dirty="0" smtClean="0"/>
              <a:t> Virtual Artist</a:t>
            </a:r>
            <a:r>
              <a:rPr lang="en-GB" dirty="0" smtClean="0"/>
              <a:t>: Personalized beauty recommendations via </a:t>
            </a:r>
            <a:r>
              <a:rPr lang="en-GB" dirty="0" err="1" smtClean="0"/>
              <a:t>chatbot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Energy Sector</a:t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Applications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/>
              <a:t>Grid Management &amp; Load Forecasting</a:t>
            </a:r>
            <a:r>
              <a:rPr lang="en-GB" dirty="0" smtClean="0"/>
              <a:t>: Optimizes energy distribution.</a:t>
            </a:r>
          </a:p>
          <a:p>
            <a:pPr lvl="1"/>
            <a:r>
              <a:rPr lang="en-GB" b="1" dirty="0" smtClean="0"/>
              <a:t>Renewable Energy Management</a:t>
            </a:r>
            <a:r>
              <a:rPr lang="en-GB" dirty="0" smtClean="0"/>
              <a:t>: Forecasts output for efficiency.</a:t>
            </a:r>
          </a:p>
          <a:p>
            <a:r>
              <a:rPr lang="en-GB" b="1" dirty="0" smtClean="0"/>
              <a:t>Case Study</a:t>
            </a:r>
            <a:r>
              <a:rPr lang="en-GB" dirty="0" smtClean="0"/>
              <a:t>: </a:t>
            </a:r>
            <a:r>
              <a:rPr lang="en-GB" b="1" dirty="0" smtClean="0"/>
              <a:t>National Grid’s Demand Response System</a:t>
            </a:r>
            <a:endParaRPr lang="en-GB" dirty="0" smtClean="0"/>
          </a:p>
          <a:p>
            <a:pPr lvl="1"/>
            <a:r>
              <a:rPr lang="en-GB" dirty="0" smtClean="0"/>
              <a:t>Real-time adjustments to meet energy demand and reduce outages.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Retail &amp; Marketing</a:t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Applications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/>
              <a:t>Product Recommendations</a:t>
            </a:r>
            <a:r>
              <a:rPr lang="en-GB" dirty="0" smtClean="0"/>
              <a:t>: Personalized shopping suggestions boost engagement.</a:t>
            </a:r>
          </a:p>
          <a:p>
            <a:pPr lvl="1"/>
            <a:r>
              <a:rPr lang="en-GB" b="1" dirty="0" smtClean="0"/>
              <a:t>Inventory Optimization</a:t>
            </a:r>
            <a:r>
              <a:rPr lang="en-GB" dirty="0" smtClean="0"/>
              <a:t>: Adjusts stock levels based on demand and trends.</a:t>
            </a:r>
          </a:p>
          <a:p>
            <a:r>
              <a:rPr lang="en-GB" b="1" dirty="0" smtClean="0"/>
              <a:t>Case Study</a:t>
            </a:r>
            <a:r>
              <a:rPr lang="en-GB" dirty="0" smtClean="0"/>
              <a:t>: </a:t>
            </a:r>
            <a:r>
              <a:rPr lang="en-GB" b="1" dirty="0" smtClean="0"/>
              <a:t>Amazon’s Recommendation Engine</a:t>
            </a:r>
            <a:endParaRPr lang="en-GB" dirty="0" smtClean="0"/>
          </a:p>
          <a:p>
            <a:pPr lvl="1"/>
            <a:r>
              <a:rPr lang="en-GB" dirty="0" smtClean="0"/>
              <a:t>Uses machine learning for targeted product suggestions, enhancing sales.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What is a Natural Language Interface (NLI)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Definition</a:t>
            </a:r>
            <a:r>
              <a:rPr lang="en-GB" dirty="0" smtClean="0"/>
              <a:t>: Allows interaction using human language (e.g., English), rather than computer commands or graphical interfaces.</a:t>
            </a:r>
          </a:p>
          <a:p>
            <a:r>
              <a:rPr lang="en-GB" b="1" dirty="0" smtClean="0"/>
              <a:t>Modes</a:t>
            </a:r>
            <a:r>
              <a:rPr lang="en-GB" dirty="0" smtClean="0"/>
              <a:t>: Supports text or spoken input, often with a limited vocabulary within a specific domain.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History of NLIs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1966</a:t>
            </a:r>
            <a:r>
              <a:rPr lang="en-GB" dirty="0" smtClean="0"/>
              <a:t>: </a:t>
            </a:r>
            <a:r>
              <a:rPr lang="en-GB" b="1" dirty="0" smtClean="0"/>
              <a:t>ELIZA</a:t>
            </a:r>
            <a:r>
              <a:rPr lang="en-GB" dirty="0" smtClean="0"/>
              <a:t> by Joseph </a:t>
            </a:r>
            <a:r>
              <a:rPr lang="en-GB" dirty="0" err="1" smtClean="0"/>
              <a:t>Weizenbaum</a:t>
            </a:r>
            <a:r>
              <a:rPr lang="en-GB" dirty="0" smtClean="0"/>
              <a:t> – First conversational agent.</a:t>
            </a:r>
          </a:p>
          <a:p>
            <a:pPr lvl="1"/>
            <a:r>
              <a:rPr lang="en-GB" dirty="0" smtClean="0"/>
              <a:t>Used basic sentence analysis and keyword recognition.</a:t>
            </a:r>
          </a:p>
          <a:p>
            <a:pPr lvl="1"/>
            <a:r>
              <a:rPr lang="en-GB" dirty="0" smtClean="0"/>
              <a:t>Established foundation for future NLP advancements.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Techniques for Natural Language Processing in NLIs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Speech Recognition</a:t>
            </a:r>
            <a:r>
              <a:rPr lang="en-GB" dirty="0" smtClean="0"/>
              <a:t>: Converts spoken words to text.</a:t>
            </a:r>
          </a:p>
          <a:p>
            <a:r>
              <a:rPr lang="en-GB" b="1" dirty="0" smtClean="0"/>
              <a:t>Speech Synthesis</a:t>
            </a:r>
            <a:r>
              <a:rPr lang="en-GB" dirty="0" smtClean="0"/>
              <a:t>: Generates artificial speech from text.</a:t>
            </a:r>
          </a:p>
          <a:p>
            <a:r>
              <a:rPr lang="en-GB" b="1" dirty="0" smtClean="0"/>
              <a:t>Pattern Matching</a:t>
            </a:r>
            <a:r>
              <a:rPr lang="en-GB" dirty="0" smtClean="0"/>
              <a:t>: Matches text input with stored response patterns.</a:t>
            </a:r>
          </a:p>
          <a:p>
            <a:r>
              <a:rPr lang="en-GB" b="1" dirty="0" smtClean="0"/>
              <a:t>Gesture Interaction</a:t>
            </a:r>
            <a:r>
              <a:rPr lang="en-GB" dirty="0" smtClean="0"/>
              <a:t>: Analyzes gestures to enhance context in interactions.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Conversational Speech Interfaces</a:t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Purpose</a:t>
            </a:r>
            <a:r>
              <a:rPr lang="en-GB" dirty="0" smtClean="0"/>
              <a:t>: Allows speech-based interaction for hands-free and natural dialogue.</a:t>
            </a:r>
          </a:p>
          <a:p>
            <a:r>
              <a:rPr lang="en-GB" b="1" dirty="0" smtClean="0"/>
              <a:t>Components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/>
              <a:t>Speech Recognition</a:t>
            </a:r>
            <a:r>
              <a:rPr lang="en-GB" dirty="0" smtClean="0"/>
              <a:t>: Input processing.</a:t>
            </a:r>
          </a:p>
          <a:p>
            <a:pPr lvl="1"/>
            <a:r>
              <a:rPr lang="en-GB" b="1" dirty="0" smtClean="0"/>
              <a:t>Speech Synthesis</a:t>
            </a:r>
            <a:r>
              <a:rPr lang="en-GB" dirty="0" smtClean="0"/>
              <a:t>: Output delivery.</a:t>
            </a:r>
          </a:p>
          <a:p>
            <a:r>
              <a:rPr lang="en-GB" b="1" dirty="0" smtClean="0"/>
              <a:t>Challenge</a:t>
            </a:r>
            <a:r>
              <a:rPr lang="en-GB" dirty="0" smtClean="0"/>
              <a:t>: Designing interfaces with true conversational depth rather than command-like responses.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Core Features of Expert Systems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/>
              <a:t>Knowledge Base</a:t>
            </a:r>
            <a:endParaRPr lang="en-GB" dirty="0" smtClean="0"/>
          </a:p>
          <a:p>
            <a:pPr lvl="1">
              <a:buFont typeface="Wingdings" pitchFamily="2" charset="2"/>
              <a:buChar char="v"/>
            </a:pPr>
            <a:r>
              <a:rPr lang="en-GB" dirty="0" smtClean="0"/>
              <a:t>Central repository of information, facts, and rules.</a:t>
            </a:r>
          </a:p>
          <a:p>
            <a:pPr lvl="1">
              <a:buNone/>
            </a:pPr>
            <a:endParaRPr lang="en-GB" dirty="0" smtClean="0"/>
          </a:p>
          <a:p>
            <a:pPr lvl="1">
              <a:buFont typeface="Wingdings" pitchFamily="2" charset="2"/>
              <a:buChar char="v"/>
            </a:pPr>
            <a:r>
              <a:rPr lang="en-GB" dirty="0" smtClean="0"/>
              <a:t>Developed through insights from domain experts for accuracy.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Speech Recognition Techniques</a:t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Pattern Matching</a:t>
            </a:r>
            <a:r>
              <a:rPr lang="en-GB" dirty="0" smtClean="0"/>
              <a:t>: Compares speech patterns to templates.</a:t>
            </a:r>
          </a:p>
          <a:p>
            <a:r>
              <a:rPr lang="en-GB" b="1" dirty="0" smtClean="0"/>
              <a:t>Knowledge-Based Approach</a:t>
            </a:r>
            <a:r>
              <a:rPr lang="en-GB" dirty="0" smtClean="0"/>
              <a:t>: Uses rule-based systems for variability.</a:t>
            </a:r>
          </a:p>
          <a:p>
            <a:r>
              <a:rPr lang="en-GB" b="1" dirty="0" smtClean="0"/>
              <a:t>Challenges</a:t>
            </a:r>
            <a:r>
              <a:rPr lang="en-GB" dirty="0" smtClean="0"/>
              <a:t>: Vocabulary limitations, noise, and continuous speech.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Speech Synthesis Techniques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Types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/>
              <a:t>Concatenated Synthesis</a:t>
            </a:r>
            <a:r>
              <a:rPr lang="en-GB" dirty="0" smtClean="0"/>
              <a:t>: Combines recorded segments for realistic speech.</a:t>
            </a:r>
          </a:p>
          <a:p>
            <a:pPr lvl="1"/>
            <a:r>
              <a:rPr lang="en-GB" b="1" dirty="0" smtClean="0"/>
              <a:t>Formant Synthesis</a:t>
            </a:r>
            <a:r>
              <a:rPr lang="en-GB" dirty="0" smtClean="0"/>
              <a:t>: Applies phonological rules, not dependent on pre-recorded voices.</a:t>
            </a:r>
          </a:p>
          <a:p>
            <a:r>
              <a:rPr lang="en-GB" b="1" dirty="0" smtClean="0"/>
              <a:t>Quality Factors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/>
              <a:t>Intelligibility</a:t>
            </a:r>
            <a:r>
              <a:rPr lang="en-GB" dirty="0" smtClean="0"/>
              <a:t>: Clarity of speech.</a:t>
            </a:r>
          </a:p>
          <a:p>
            <a:pPr lvl="1"/>
            <a:r>
              <a:rPr lang="en-GB" b="1" dirty="0" smtClean="0"/>
              <a:t>Naturalness</a:t>
            </a:r>
            <a:r>
              <a:rPr lang="en-GB" dirty="0" smtClean="0"/>
              <a:t>: Human-like tone.</a:t>
            </a:r>
          </a:p>
          <a:p>
            <a:pPr lvl="1"/>
            <a:r>
              <a:rPr lang="en-GB" b="1" dirty="0" smtClean="0"/>
              <a:t>Personalization</a:t>
            </a:r>
            <a:r>
              <a:rPr lang="en-GB" dirty="0" smtClean="0"/>
              <a:t>: Tailoring tone and intonation.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Text-Based Natural Language Interfaces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Definition</a:t>
            </a:r>
            <a:r>
              <a:rPr lang="en-GB" dirty="0" smtClean="0"/>
              <a:t>: Processes written input for various applications like search engines and conversational agents.</a:t>
            </a:r>
          </a:p>
          <a:p>
            <a:r>
              <a:rPr lang="en-GB" b="1" dirty="0" smtClean="0"/>
              <a:t>Applications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Used in databases, customer service, and virtual worlds.</a:t>
            </a:r>
          </a:p>
          <a:p>
            <a:pPr lvl="1"/>
            <a:r>
              <a:rPr lang="en-GB" b="1" dirty="0" smtClean="0"/>
              <a:t>Example</a:t>
            </a:r>
            <a:r>
              <a:rPr lang="en-GB" dirty="0" smtClean="0"/>
              <a:t>: ALICE, a </a:t>
            </a:r>
            <a:r>
              <a:rPr lang="en-GB" dirty="0" err="1" smtClean="0"/>
              <a:t>chatbot</a:t>
            </a:r>
            <a:r>
              <a:rPr lang="en-GB" dirty="0" smtClean="0"/>
              <a:t> using pattern matching and AIML.</a:t>
            </a:r>
            <a:r>
              <a:rPr lang="en-GB" dirty="0"/>
              <a:t> (Artificial Intelligence </a:t>
            </a:r>
            <a:r>
              <a:rPr lang="en-GB" dirty="0" err="1"/>
              <a:t>Markup</a:t>
            </a:r>
            <a:r>
              <a:rPr lang="en-GB" dirty="0"/>
              <a:t> </a:t>
            </a:r>
            <a:r>
              <a:rPr lang="en-GB" dirty="0" smtClean="0"/>
              <a:t>Language)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Methods in Text-Based NLIs</a:t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Pattern Matching</a:t>
            </a:r>
            <a:r>
              <a:rPr lang="en-GB" dirty="0" smtClean="0"/>
              <a:t>: Matches input with pre-defined patterns.</a:t>
            </a:r>
          </a:p>
          <a:p>
            <a:r>
              <a:rPr lang="en-GB" b="1" dirty="0" smtClean="0"/>
              <a:t>Bayesian Networks</a:t>
            </a:r>
            <a:r>
              <a:rPr lang="en-GB" dirty="0" smtClean="0"/>
              <a:t>: Calculates responses by tracking context and variables, allowing contextual understanding.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Blackboard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Purpose of Presentation</a:t>
            </a:r>
            <a:r>
              <a:rPr lang="en-GB" dirty="0" smtClean="0"/>
              <a:t>: To explore the concept of blackboard systems, their components, methods, and real-world applications.</a:t>
            </a:r>
          </a:p>
          <a:p>
            <a:r>
              <a:rPr lang="en-GB" b="1" dirty="0" smtClean="0"/>
              <a:t>Key Focus</a:t>
            </a:r>
            <a:r>
              <a:rPr lang="en-GB" dirty="0" smtClean="0"/>
              <a:t>: How blackboard systems serve as an effective framework for integrating diverse problem-solving techniques.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Blackboard </a:t>
            </a:r>
            <a:r>
              <a:rPr lang="en-GB" dirty="0" smtClean="0"/>
              <a:t>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b="1" dirty="0" smtClean="0"/>
              <a:t>Definition</a:t>
            </a:r>
            <a:r>
              <a:rPr lang="en-GB" dirty="0" smtClean="0"/>
              <a:t>: A blackboard system is a collaborative problem-solving framework where multiple independent modules (knowledge sources) contribute to solving complex tasks through a shared database (the blackboard</a:t>
            </a:r>
            <a:r>
              <a:rPr lang="en-GB" dirty="0" smtClean="0"/>
              <a:t>).</a:t>
            </a:r>
          </a:p>
          <a:p>
            <a:r>
              <a:rPr lang="en-GB" b="1" dirty="0" smtClean="0"/>
              <a:t>Capabilities</a:t>
            </a:r>
            <a:r>
              <a:rPr lang="en-GB" dirty="0" smtClean="0"/>
              <a:t>:</a:t>
            </a:r>
          </a:p>
          <a:p>
            <a:r>
              <a:rPr lang="en-GB" dirty="0" smtClean="0"/>
              <a:t>Solves </a:t>
            </a:r>
            <a:r>
              <a:rPr lang="en-GB" dirty="0" smtClean="0"/>
              <a:t>problems like classification, design, diagnosis, and repair.</a:t>
            </a:r>
          </a:p>
          <a:p>
            <a:r>
              <a:rPr lang="en-GB" dirty="0" smtClean="0"/>
              <a:t>Combines expertise from different systems to tackle multi-faceted challenges.</a:t>
            </a:r>
          </a:p>
          <a:p>
            <a:r>
              <a:rPr lang="en-GB" b="1" dirty="0" smtClean="0"/>
              <a:t>Integration Challenges</a:t>
            </a:r>
            <a:r>
              <a:rPr lang="en-GB" dirty="0" smtClean="0"/>
              <a:t>:</a:t>
            </a:r>
          </a:p>
          <a:p>
            <a:r>
              <a:rPr lang="en-GB" dirty="0" smtClean="0"/>
              <a:t>Merging </a:t>
            </a:r>
            <a:r>
              <a:rPr lang="en-GB" dirty="0" smtClean="0"/>
              <a:t>rule-based reasoning, case-based reasoning, and model-based approaches can create complexities in communication and coordination.</a:t>
            </a:r>
          </a:p>
          <a:p>
            <a:r>
              <a:rPr lang="en-GB" b="1" dirty="0" smtClean="0"/>
              <a:t>Integration Types</a:t>
            </a:r>
            <a:r>
              <a:rPr lang="en-GB" dirty="0" smtClean="0"/>
              <a:t>:</a:t>
            </a:r>
          </a:p>
          <a:p>
            <a:r>
              <a:rPr lang="en-GB" b="1" dirty="0" smtClean="0"/>
              <a:t>Fixed</a:t>
            </a:r>
            <a:r>
              <a:rPr lang="en-GB" dirty="0" smtClean="0"/>
              <a:t>: Static, predefined interactions between modules.</a:t>
            </a:r>
          </a:p>
          <a:p>
            <a:r>
              <a:rPr lang="en-GB" b="1" dirty="0" smtClean="0"/>
              <a:t>Programmable</a:t>
            </a:r>
            <a:r>
              <a:rPr lang="en-GB" dirty="0" smtClean="0"/>
              <a:t>: Configurable during runtime.</a:t>
            </a:r>
          </a:p>
          <a:p>
            <a:r>
              <a:rPr lang="en-GB" b="1" dirty="0" smtClean="0"/>
              <a:t>Task-Specific</a:t>
            </a:r>
            <a:r>
              <a:rPr lang="en-GB" dirty="0" smtClean="0"/>
              <a:t>: Tailored to a specific problem or domain.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Methods in Blackboard Systems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 smtClean="0"/>
              <a:t>Core Mechanism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The blackboard acts as a central database for hypotheses and problem states.</a:t>
            </a:r>
          </a:p>
          <a:p>
            <a:pPr lvl="1"/>
            <a:r>
              <a:rPr lang="en-GB" dirty="0" smtClean="0"/>
              <a:t>Knowledge sources observe and update this shared repository.</a:t>
            </a:r>
          </a:p>
          <a:p>
            <a:r>
              <a:rPr lang="en-GB" b="1" dirty="0" smtClean="0"/>
              <a:t>Hierarchical Structure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Hypotheses are organized in layers, representing various levels of problem abstraction (e.g., raw data, intermediate solutions, final solutions).</a:t>
            </a:r>
          </a:p>
          <a:p>
            <a:r>
              <a:rPr lang="en-GB" b="1" dirty="0" smtClean="0"/>
              <a:t>Knowledge Source Communication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Indirect interaction through the blackboard ensures modularity and separation of concerns.</a:t>
            </a:r>
          </a:p>
          <a:p>
            <a:pPr lvl="1"/>
            <a:r>
              <a:rPr lang="en-GB" dirty="0" smtClean="0"/>
              <a:t>KSs monitor and respond to relevant changes in the blackboard's hierarchy.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Key Components of a Blackboard </a:t>
            </a:r>
            <a:r>
              <a:rPr lang="en-GB" dirty="0" smtClean="0"/>
              <a:t>System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smtClean="0"/>
              <a:t>Knowledge </a:t>
            </a:r>
            <a:r>
              <a:rPr lang="en-GB" b="1" dirty="0" smtClean="0"/>
              <a:t>Sources (KSs)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Autonomous modules with specialized problem-solving expertise.</a:t>
            </a:r>
          </a:p>
          <a:p>
            <a:pPr lvl="1"/>
            <a:r>
              <a:rPr lang="en-GB" dirty="0" smtClean="0"/>
              <a:t>Represent knowledge in diverse formats like rules, models, or heuristics.</a:t>
            </a:r>
          </a:p>
          <a:p>
            <a:pPr lvl="1"/>
            <a:r>
              <a:rPr lang="en-GB" dirty="0" smtClean="0"/>
              <a:t>Triggered based on specific conditions in the problem-solving process.</a:t>
            </a:r>
          </a:p>
          <a:p>
            <a:r>
              <a:rPr lang="en-GB" b="1" dirty="0" smtClean="0"/>
              <a:t>The Blackboard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Central database for organizing hypotheses and partial solutions.</a:t>
            </a:r>
          </a:p>
          <a:p>
            <a:pPr lvl="1"/>
            <a:r>
              <a:rPr lang="en-GB" dirty="0" smtClean="0"/>
              <a:t>Tracks the state of the problem-solving process.</a:t>
            </a:r>
          </a:p>
          <a:p>
            <a:pPr lvl="1"/>
            <a:r>
              <a:rPr lang="en-GB" dirty="0" smtClean="0"/>
              <a:t>Ensures consistency and coordination among KSs.</a:t>
            </a:r>
          </a:p>
          <a:p>
            <a:r>
              <a:rPr lang="en-GB" b="1" dirty="0" smtClean="0"/>
              <a:t>Control Component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Decides which KS activation to execute next.</a:t>
            </a:r>
          </a:p>
          <a:p>
            <a:pPr lvl="1"/>
            <a:r>
              <a:rPr lang="en-GB" dirty="0" smtClean="0"/>
              <a:t>Allocates resources and prioritizes tasks.</a:t>
            </a:r>
          </a:p>
          <a:p>
            <a:pPr lvl="1"/>
            <a:r>
              <a:rPr lang="en-GB" dirty="0" smtClean="0"/>
              <a:t>Operates independently of individual KSs for better modularity.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Knowledge Sources (KSs)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b="1" dirty="0" smtClean="0"/>
              <a:t>Modularity and Independence</a:t>
            </a:r>
            <a:r>
              <a:rPr lang="en-GB" dirty="0" smtClean="0"/>
              <a:t>:</a:t>
            </a:r>
          </a:p>
          <a:p>
            <a:r>
              <a:rPr lang="en-GB" dirty="0" smtClean="0"/>
              <a:t>Each </a:t>
            </a:r>
            <a:r>
              <a:rPr lang="en-GB" dirty="0" smtClean="0"/>
              <a:t>KS operates as a self-contained unit, unaware of other KSs’ specifics.</a:t>
            </a:r>
          </a:p>
          <a:p>
            <a:pPr>
              <a:buNone/>
            </a:pPr>
            <a:r>
              <a:rPr lang="en-GB" b="1" dirty="0" smtClean="0"/>
              <a:t>Triggering Conditions</a:t>
            </a:r>
            <a:r>
              <a:rPr lang="en-GB" dirty="0" smtClean="0"/>
              <a:t>:</a:t>
            </a:r>
          </a:p>
          <a:p>
            <a:r>
              <a:rPr lang="en-GB" dirty="0" smtClean="0"/>
              <a:t>KSs </a:t>
            </a:r>
            <a:r>
              <a:rPr lang="en-GB" dirty="0" smtClean="0"/>
              <a:t>recognize opportunities to contribute based on specific blackboard states.</a:t>
            </a:r>
          </a:p>
          <a:p>
            <a:r>
              <a:rPr lang="en-GB" dirty="0" smtClean="0"/>
              <a:t>Enables selective and targeted problem-solving efforts.</a:t>
            </a:r>
          </a:p>
          <a:p>
            <a:pPr>
              <a:buNone/>
            </a:pPr>
            <a:r>
              <a:rPr lang="en-GB" b="1" dirty="0" smtClean="0"/>
              <a:t>Activation</a:t>
            </a:r>
            <a:r>
              <a:rPr lang="en-GB" dirty="0" smtClean="0"/>
              <a:t>:</a:t>
            </a:r>
          </a:p>
          <a:p>
            <a:r>
              <a:rPr lang="en-GB" dirty="0" smtClean="0"/>
              <a:t>When </a:t>
            </a:r>
            <a:r>
              <a:rPr lang="en-GB" dirty="0" smtClean="0"/>
              <a:t>triggered, a KS activation (instance) competes for execution.</a:t>
            </a:r>
          </a:p>
          <a:p>
            <a:r>
              <a:rPr lang="en-GB" dirty="0" smtClean="0"/>
              <a:t>Control mechanisms resolve conflicts between multiple activations.</a:t>
            </a:r>
          </a:p>
          <a:p>
            <a:pPr>
              <a:buNone/>
            </a:pPr>
            <a:r>
              <a:rPr lang="en-GB" b="1" dirty="0" smtClean="0"/>
              <a:t>Scope of Knowledge</a:t>
            </a:r>
            <a:r>
              <a:rPr lang="en-GB" dirty="0" smtClean="0"/>
              <a:t>:</a:t>
            </a:r>
          </a:p>
          <a:p>
            <a:r>
              <a:rPr lang="en-GB" dirty="0" smtClean="0"/>
              <a:t>Can </a:t>
            </a:r>
            <a:r>
              <a:rPr lang="en-GB" dirty="0" smtClean="0"/>
              <a:t>range from rule-based systems to neural networks and fuzzy logic routines.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Control Component in Blackboard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GB" b="1" dirty="0" smtClean="0"/>
          </a:p>
          <a:p>
            <a:r>
              <a:rPr lang="en-GB" b="1" dirty="0" smtClean="0"/>
              <a:t>Primary </a:t>
            </a:r>
            <a:r>
              <a:rPr lang="en-GB" b="1" dirty="0" smtClean="0"/>
              <a:t>Function</a:t>
            </a:r>
            <a:r>
              <a:rPr lang="en-GB" dirty="0" smtClean="0"/>
              <a:t>: Coordinates problem-solving activities by determining which KS activations to execute based on the blackboard’s state.</a:t>
            </a:r>
          </a:p>
          <a:p>
            <a:r>
              <a:rPr lang="en-GB" b="1" dirty="0" smtClean="0"/>
              <a:t>Incremental Reasoning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Solutions are developed in iterative steps.</a:t>
            </a:r>
          </a:p>
          <a:p>
            <a:pPr lvl="1"/>
            <a:r>
              <a:rPr lang="en-GB" dirty="0" smtClean="0"/>
              <a:t>Each step refines the solution by integrating contributions from relevant KSs.</a:t>
            </a:r>
          </a:p>
          <a:p>
            <a:r>
              <a:rPr lang="en-GB" b="1" dirty="0" smtClean="0"/>
              <a:t>Execution Process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Activated KSs contribute to the blackboard.</a:t>
            </a:r>
          </a:p>
          <a:p>
            <a:pPr lvl="1"/>
            <a:r>
              <a:rPr lang="en-GB" dirty="0" smtClean="0"/>
              <a:t>New events trigger additional KS activations.</a:t>
            </a:r>
          </a:p>
          <a:p>
            <a:pPr lvl="1"/>
            <a:r>
              <a:rPr lang="en-GB" dirty="0" smtClean="0"/>
              <a:t>Control strategies rank and select the best activation.</a:t>
            </a:r>
          </a:p>
          <a:p>
            <a:r>
              <a:rPr lang="en-GB" b="1" dirty="0" smtClean="0"/>
              <a:t>Control Strategies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Opportunistic: Prioritizes tasks dynamically based on current needs.</a:t>
            </a:r>
          </a:p>
          <a:p>
            <a:pPr lvl="1"/>
            <a:r>
              <a:rPr lang="en-GB" dirty="0" smtClean="0"/>
              <a:t>Fixed: Follows a predetermined sequence of actions.</a:t>
            </a:r>
          </a:p>
          <a:p>
            <a:pPr lvl="1"/>
            <a:r>
              <a:rPr lang="en-GB" dirty="0" smtClean="0"/>
              <a:t>Heuristic-Based: Uses predefined rules to guide decision-making.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Inference Engine</a:t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GB" b="1" dirty="0" smtClean="0"/>
              <a:t>Function</a:t>
            </a:r>
            <a:r>
              <a:rPr lang="en-GB" dirty="0" smtClean="0"/>
              <a:t>: Interprets the knowledge base to create solutions.</a:t>
            </a:r>
          </a:p>
          <a:p>
            <a:pPr>
              <a:buFont typeface="Wingdings" pitchFamily="2" charset="2"/>
              <a:buChar char="v"/>
            </a:pPr>
            <a:r>
              <a:rPr lang="en-GB" b="1" dirty="0" smtClean="0"/>
              <a:t>Techniques</a:t>
            </a:r>
            <a:r>
              <a:rPr lang="en-GB" dirty="0" smtClean="0"/>
              <a:t>: Uses rule-based or case-based reasoning to make inferences.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Applications of Blackboard Systems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62500" lnSpcReduction="20000"/>
          </a:bodyPr>
          <a:lstStyle/>
          <a:p>
            <a:r>
              <a:rPr lang="en-GB" b="1" dirty="0" smtClean="0"/>
              <a:t>Real-World Use Cases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/>
              <a:t>Sensory Interpretation</a:t>
            </a:r>
            <a:r>
              <a:rPr lang="en-GB" dirty="0" smtClean="0"/>
              <a:t>: Processing and integrating sensory data.</a:t>
            </a:r>
          </a:p>
          <a:p>
            <a:pPr lvl="1"/>
            <a:r>
              <a:rPr lang="en-GB" b="1" dirty="0" smtClean="0"/>
              <a:t>Design and Layout</a:t>
            </a:r>
            <a:r>
              <a:rPr lang="en-GB" dirty="0" smtClean="0"/>
              <a:t>: Assisting in creative and technical design processes.</a:t>
            </a:r>
          </a:p>
          <a:p>
            <a:pPr lvl="1"/>
            <a:r>
              <a:rPr lang="en-GB" b="1" dirty="0" smtClean="0"/>
              <a:t>Process Control</a:t>
            </a:r>
            <a:r>
              <a:rPr lang="en-GB" dirty="0" smtClean="0"/>
              <a:t>: Monitoring and managing industrial or technological processes.</a:t>
            </a:r>
          </a:p>
          <a:p>
            <a:pPr lvl="1"/>
            <a:r>
              <a:rPr lang="en-GB" b="1" dirty="0" smtClean="0"/>
              <a:t>Planning and Scheduling</a:t>
            </a:r>
            <a:r>
              <a:rPr lang="en-GB" dirty="0" smtClean="0"/>
              <a:t>: Optimizing task allocation and timelines in complex systems.</a:t>
            </a:r>
          </a:p>
          <a:p>
            <a:pPr lvl="1"/>
            <a:r>
              <a:rPr lang="en-GB" b="1" dirty="0" smtClean="0"/>
              <a:t>Computer Vision</a:t>
            </a:r>
            <a:r>
              <a:rPr lang="en-GB" dirty="0" smtClean="0"/>
              <a:t>: Interpreting and analyzing visual data.</a:t>
            </a:r>
          </a:p>
          <a:p>
            <a:pPr lvl="1"/>
            <a:r>
              <a:rPr lang="en-GB" b="1" dirty="0" smtClean="0"/>
              <a:t>Case-Based Reasoning</a:t>
            </a:r>
            <a:r>
              <a:rPr lang="en-GB" dirty="0" smtClean="0"/>
              <a:t>: Using past cases to solve new problems.</a:t>
            </a:r>
          </a:p>
          <a:p>
            <a:pPr lvl="1"/>
            <a:r>
              <a:rPr lang="en-GB" b="1" dirty="0" smtClean="0"/>
              <a:t>Knowledge-Based Simulation</a:t>
            </a:r>
            <a:r>
              <a:rPr lang="en-GB" dirty="0" smtClean="0"/>
              <a:t>: Simulating complex systems for analysis or prediction.</a:t>
            </a:r>
          </a:p>
          <a:p>
            <a:pPr lvl="1"/>
            <a:r>
              <a:rPr lang="en-GB" b="1" dirty="0" smtClean="0"/>
              <a:t>Knowledge-Based Instruction</a:t>
            </a:r>
            <a:r>
              <a:rPr lang="en-GB" dirty="0" smtClean="0"/>
              <a:t>: Providing interactive learning experiences.</a:t>
            </a:r>
          </a:p>
          <a:p>
            <a:pPr lvl="1"/>
            <a:r>
              <a:rPr lang="en-GB" b="1" dirty="0" smtClean="0"/>
              <a:t>Command and Control</a:t>
            </a:r>
            <a:r>
              <a:rPr lang="en-GB" dirty="0" smtClean="0"/>
              <a:t>: Supporting decision-making in military or disaster response contexts.</a:t>
            </a:r>
          </a:p>
          <a:p>
            <a:pPr lvl="1"/>
            <a:r>
              <a:rPr lang="en-GB" b="1" dirty="0" smtClean="0"/>
              <a:t>Symbolic Learning</a:t>
            </a:r>
            <a:r>
              <a:rPr lang="en-GB" dirty="0" smtClean="0"/>
              <a:t>: Enabling systems to acquire new knowledge from symbolic data.</a:t>
            </a:r>
          </a:p>
          <a:p>
            <a:pPr lvl="1"/>
            <a:r>
              <a:rPr lang="en-GB" b="1" dirty="0" smtClean="0"/>
              <a:t>Data Fusion</a:t>
            </a:r>
            <a:r>
              <a:rPr lang="en-GB" dirty="0" smtClean="0"/>
              <a:t>: Combining data from multiple sources to improve accuracy and reliability.</a:t>
            </a: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Summary</a:t>
            </a:r>
            <a:br>
              <a:rPr lang="en-GB" b="1" dirty="0" smtClean="0"/>
            </a:br>
            <a:r>
              <a:rPr lang="en-GB" b="1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smtClean="0"/>
              <a:t>Blackboard </a:t>
            </a:r>
            <a:r>
              <a:rPr lang="en-GB" b="1" dirty="0" smtClean="0"/>
              <a:t>Systems</a:t>
            </a:r>
            <a:r>
              <a:rPr lang="en-GB" dirty="0" smtClean="0"/>
              <a:t>: Provide a robust framework for integrating diverse problem-solving techniques.</a:t>
            </a:r>
          </a:p>
          <a:p>
            <a:r>
              <a:rPr lang="en-GB" b="1" dirty="0" smtClean="0"/>
              <a:t>Core Components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/>
              <a:t>Knowledge Sources</a:t>
            </a:r>
            <a:r>
              <a:rPr lang="en-GB" dirty="0" smtClean="0"/>
              <a:t>: Specialized, autonomous problem solvers.</a:t>
            </a:r>
          </a:p>
          <a:p>
            <a:pPr lvl="1"/>
            <a:r>
              <a:rPr lang="en-GB" b="1" dirty="0" smtClean="0"/>
              <a:t>Blackboard</a:t>
            </a:r>
            <a:r>
              <a:rPr lang="en-GB" dirty="0" smtClean="0"/>
              <a:t>: Shared repository for hypotheses and solutions.</a:t>
            </a:r>
          </a:p>
          <a:p>
            <a:pPr lvl="1"/>
            <a:r>
              <a:rPr lang="en-GB" b="1" dirty="0" smtClean="0"/>
              <a:t>Control Component</a:t>
            </a:r>
            <a:r>
              <a:rPr lang="en-GB" dirty="0" smtClean="0"/>
              <a:t>: Oversees coordination and execution.</a:t>
            </a:r>
          </a:p>
          <a:p>
            <a:r>
              <a:rPr lang="en-GB" b="1" dirty="0" smtClean="0"/>
              <a:t>Key Benefits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Flexibility in addressing complex problems.</a:t>
            </a:r>
          </a:p>
          <a:p>
            <a:pPr lvl="1"/>
            <a:r>
              <a:rPr lang="en-GB" dirty="0" smtClean="0"/>
              <a:t>Scalability through modular knowledge sources.</a:t>
            </a:r>
          </a:p>
          <a:p>
            <a:pPr lvl="1"/>
            <a:r>
              <a:rPr lang="en-GB" dirty="0" smtClean="0"/>
              <a:t>Applicability across various domains.</a:t>
            </a:r>
          </a:p>
          <a:p>
            <a:r>
              <a:rPr lang="en-GB" b="1" dirty="0" smtClean="0"/>
              <a:t>Challenges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Effective coordination and communication among diverse KSs.</a:t>
            </a:r>
          </a:p>
          <a:p>
            <a:pPr lvl="1"/>
            <a:r>
              <a:rPr lang="en-GB" dirty="0" smtClean="0"/>
              <a:t>Managing complexity in large-scale implementations.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Shells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What </a:t>
            </a:r>
            <a:r>
              <a:rPr lang="en-GB" dirty="0" smtClean="0"/>
              <a:t>is an Expert System Shell</a:t>
            </a:r>
            <a:r>
              <a:rPr lang="en-GB" dirty="0" smtClean="0"/>
              <a:t>:</a:t>
            </a:r>
          </a:p>
          <a:p>
            <a:pPr>
              <a:buNone/>
            </a:pPr>
            <a:r>
              <a:rPr lang="en-GB" dirty="0" smtClean="0"/>
              <a:t>An </a:t>
            </a:r>
            <a:r>
              <a:rPr lang="en-GB" dirty="0" smtClean="0"/>
              <a:t>expert system shell is a framework that provides the tools to build expert systems by allowing users to input their knowledge. It lacks predefined domain knowledge, acting as a blank slate</a:t>
            </a: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Core Functionality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 lvl="1"/>
            <a:r>
              <a:rPr lang="en-GB" dirty="0" smtClean="0"/>
              <a:t>Provides an environment for creating, managing, and executing knowledge-based applications.</a:t>
            </a:r>
          </a:p>
          <a:p>
            <a:pPr lvl="1"/>
            <a:r>
              <a:rPr lang="en-GB" dirty="0" smtClean="0"/>
              <a:t>Simplifies the development of expert systems without requiring programming expertise.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Shells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 smtClean="0"/>
              <a:t>User Interaction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Users input domain knowledge as rules and data.</a:t>
            </a:r>
          </a:p>
          <a:p>
            <a:pPr lvl="1"/>
            <a:r>
              <a:rPr lang="en-GB" dirty="0" smtClean="0"/>
              <a:t>The system uses these rules to solve problems or make decisions.</a:t>
            </a:r>
          </a:p>
          <a:p>
            <a:r>
              <a:rPr lang="en-GB" b="1" dirty="0" smtClean="0"/>
              <a:t>Key Features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Step-by-step guidance for knowledge organization.</a:t>
            </a:r>
          </a:p>
          <a:p>
            <a:pPr lvl="1"/>
            <a:r>
              <a:rPr lang="en-GB" dirty="0" smtClean="0"/>
              <a:t>User-friendly interfaces for seamless interaction.</a:t>
            </a:r>
          </a:p>
          <a:p>
            <a:pPr lvl="1"/>
            <a:r>
              <a:rPr lang="en-GB" dirty="0" smtClean="0"/>
              <a:t>Built-in debugging tools to check rule accuracy.</a:t>
            </a:r>
          </a:p>
          <a:p>
            <a:r>
              <a:rPr lang="en-GB" b="1" dirty="0" smtClean="0"/>
              <a:t>Examples of Shells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/>
              <a:t>Drools</a:t>
            </a:r>
            <a:r>
              <a:rPr lang="en-GB" dirty="0" smtClean="0"/>
              <a:t>: A business rule management system.</a:t>
            </a:r>
          </a:p>
          <a:p>
            <a:pPr lvl="1"/>
            <a:r>
              <a:rPr lang="en-GB" b="1" dirty="0" smtClean="0"/>
              <a:t>CLIPS</a:t>
            </a:r>
            <a:r>
              <a:rPr lang="en-GB" dirty="0" smtClean="0"/>
              <a:t>: Designed for building rule-based and object-oriented expert systems.</a:t>
            </a:r>
          </a:p>
          <a:p>
            <a:pPr lvl="1"/>
            <a:r>
              <a:rPr lang="en-GB" b="1" dirty="0" smtClean="0"/>
              <a:t>JESS</a:t>
            </a:r>
            <a:r>
              <a:rPr lang="en-GB" dirty="0" smtClean="0"/>
              <a:t>: Java-based shell for rule-based systems.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Advantages of Expert System Shells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smtClean="0"/>
              <a:t>Ease of Use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Simplifies system creation without programming knowledge.</a:t>
            </a:r>
          </a:p>
          <a:p>
            <a:pPr lvl="1"/>
            <a:r>
              <a:rPr lang="en-GB" dirty="0" smtClean="0"/>
              <a:t>Encourages domain experts to directly contribute.</a:t>
            </a:r>
          </a:p>
          <a:p>
            <a:r>
              <a:rPr lang="en-GB" b="1" dirty="0" smtClean="0"/>
              <a:t>Flexibility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Supports dynamic knowledge updates.</a:t>
            </a:r>
          </a:p>
          <a:p>
            <a:pPr lvl="1"/>
            <a:r>
              <a:rPr lang="en-GB" dirty="0" smtClean="0"/>
              <a:t>Adaptable to various fields and problems.</a:t>
            </a:r>
          </a:p>
          <a:p>
            <a:r>
              <a:rPr lang="en-GB" b="1" dirty="0" smtClean="0"/>
              <a:t>Efficiency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Automates decision-making processes.</a:t>
            </a:r>
          </a:p>
          <a:p>
            <a:pPr lvl="1"/>
            <a:r>
              <a:rPr lang="en-GB" dirty="0" smtClean="0"/>
              <a:t>Allows interruption and review of decision pathways at any stage.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Components of a Shell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b="1" dirty="0" smtClean="0"/>
              <a:t>Knowledge Acquisition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Processes for gathering, organizing, and encoding expert knowledge.</a:t>
            </a:r>
          </a:p>
          <a:p>
            <a:r>
              <a:rPr lang="en-GB" b="1" dirty="0" smtClean="0"/>
              <a:t>Knowledge Base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Repository of rules and data used for decision-making.</a:t>
            </a:r>
          </a:p>
          <a:p>
            <a:pPr lvl="1"/>
            <a:r>
              <a:rPr lang="en-GB" dirty="0" smtClean="0"/>
              <a:t>Typically populated by domain experts.</a:t>
            </a:r>
          </a:p>
          <a:p>
            <a:r>
              <a:rPr lang="en-GB" b="1" dirty="0" smtClean="0"/>
              <a:t>Reasoning Engine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Processes rules in the knowledge base to infer solutions.</a:t>
            </a:r>
          </a:p>
          <a:p>
            <a:pPr lvl="1"/>
            <a:r>
              <a:rPr lang="en-GB" dirty="0" smtClean="0"/>
              <a:t>Employs logical reasoning methods like forward and backward chaining.</a:t>
            </a:r>
          </a:p>
          <a:p>
            <a:r>
              <a:rPr lang="en-GB" b="1" dirty="0" smtClean="0"/>
              <a:t>Explanation Subsystem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Justifies decisions made by the system.</a:t>
            </a:r>
          </a:p>
          <a:p>
            <a:pPr lvl="1"/>
            <a:r>
              <a:rPr lang="en-GB" dirty="0" smtClean="0"/>
              <a:t>Answers user queries about "why" or "how" a decision was reached.</a:t>
            </a:r>
          </a:p>
          <a:p>
            <a:r>
              <a:rPr lang="en-GB" b="1" dirty="0" smtClean="0"/>
              <a:t>User Interface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Facilitates interaction between users and the system.</a:t>
            </a:r>
          </a:p>
          <a:p>
            <a:pPr lvl="1"/>
            <a:r>
              <a:rPr lang="en-GB" dirty="0" smtClean="0"/>
              <a:t>Often includes visual tools for rule management and debugging.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Applications of Expert System Shells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GB" b="1" dirty="0" smtClean="0"/>
          </a:p>
          <a:p>
            <a:r>
              <a:rPr lang="en-GB" b="1" dirty="0" smtClean="0"/>
              <a:t>Healthcare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Diagnosing diseases based on symptoms and medical history.</a:t>
            </a:r>
          </a:p>
          <a:p>
            <a:r>
              <a:rPr lang="en-GB" b="1" dirty="0" smtClean="0"/>
              <a:t>Business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Managing workflows, customer relations, and financial decisions.</a:t>
            </a:r>
          </a:p>
          <a:p>
            <a:r>
              <a:rPr lang="en-GB" b="1" dirty="0" smtClean="0"/>
              <a:t>Education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Building intelligent tutoring systems for personalized learning.</a:t>
            </a:r>
          </a:p>
          <a:p>
            <a:r>
              <a:rPr lang="en-GB" b="1" dirty="0" smtClean="0"/>
              <a:t>Engineering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Designing systems for fault diagnosis and predictive maintenance.</a:t>
            </a:r>
          </a:p>
          <a:p>
            <a:r>
              <a:rPr lang="en-GB" b="1" dirty="0" smtClean="0"/>
              <a:t>Environment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Monitoring and controlling pollution or resource management.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 of Expert System Shells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smtClean="0"/>
              <a:t>Dependence on Expertise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Requires accurate and complete domain knowledge for effectiveness.</a:t>
            </a:r>
          </a:p>
          <a:p>
            <a:r>
              <a:rPr lang="en-GB" b="1" dirty="0" smtClean="0"/>
              <a:t>Complexity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Can become difficult to manage with large rule sets.</a:t>
            </a:r>
          </a:p>
          <a:p>
            <a:r>
              <a:rPr lang="en-GB" b="1" dirty="0" smtClean="0"/>
              <a:t>Interpretation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Limited in handling ambiguous or incomplete information.</a:t>
            </a:r>
          </a:p>
          <a:p>
            <a:r>
              <a:rPr lang="en-GB" b="1" dirty="0" smtClean="0"/>
              <a:t>Maintenance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Regular updates needed to keep the knowledge base relevant.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smtClean="0"/>
              <a:t>Expert System </a:t>
            </a:r>
            <a:r>
              <a:rPr lang="en-GB" b="1" dirty="0" err="1" smtClean="0"/>
              <a:t>Shells</a:t>
            </a:r>
            <a:r>
              <a:rPr lang="en-GB" dirty="0" err="1" smtClean="0"/>
              <a:t>:Provide</a:t>
            </a:r>
            <a:r>
              <a:rPr lang="en-GB" dirty="0" smtClean="0"/>
              <a:t> a robust platform for building knowledge-based applications.</a:t>
            </a:r>
          </a:p>
          <a:p>
            <a:r>
              <a:rPr lang="en-GB" dirty="0" smtClean="0"/>
              <a:t>Bridge the gap between domain experts and system developers.</a:t>
            </a:r>
          </a:p>
          <a:p>
            <a:r>
              <a:rPr lang="en-GB" b="1" dirty="0" smtClean="0"/>
              <a:t>Future Outlook</a:t>
            </a:r>
            <a:r>
              <a:rPr lang="en-GB" dirty="0" smtClean="0"/>
              <a:t>:Integration with machine learning for adaptive systems.</a:t>
            </a:r>
          </a:p>
          <a:p>
            <a:r>
              <a:rPr lang="en-GB" dirty="0" smtClean="0"/>
              <a:t>Enhanced interfaces for better user experience.</a:t>
            </a:r>
          </a:p>
          <a:p>
            <a:r>
              <a:rPr lang="en-GB" b="1" dirty="0" smtClean="0"/>
              <a:t>Call to </a:t>
            </a:r>
            <a:r>
              <a:rPr lang="en-GB" b="1" dirty="0" err="1" smtClean="0"/>
              <a:t>Action</a:t>
            </a:r>
            <a:r>
              <a:rPr lang="en-GB" dirty="0" err="1" smtClean="0"/>
              <a:t>:Explore</a:t>
            </a:r>
            <a:r>
              <a:rPr lang="en-GB" dirty="0" smtClean="0"/>
              <a:t> examples like Drools, CLIPS, or JESS to experience shell-based development firsthand.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User Interface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GB" b="1" dirty="0" smtClean="0"/>
              <a:t>Purpose</a:t>
            </a:r>
            <a:r>
              <a:rPr lang="en-GB" dirty="0" smtClean="0"/>
              <a:t>: Allows users to interact with the system.</a:t>
            </a:r>
          </a:p>
          <a:p>
            <a:pPr>
              <a:buFont typeface="Wingdings" pitchFamily="2" charset="2"/>
              <a:buChar char="v"/>
            </a:pPr>
            <a:r>
              <a:rPr lang="en-GB" b="1" dirty="0" smtClean="0"/>
              <a:t>Benefit</a:t>
            </a:r>
            <a:r>
              <a:rPr lang="en-GB" dirty="0" smtClean="0"/>
              <a:t>: Enables non-experts to access expert knowledge with ease.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Explanation Capability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GB" b="1" dirty="0" err="1" smtClean="0"/>
              <a:t>Explainability</a:t>
            </a:r>
            <a:r>
              <a:rPr lang="en-GB" dirty="0" smtClean="0"/>
              <a:t>: Provides reasoning behind decisions.</a:t>
            </a:r>
          </a:p>
          <a:p>
            <a:pPr>
              <a:buFont typeface="Wingdings" pitchFamily="2" charset="2"/>
              <a:buChar char="v"/>
            </a:pPr>
            <a:r>
              <a:rPr lang="en-GB" b="1" dirty="0" smtClean="0"/>
              <a:t>Importance</a:t>
            </a:r>
            <a:r>
              <a:rPr lang="en-GB" dirty="0" smtClean="0"/>
              <a:t>: Builds user trust, especially in critical fields.</a:t>
            </a:r>
          </a:p>
          <a:p>
            <a:pPr>
              <a:buFont typeface="Wingdings" pitchFamily="2" charset="2"/>
              <a:buChar char="v"/>
            </a:pP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Domain-Specificity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GB" b="1" dirty="0" smtClean="0"/>
              <a:t>Specialization</a:t>
            </a:r>
            <a:r>
              <a:rPr lang="en-GB" dirty="0" smtClean="0"/>
              <a:t>: Focuses on a specific area (e.g., healthcare or finance).</a:t>
            </a:r>
          </a:p>
          <a:p>
            <a:pPr>
              <a:buFont typeface="Wingdings" pitchFamily="2" charset="2"/>
              <a:buChar char="v"/>
            </a:pPr>
            <a:endParaRPr lang="en-GB" dirty="0" smtClean="0"/>
          </a:p>
          <a:p>
            <a:pPr>
              <a:buFont typeface="Wingdings" pitchFamily="2" charset="2"/>
              <a:buChar char="v"/>
            </a:pPr>
            <a:r>
              <a:rPr lang="en-GB" b="1" dirty="0" smtClean="0"/>
              <a:t>Limit</a:t>
            </a:r>
            <a:r>
              <a:rPr lang="en-GB" dirty="0" smtClean="0"/>
              <a:t>: Typically not adaptable across different fields.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Reasoning Techniques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GB" b="1" dirty="0" smtClean="0"/>
              <a:t>Forward Chaining</a:t>
            </a:r>
            <a:r>
              <a:rPr lang="en-GB" dirty="0" smtClean="0"/>
              <a:t>: Determines conclusions based on data.</a:t>
            </a:r>
          </a:p>
          <a:p>
            <a:pPr>
              <a:buFont typeface="Wingdings" pitchFamily="2" charset="2"/>
              <a:buChar char="v"/>
            </a:pPr>
            <a:r>
              <a:rPr lang="en-GB" b="1" dirty="0" smtClean="0"/>
              <a:t>Backward Chaining</a:t>
            </a:r>
            <a:r>
              <a:rPr lang="en-GB" dirty="0" smtClean="0"/>
              <a:t>: Identifies data needed to reach a conclusion.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High-Level Performance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GB" b="1" dirty="0" smtClean="0"/>
              <a:t>Goal</a:t>
            </a:r>
            <a:r>
              <a:rPr lang="en-GB" dirty="0" smtClean="0"/>
              <a:t>: Match human expert performance.</a:t>
            </a:r>
          </a:p>
          <a:p>
            <a:pPr>
              <a:buFont typeface="Wingdings" pitchFamily="2" charset="2"/>
              <a:buChar char="v"/>
            </a:pPr>
            <a:r>
              <a:rPr lang="en-GB" b="1" dirty="0" smtClean="0"/>
              <a:t>Includes</a:t>
            </a:r>
            <a:r>
              <a:rPr lang="en-GB" dirty="0" smtClean="0"/>
              <a:t>: Managing uncertainty, adapting to new data, and offering advice.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Practical Applications of Expert Systems in Various Industries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Applications and Case Studies</a:t>
            </a:r>
          </a:p>
          <a:p>
            <a:pPr>
              <a:buNone/>
            </a:pPr>
            <a:r>
              <a:rPr lang="en-GB" b="1" dirty="0" smtClean="0"/>
              <a:t>Healthcare</a:t>
            </a:r>
          </a:p>
          <a:p>
            <a:r>
              <a:rPr lang="en-GB" b="1" dirty="0" smtClean="0"/>
              <a:t>Application</a:t>
            </a:r>
            <a:r>
              <a:rPr lang="en-GB" dirty="0" smtClean="0"/>
              <a:t>: Clinical Decision Support Systems (CDSS)</a:t>
            </a:r>
          </a:p>
          <a:p>
            <a:pPr lvl="1"/>
            <a:r>
              <a:rPr lang="en-GB" dirty="0" smtClean="0"/>
              <a:t>Assists in diagnostics, prescriptions, and drug interaction checks.</a:t>
            </a:r>
          </a:p>
          <a:p>
            <a:r>
              <a:rPr lang="en-GB" b="1" dirty="0" smtClean="0"/>
              <a:t>Case Study</a:t>
            </a:r>
            <a:r>
              <a:rPr lang="en-GB" dirty="0" smtClean="0"/>
              <a:t>: </a:t>
            </a:r>
            <a:r>
              <a:rPr lang="en-GB" b="1" dirty="0" smtClean="0"/>
              <a:t>IBM Watson for Oncology</a:t>
            </a:r>
            <a:endParaRPr lang="en-GB" dirty="0" smtClean="0"/>
          </a:p>
          <a:p>
            <a:pPr lvl="1"/>
            <a:r>
              <a:rPr lang="en-GB" dirty="0" smtClean="0"/>
              <a:t>Personalized cancer treatment recommendations, aiding global healthcare providers.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2037</Words>
  <Application>Microsoft Office PowerPoint</Application>
  <PresentationFormat>On-screen Show (4:3)</PresentationFormat>
  <Paragraphs>269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  CSC 483: Introduction to Expert System    (First Semester 2024/2025 Academic Year) Engr. Dr. Ugorji C C  </vt:lpstr>
      <vt:lpstr>Core Features of Expert Systems </vt:lpstr>
      <vt:lpstr>Inference Engine  </vt:lpstr>
      <vt:lpstr>User Interface </vt:lpstr>
      <vt:lpstr>Explanation Capability </vt:lpstr>
      <vt:lpstr>Domain-Specificity </vt:lpstr>
      <vt:lpstr>Reasoning Techniques </vt:lpstr>
      <vt:lpstr>High-Level Performance </vt:lpstr>
      <vt:lpstr>Practical Applications of Expert Systems in Various Industries</vt:lpstr>
      <vt:lpstr>Finance  </vt:lpstr>
      <vt:lpstr>Manufacturing &amp; Engineering  </vt:lpstr>
      <vt:lpstr>Agriculture  </vt:lpstr>
      <vt:lpstr>Customer Service &amp; Support  </vt:lpstr>
      <vt:lpstr>Energy Sector  </vt:lpstr>
      <vt:lpstr>Retail &amp; Marketing  </vt:lpstr>
      <vt:lpstr>What is a Natural Language Interface (NLI) </vt:lpstr>
      <vt:lpstr>History of NLIs </vt:lpstr>
      <vt:lpstr> Techniques for Natural Language Processing in NLIs </vt:lpstr>
      <vt:lpstr>Conversational Speech Interfaces  </vt:lpstr>
      <vt:lpstr>Speech Recognition Techniques  </vt:lpstr>
      <vt:lpstr>Speech Synthesis Techniques </vt:lpstr>
      <vt:lpstr> Text-Based Natural Language Interfaces </vt:lpstr>
      <vt:lpstr>Methods in Text-Based NLIs  </vt:lpstr>
      <vt:lpstr>Overview of Blackboard Systems</vt:lpstr>
      <vt:lpstr>What is a Blackboard System</vt:lpstr>
      <vt:lpstr>Methods in Blackboard Systems </vt:lpstr>
      <vt:lpstr>Key Components of a Blackboard System </vt:lpstr>
      <vt:lpstr>Knowledge Sources (KSs)</vt:lpstr>
      <vt:lpstr>Control Component in Blackboard Systems</vt:lpstr>
      <vt:lpstr>Applications of Blackboard Systems </vt:lpstr>
      <vt:lpstr>Summary  </vt:lpstr>
      <vt:lpstr>Overview of Shells</vt:lpstr>
      <vt:lpstr>Core Functionality</vt:lpstr>
      <vt:lpstr>How Shells Work</vt:lpstr>
      <vt:lpstr>Advantages of Expert System Shells</vt:lpstr>
      <vt:lpstr>Key Components of a Shell</vt:lpstr>
      <vt:lpstr>Applications of Expert System Shells</vt:lpstr>
      <vt:lpstr>Limitations of Expert System Shells</vt:lpstr>
      <vt:lpstr>Summary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Expert Systems </dc:title>
  <dc:creator>Engr. Ugorji C C</dc:creator>
  <cp:lastModifiedBy>Engr. Ugorji C C</cp:lastModifiedBy>
  <cp:revision>5</cp:revision>
  <dcterms:created xsi:type="dcterms:W3CDTF">2024-11-05T15:12:00Z</dcterms:created>
  <dcterms:modified xsi:type="dcterms:W3CDTF">2024-11-19T16:35:55Z</dcterms:modified>
</cp:coreProperties>
</file>