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Roboto"/>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6a085b55a_1_3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306a085b55a_1_3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87" name="Google Shape;87;g306a085b55a_1_3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6a085b55a_1_45: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306a085b55a_1_45: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96" name="Google Shape;96;g306a085b55a_1_45: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6a085b55a_1_61: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306a085b55a_1_61: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04" name="Google Shape;104;g306a085b55a_1_61: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6a085b55a_1_8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306a085b55a_1_8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12" name="Google Shape;112;g306a085b55a_1_8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6a16bf618_0_10:notes"/>
          <p:cNvSpPr/>
          <p:nvPr>
            <p:ph idx="2" type="sldImg"/>
          </p:nvPr>
        </p:nvSpPr>
        <p:spPr>
          <a:xfrm>
            <a:off x="571500" y="714375"/>
            <a:ext cx="4572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306a16bf618_0_10: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19" name="Google Shape;119;g306a16bf618_0_10: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6a085b55a_1_96: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306a085b55a_1_96: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33" name="Google Shape;133;g306a085b55a_1_96: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6a085b55a_1_12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306a085b55a_1_12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40" name="Google Shape;140;g306a085b55a_1_12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6a085b55a_1_140: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306a085b55a_1_140: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57" name="Google Shape;157;g306a085b55a_1_140: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51" name="Shape 51"/>
        <p:cNvGrpSpPr/>
        <p:nvPr/>
      </p:nvGrpSpPr>
      <p:grpSpPr>
        <a:xfrm>
          <a:off x="0" y="0"/>
          <a:ext cx="0" cy="0"/>
          <a:chOff x="0" y="0"/>
          <a:chExt cx="0" cy="0"/>
        </a:xfrm>
      </p:grpSpPr>
      <p:sp>
        <p:nvSpPr>
          <p:cNvPr id="52" name="Google Shape;52;p14"/>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53" name="Google Shape;53;p14"/>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54" name="Google Shape;54;p14">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55"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57" name="Google Shape;57;p15"/>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58" name="Google Shape;58;p15">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59" name="Shape 59"/>
        <p:cNvGrpSpPr/>
        <p:nvPr/>
      </p:nvGrpSpPr>
      <p:grpSpPr>
        <a:xfrm>
          <a:off x="0" y="0"/>
          <a:ext cx="0" cy="0"/>
          <a:chOff x="0" y="0"/>
          <a:chExt cx="0" cy="0"/>
        </a:xfrm>
      </p:grpSpPr>
      <p:sp>
        <p:nvSpPr>
          <p:cNvPr id="60" name="Google Shape;60;p16"/>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1" name="Google Shape;61;p16"/>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62" name="Google Shape;62;p16">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63" name="Shape 63"/>
        <p:cNvGrpSpPr/>
        <p:nvPr/>
      </p:nvGrpSpPr>
      <p:grpSpPr>
        <a:xfrm>
          <a:off x="0" y="0"/>
          <a:ext cx="0" cy="0"/>
          <a:chOff x="0" y="0"/>
          <a:chExt cx="0" cy="0"/>
        </a:xfrm>
      </p:grpSpPr>
      <p:sp>
        <p:nvSpPr>
          <p:cNvPr id="64" name="Google Shape;64;p17"/>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5" name="Google Shape;65;p17"/>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66" name="Google Shape;66;p17">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67" name="Shape 67"/>
        <p:cNvGrpSpPr/>
        <p:nvPr/>
      </p:nvGrpSpPr>
      <p:grpSpPr>
        <a:xfrm>
          <a:off x="0" y="0"/>
          <a:ext cx="0" cy="0"/>
          <a:chOff x="0" y="0"/>
          <a:chExt cx="0" cy="0"/>
        </a:xfrm>
      </p:grpSpPr>
      <p:sp>
        <p:nvSpPr>
          <p:cNvPr id="68" name="Google Shape;68;p18"/>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9" name="Google Shape;69;p18"/>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0" name="Google Shape;70;p18">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71" name="Shape 71"/>
        <p:cNvGrpSpPr/>
        <p:nvPr/>
      </p:nvGrpSpPr>
      <p:grpSpPr>
        <a:xfrm>
          <a:off x="0" y="0"/>
          <a:ext cx="0" cy="0"/>
          <a:chOff x="0" y="0"/>
          <a:chExt cx="0" cy="0"/>
        </a:xfrm>
      </p:grpSpPr>
      <p:sp>
        <p:nvSpPr>
          <p:cNvPr id="72" name="Google Shape;72;p19"/>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3" name="Google Shape;73;p19"/>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4" name="Google Shape;74;p19">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75" name="Shape 75"/>
        <p:cNvGrpSpPr/>
        <p:nvPr/>
      </p:nvGrpSpPr>
      <p:grpSpPr>
        <a:xfrm>
          <a:off x="0" y="0"/>
          <a:ext cx="0" cy="0"/>
          <a:chOff x="0" y="0"/>
          <a:chExt cx="0" cy="0"/>
        </a:xfrm>
      </p:grpSpPr>
      <p:sp>
        <p:nvSpPr>
          <p:cNvPr id="76" name="Google Shape;76;p20"/>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7" name="Google Shape;77;p20"/>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8" name="Google Shape;78;p20">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79" name="Shape 79"/>
        <p:cNvGrpSpPr/>
        <p:nvPr/>
      </p:nvGrpSpPr>
      <p:grpSpPr>
        <a:xfrm>
          <a:off x="0" y="0"/>
          <a:ext cx="0" cy="0"/>
          <a:chOff x="0" y="0"/>
          <a:chExt cx="0" cy="0"/>
        </a:xfrm>
      </p:grpSpPr>
      <p:sp>
        <p:nvSpPr>
          <p:cNvPr id="80" name="Google Shape;80;p21"/>
          <p:cNvSpPr/>
          <p:nvPr/>
        </p:nvSpPr>
        <p:spPr>
          <a:xfrm>
            <a:off x="0" y="0"/>
            <a:ext cx="9144000" cy="5143500"/>
          </a:xfrm>
          <a:prstGeom prst="rect">
            <a:avLst/>
          </a:prstGeom>
          <a:solidFill>
            <a:srgbClr val="ECECF3"/>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1" name="Google Shape;81;p21"/>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82" name="Google Shape;82;p21">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preencoded.png" id="89" name="Google Shape;89;p23"/>
          <p:cNvPicPr preferRelativeResize="0"/>
          <p:nvPr/>
        </p:nvPicPr>
        <p:blipFill rotWithShape="1">
          <a:blip r:embed="rId3">
            <a:alphaModFix/>
          </a:blip>
          <a:srcRect b="0" l="0" r="0" t="0"/>
          <a:stretch/>
        </p:blipFill>
        <p:spPr>
          <a:xfrm>
            <a:off x="0" y="0"/>
            <a:ext cx="3083051" cy="5143500"/>
          </a:xfrm>
          <a:prstGeom prst="rect">
            <a:avLst/>
          </a:prstGeom>
          <a:noFill/>
          <a:ln>
            <a:noFill/>
          </a:ln>
        </p:spPr>
      </p:pic>
      <p:sp>
        <p:nvSpPr>
          <p:cNvPr id="90" name="Google Shape;90;p23"/>
          <p:cNvSpPr/>
          <p:nvPr/>
        </p:nvSpPr>
        <p:spPr>
          <a:xfrm>
            <a:off x="3083050" y="213675"/>
            <a:ext cx="5784600" cy="1983900"/>
          </a:xfrm>
          <a:prstGeom prst="rect">
            <a:avLst/>
          </a:prstGeom>
          <a:noFill/>
          <a:ln>
            <a:noFill/>
          </a:ln>
        </p:spPr>
        <p:txBody>
          <a:bodyPr anchorCtr="0" anchor="t" bIns="0" lIns="0" spcFirstLastPara="1" rIns="0" wrap="square" tIns="0">
            <a:noAutofit/>
          </a:bodyPr>
          <a:lstStyle/>
          <a:p>
            <a:pPr indent="0" lvl="0" marL="0" marR="0" rtl="0" algn="l">
              <a:lnSpc>
                <a:spcPct val="125203"/>
              </a:lnSpc>
              <a:spcBef>
                <a:spcPts val="0"/>
              </a:spcBef>
              <a:spcAft>
                <a:spcPts val="0"/>
              </a:spcAft>
              <a:buClr>
                <a:srgbClr val="1B1B27"/>
              </a:buClr>
              <a:buSzPts val="3800"/>
              <a:buFont typeface="Raleway"/>
              <a:buNone/>
            </a:pPr>
            <a:r>
              <a:rPr b="1" i="0" lang="en-GB" sz="2800" u="none" cap="none" strike="noStrike">
                <a:solidFill>
                  <a:srgbClr val="1B1B27"/>
                </a:solidFill>
                <a:latin typeface="Raleway"/>
                <a:ea typeface="Raleway"/>
                <a:cs typeface="Raleway"/>
                <a:sym typeface="Raleway"/>
              </a:rPr>
              <a:t>Introduction to Human-Computer Interaction (HCI)</a:t>
            </a:r>
            <a:endParaRPr b="1" i="0" sz="2800" u="none" cap="none" strike="noStrike"/>
          </a:p>
        </p:txBody>
      </p:sp>
      <p:sp>
        <p:nvSpPr>
          <p:cNvPr id="91" name="Google Shape;91;p23"/>
          <p:cNvSpPr/>
          <p:nvPr/>
        </p:nvSpPr>
        <p:spPr>
          <a:xfrm>
            <a:off x="3174625" y="1343100"/>
            <a:ext cx="5473500" cy="34026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3C3939"/>
              </a:buClr>
              <a:buSzPts val="1100"/>
              <a:buFont typeface="Roboto"/>
              <a:buNone/>
            </a:pPr>
            <a:r>
              <a:rPr lang="en-GB" sz="2400">
                <a:solidFill>
                  <a:schemeClr val="dk1"/>
                </a:solidFill>
                <a:latin typeface="Times New Roman"/>
                <a:ea typeface="Times New Roman"/>
                <a:cs typeface="Times New Roman"/>
                <a:sym typeface="Times New Roman"/>
              </a:rPr>
              <a:t>HCI is a branch of computer science that is concerned with the design, implementation, and evaluation of user interfaces (UI) for human use. A device that allows interaction between a human being and a computer is known as a human-computer interface.  </a:t>
            </a:r>
            <a:endParaRPr b="0" i="0" sz="2400" u="none" cap="none" strike="noStrike"/>
          </a:p>
        </p:txBody>
      </p:sp>
      <p:sp>
        <p:nvSpPr>
          <p:cNvPr id="92" name="Google Shape;92;p23"/>
          <p:cNvSpPr/>
          <p:nvPr/>
        </p:nvSpPr>
        <p:spPr>
          <a:xfrm>
            <a:off x="3245950" y="4745750"/>
            <a:ext cx="2309700" cy="248100"/>
          </a:xfrm>
          <a:prstGeom prst="rect">
            <a:avLst/>
          </a:prstGeom>
          <a:noFill/>
          <a:ln>
            <a:noFill/>
          </a:ln>
        </p:spPr>
        <p:txBody>
          <a:bodyPr anchorCtr="0" anchor="t" bIns="0" lIns="0" spcFirstLastPara="1" rIns="0" wrap="square" tIns="0">
            <a:noAutofit/>
          </a:bodyPr>
          <a:lstStyle/>
          <a:p>
            <a:pPr indent="0" lvl="0" marL="0" marR="0" rtl="0" algn="l">
              <a:lnSpc>
                <a:spcPct val="140909"/>
              </a:lnSpc>
              <a:spcBef>
                <a:spcPts val="0"/>
              </a:spcBef>
              <a:spcAft>
                <a:spcPts val="0"/>
              </a:spcAft>
              <a:buClr>
                <a:srgbClr val="3C3939"/>
              </a:buClr>
              <a:buSzPts val="1400"/>
              <a:buFont typeface="Roboto"/>
              <a:buNone/>
            </a:pPr>
            <a:r>
              <a:rPr b="1" i="0" lang="en-GB" sz="1400" u="none" cap="none" strike="noStrike">
                <a:solidFill>
                  <a:srgbClr val="3C3939"/>
                </a:solidFill>
                <a:latin typeface="Roboto"/>
                <a:ea typeface="Roboto"/>
                <a:cs typeface="Roboto"/>
                <a:sym typeface="Roboto"/>
              </a:rPr>
              <a:t>by Camillus  Njoku</a:t>
            </a:r>
            <a:endParaRPr b="0" i="0" sz="14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preencoded.png" id="98" name="Google Shape;98;p24"/>
          <p:cNvPicPr preferRelativeResize="0"/>
          <p:nvPr/>
        </p:nvPicPr>
        <p:blipFill rotWithShape="1">
          <a:blip r:embed="rId3">
            <a:alphaModFix/>
          </a:blip>
          <a:srcRect b="0" l="0" r="0" t="0"/>
          <a:stretch/>
        </p:blipFill>
        <p:spPr>
          <a:xfrm>
            <a:off x="6105000" y="0"/>
            <a:ext cx="3038999" cy="5143500"/>
          </a:xfrm>
          <a:prstGeom prst="rect">
            <a:avLst/>
          </a:prstGeom>
          <a:noFill/>
          <a:ln>
            <a:noFill/>
          </a:ln>
        </p:spPr>
      </p:pic>
      <p:sp>
        <p:nvSpPr>
          <p:cNvPr id="99" name="Google Shape;99;p24"/>
          <p:cNvSpPr/>
          <p:nvPr/>
        </p:nvSpPr>
        <p:spPr>
          <a:xfrm>
            <a:off x="124200" y="173150"/>
            <a:ext cx="5980800" cy="7914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2800"/>
              <a:buFont typeface="Raleway"/>
              <a:buNone/>
            </a:pPr>
            <a:r>
              <a:rPr b="1" i="0" lang="en-GB" sz="2500" u="none" cap="none" strike="noStrike">
                <a:solidFill>
                  <a:srgbClr val="1B1B27"/>
                </a:solidFill>
                <a:latin typeface="Raleway"/>
                <a:ea typeface="Raleway"/>
                <a:cs typeface="Raleway"/>
                <a:sym typeface="Raleway"/>
              </a:rPr>
              <a:t>What is Human-Computer Interaction (HCI)?</a:t>
            </a:r>
            <a:endParaRPr b="1" i="0" sz="2500" u="none" cap="none" strike="noStrike"/>
          </a:p>
        </p:txBody>
      </p:sp>
      <p:sp>
        <p:nvSpPr>
          <p:cNvPr id="100" name="Google Shape;100;p24"/>
          <p:cNvSpPr/>
          <p:nvPr/>
        </p:nvSpPr>
        <p:spPr>
          <a:xfrm>
            <a:off x="0" y="1236275"/>
            <a:ext cx="5723400" cy="39072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3C3939"/>
              </a:buClr>
              <a:buSzPts val="1100"/>
              <a:buFont typeface="Roboto"/>
              <a:buNone/>
            </a:pPr>
            <a:r>
              <a:t/>
            </a:r>
            <a:endParaRPr sz="2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3C3939"/>
              </a:buClr>
              <a:buSzPts val="1100"/>
              <a:buFont typeface="Roboto"/>
              <a:buNone/>
            </a:pPr>
            <a:r>
              <a:rPr lang="en-GB" sz="2400">
                <a:solidFill>
                  <a:schemeClr val="dk1"/>
                </a:solidFill>
                <a:latin typeface="Times New Roman"/>
                <a:ea typeface="Times New Roman"/>
                <a:cs typeface="Times New Roman"/>
                <a:sym typeface="Times New Roman"/>
              </a:rPr>
              <a:t>Human-computer interaction (HCI) is a </a:t>
            </a:r>
            <a:r>
              <a:rPr b="1" lang="en-GB" sz="2400" u="sng">
                <a:solidFill>
                  <a:schemeClr val="dk1"/>
                </a:solidFill>
                <a:latin typeface="Times New Roman"/>
                <a:ea typeface="Times New Roman"/>
                <a:cs typeface="Times New Roman"/>
                <a:sym typeface="Times New Roman"/>
              </a:rPr>
              <a:t>multidisciplinary</a:t>
            </a:r>
            <a:r>
              <a:rPr lang="en-GB" sz="2400">
                <a:solidFill>
                  <a:schemeClr val="dk1"/>
                </a:solidFill>
                <a:latin typeface="Times New Roman"/>
                <a:ea typeface="Times New Roman"/>
                <a:cs typeface="Times New Roman"/>
                <a:sym typeface="Times New Roman"/>
              </a:rPr>
              <a:t> field of study focusing on the design of computer technology and, in particular, the interaction between humans (the users) and computers.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5"/>
          <p:cNvSpPr/>
          <p:nvPr/>
        </p:nvSpPr>
        <p:spPr>
          <a:xfrm>
            <a:off x="3006725" y="291950"/>
            <a:ext cx="5715300" cy="11304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B1B27"/>
              </a:buClr>
              <a:buSzPts val="2300"/>
              <a:buFont typeface="Raleway"/>
              <a:buNone/>
            </a:pPr>
            <a:r>
              <a:rPr b="1" i="0" lang="en-GB" sz="2400" u="none" cap="none" strike="noStrike">
                <a:solidFill>
                  <a:srgbClr val="1B1B27"/>
                </a:solidFill>
                <a:latin typeface="Raleway"/>
                <a:ea typeface="Raleway"/>
                <a:cs typeface="Raleway"/>
                <a:sym typeface="Raleway"/>
              </a:rPr>
              <a:t>What should you learn from studying HCI ?</a:t>
            </a:r>
            <a:endParaRPr b="1" i="0" sz="2400" u="none" cap="none" strike="noStrike"/>
          </a:p>
        </p:txBody>
      </p:sp>
      <p:pic>
        <p:nvPicPr>
          <p:cNvPr id="107" name="Google Shape;107;p25"/>
          <p:cNvPicPr preferRelativeResize="0"/>
          <p:nvPr/>
        </p:nvPicPr>
        <p:blipFill>
          <a:blip r:embed="rId3">
            <a:alphaModFix/>
          </a:blip>
          <a:stretch>
            <a:fillRect/>
          </a:stretch>
        </p:blipFill>
        <p:spPr>
          <a:xfrm rot="5400000">
            <a:off x="-1137663" y="1290288"/>
            <a:ext cx="4915750" cy="2518325"/>
          </a:xfrm>
          <a:prstGeom prst="rect">
            <a:avLst/>
          </a:prstGeom>
          <a:noFill/>
          <a:ln>
            <a:noFill/>
          </a:ln>
        </p:spPr>
      </p:pic>
      <p:sp>
        <p:nvSpPr>
          <p:cNvPr id="108" name="Google Shape;108;p25"/>
          <p:cNvSpPr txBox="1"/>
          <p:nvPr/>
        </p:nvSpPr>
        <p:spPr>
          <a:xfrm>
            <a:off x="2579375" y="1205750"/>
            <a:ext cx="6471300" cy="357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GB" sz="2200">
                <a:solidFill>
                  <a:schemeClr val="dk1"/>
                </a:solidFill>
                <a:latin typeface="Times New Roman"/>
                <a:ea typeface="Times New Roman"/>
                <a:cs typeface="Times New Roman"/>
                <a:sym typeface="Times New Roman"/>
              </a:rPr>
              <a:t>Facts: </a:t>
            </a:r>
            <a:r>
              <a:rPr lang="en-GB" sz="2200">
                <a:solidFill>
                  <a:schemeClr val="dk1"/>
                </a:solidFill>
                <a:latin typeface="Times New Roman"/>
                <a:ea typeface="Times New Roman"/>
                <a:cs typeface="Times New Roman"/>
                <a:sym typeface="Times New Roman"/>
              </a:rPr>
              <a:t>The facts about the nature of computers, human psychology, and social interactions.</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2200">
                <a:solidFill>
                  <a:schemeClr val="dk1"/>
                </a:solidFill>
                <a:latin typeface="Times New Roman"/>
                <a:ea typeface="Times New Roman"/>
                <a:cs typeface="Times New Roman"/>
                <a:sym typeface="Times New Roman"/>
              </a:rPr>
              <a:t>Analysis: </a:t>
            </a:r>
            <a:r>
              <a:rPr lang="en-GB" sz="2200">
                <a:solidFill>
                  <a:schemeClr val="dk1"/>
                </a:solidFill>
                <a:latin typeface="Times New Roman"/>
                <a:ea typeface="Times New Roman"/>
                <a:cs typeface="Times New Roman"/>
                <a:sym typeface="Times New Roman"/>
              </a:rPr>
              <a:t>studying</a:t>
            </a:r>
            <a:r>
              <a:rPr b="1" lang="en-GB" sz="2200">
                <a:solidFill>
                  <a:schemeClr val="dk1"/>
                </a:solidFill>
                <a:latin typeface="Times New Roman"/>
                <a:ea typeface="Times New Roman"/>
                <a:cs typeface="Times New Roman"/>
                <a:sym typeface="Times New Roman"/>
              </a:rPr>
              <a:t> </a:t>
            </a:r>
            <a:r>
              <a:rPr lang="en-GB" sz="2200">
                <a:solidFill>
                  <a:schemeClr val="dk1"/>
                </a:solidFill>
                <a:latin typeface="Times New Roman"/>
                <a:ea typeface="Times New Roman"/>
                <a:cs typeface="Times New Roman"/>
                <a:sym typeface="Times New Roman"/>
              </a:rPr>
              <a:t>situations and drawing meaning from them</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2200">
                <a:solidFill>
                  <a:schemeClr val="dk1"/>
                </a:solidFill>
                <a:latin typeface="Times New Roman"/>
                <a:ea typeface="Times New Roman"/>
                <a:cs typeface="Times New Roman"/>
                <a:sym typeface="Times New Roman"/>
              </a:rPr>
              <a:t>Design: </a:t>
            </a:r>
            <a:r>
              <a:rPr lang="en-GB" sz="2200">
                <a:solidFill>
                  <a:schemeClr val="dk1"/>
                </a:solidFill>
                <a:latin typeface="Times New Roman"/>
                <a:ea typeface="Times New Roman"/>
                <a:cs typeface="Times New Roman"/>
                <a:sym typeface="Times New Roman"/>
              </a:rPr>
              <a:t>This concludes the analysis. </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GB" sz="2200">
                <a:solidFill>
                  <a:schemeClr val="dk1"/>
                </a:solidFill>
                <a:latin typeface="Times New Roman"/>
                <a:ea typeface="Times New Roman"/>
                <a:cs typeface="Times New Roman"/>
                <a:sym typeface="Times New Roman"/>
              </a:rPr>
              <a:t>Attitude of mind: </a:t>
            </a:r>
            <a:r>
              <a:rPr lang="en-GB" sz="2200">
                <a:solidFill>
                  <a:schemeClr val="dk1"/>
                </a:solidFill>
                <a:latin typeface="Times New Roman"/>
                <a:ea typeface="Times New Roman"/>
                <a:cs typeface="Times New Roman"/>
                <a:sym typeface="Times New Roman"/>
              </a:rPr>
              <a:t>It moves from studying people and thinking how you can do something good for them.</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p:nvPr/>
        </p:nvSpPr>
        <p:spPr>
          <a:xfrm>
            <a:off x="908225" y="390775"/>
            <a:ext cx="5990400" cy="6804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2800"/>
              <a:buFont typeface="Raleway"/>
              <a:buNone/>
            </a:pPr>
            <a:r>
              <a:rPr b="1" lang="en-GB" sz="2800">
                <a:solidFill>
                  <a:schemeClr val="dk1"/>
                </a:solidFill>
                <a:latin typeface="Times New Roman"/>
                <a:ea typeface="Times New Roman"/>
                <a:cs typeface="Times New Roman"/>
                <a:sym typeface="Times New Roman"/>
              </a:rPr>
              <a:t>Key Concepts in HCI:</a:t>
            </a:r>
            <a:endParaRPr b="0" i="0" sz="2800" u="none" cap="none" strike="noStrike"/>
          </a:p>
        </p:txBody>
      </p:sp>
      <p:pic>
        <p:nvPicPr>
          <p:cNvPr id="115" name="Google Shape;115;p26"/>
          <p:cNvPicPr preferRelativeResize="0"/>
          <p:nvPr/>
        </p:nvPicPr>
        <p:blipFill>
          <a:blip r:embed="rId3">
            <a:alphaModFix/>
          </a:blip>
          <a:stretch>
            <a:fillRect/>
          </a:stretch>
        </p:blipFill>
        <p:spPr>
          <a:xfrm>
            <a:off x="2212850" y="1071175"/>
            <a:ext cx="3590925" cy="3609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p:nvPr/>
        </p:nvSpPr>
        <p:spPr>
          <a:xfrm>
            <a:off x="496119" y="589193"/>
            <a:ext cx="3544200" cy="4431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2800"/>
              <a:buFont typeface="Raleway"/>
              <a:buNone/>
            </a:pPr>
            <a:r>
              <a:rPr b="1" i="0" lang="en-GB" sz="2800" u="none" cap="none" strike="noStrike">
                <a:solidFill>
                  <a:srgbClr val="1B1B27"/>
                </a:solidFill>
                <a:latin typeface="Raleway"/>
                <a:ea typeface="Raleway"/>
                <a:cs typeface="Raleway"/>
                <a:sym typeface="Raleway"/>
              </a:rPr>
              <a:t>Key Principles of HCI</a:t>
            </a:r>
            <a:endParaRPr b="1" i="0" sz="2800" u="none" cap="none" strike="noStrike"/>
          </a:p>
        </p:txBody>
      </p:sp>
      <p:sp>
        <p:nvSpPr>
          <p:cNvPr id="122" name="Google Shape;122;p27"/>
          <p:cNvSpPr/>
          <p:nvPr/>
        </p:nvSpPr>
        <p:spPr>
          <a:xfrm>
            <a:off x="312975" y="1193579"/>
            <a:ext cx="8151900" cy="12486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3C3939"/>
              </a:buClr>
              <a:buSzPts val="1100"/>
              <a:buFont typeface="Roboto"/>
              <a:buNone/>
            </a:pPr>
            <a:r>
              <a:rPr i="0" lang="en-GB" sz="2000" u="none" cap="none" strike="noStrike">
                <a:solidFill>
                  <a:srgbClr val="3C3939"/>
                </a:solidFill>
                <a:latin typeface="Times New Roman"/>
                <a:ea typeface="Times New Roman"/>
                <a:cs typeface="Times New Roman"/>
                <a:sym typeface="Times New Roman"/>
              </a:rPr>
              <a:t>HCI principles guide the design of user-friendly and effective systems. These </a:t>
            </a:r>
            <a:r>
              <a:rPr lang="en-GB" sz="2000">
                <a:solidFill>
                  <a:srgbClr val="3C3939"/>
                </a:solidFill>
                <a:latin typeface="Times New Roman"/>
                <a:ea typeface="Times New Roman"/>
                <a:cs typeface="Times New Roman"/>
                <a:sym typeface="Times New Roman"/>
              </a:rPr>
              <a:t>7 key </a:t>
            </a:r>
            <a:r>
              <a:rPr i="0" lang="en-GB" sz="2000" u="none" cap="none" strike="noStrike">
                <a:solidFill>
                  <a:srgbClr val="3C3939"/>
                </a:solidFill>
                <a:latin typeface="Times New Roman"/>
                <a:ea typeface="Times New Roman"/>
                <a:cs typeface="Times New Roman"/>
                <a:sym typeface="Times New Roman"/>
              </a:rPr>
              <a:t>principles ensure that systems are accessible, usable, and enjoyable for users.</a:t>
            </a:r>
            <a:endParaRPr i="0" sz="2000" u="none" cap="none" strike="noStrike">
              <a:latin typeface="Times New Roman"/>
              <a:ea typeface="Times New Roman"/>
              <a:cs typeface="Times New Roman"/>
              <a:sym typeface="Times New Roman"/>
            </a:endParaRPr>
          </a:p>
        </p:txBody>
      </p:sp>
      <p:sp>
        <p:nvSpPr>
          <p:cNvPr id="123" name="Google Shape;123;p27"/>
          <p:cNvSpPr/>
          <p:nvPr/>
        </p:nvSpPr>
        <p:spPr>
          <a:xfrm>
            <a:off x="312975" y="2749325"/>
            <a:ext cx="3044100" cy="539100"/>
          </a:xfrm>
          <a:prstGeom prst="rect">
            <a:avLst/>
          </a:prstGeom>
          <a:noFill/>
          <a:ln>
            <a:noFill/>
          </a:ln>
        </p:spPr>
        <p:txBody>
          <a:bodyPr anchorCtr="0" anchor="t" bIns="0" lIns="0" spcFirstLastPara="1" rIns="0" wrap="square" tIns="0">
            <a:noAutofit/>
          </a:bodyPr>
          <a:lstStyle/>
          <a:p>
            <a:pPr indent="0" lvl="0" marL="228600" rtl="0" algn="l">
              <a:lnSpc>
                <a:spcPct val="150000"/>
              </a:lnSpc>
              <a:spcBef>
                <a:spcPts val="0"/>
              </a:spcBef>
              <a:spcAft>
                <a:spcPts val="0"/>
              </a:spcAft>
              <a:buClr>
                <a:schemeClr val="dk1"/>
              </a:buClr>
              <a:buSzPts val="1100"/>
              <a:buFont typeface="Arial"/>
              <a:buNone/>
            </a:pPr>
            <a:r>
              <a:rPr b="1" lang="en-GB" sz="2000">
                <a:solidFill>
                  <a:schemeClr val="dk1"/>
                </a:solidFill>
                <a:latin typeface="Times New Roman"/>
                <a:ea typeface="Times New Roman"/>
                <a:cs typeface="Times New Roman"/>
                <a:sym typeface="Times New Roman"/>
              </a:rPr>
              <a:t>User-Centered Design</a:t>
            </a:r>
            <a:endParaRPr b="1" sz="2000">
              <a:solidFill>
                <a:schemeClr val="dk1"/>
              </a:solidFill>
              <a:latin typeface="Times New Roman"/>
              <a:ea typeface="Times New Roman"/>
              <a:cs typeface="Times New Roman"/>
              <a:sym typeface="Times New Roman"/>
            </a:endParaRPr>
          </a:p>
          <a:p>
            <a:pPr indent="0" lvl="0" marL="0" marR="0" rtl="0" algn="l">
              <a:lnSpc>
                <a:spcPct val="125000"/>
              </a:lnSpc>
              <a:spcBef>
                <a:spcPts val="0"/>
              </a:spcBef>
              <a:spcAft>
                <a:spcPts val="0"/>
              </a:spcAft>
              <a:buClr>
                <a:srgbClr val="1B1B27"/>
              </a:buClr>
              <a:buSzPts val="1400"/>
              <a:buFont typeface="Raleway"/>
              <a:buNone/>
            </a:pPr>
            <a:r>
              <a:t/>
            </a:r>
            <a:endParaRPr sz="2000">
              <a:solidFill>
                <a:srgbClr val="1B1B27"/>
              </a:solidFill>
              <a:latin typeface="Times New Roman"/>
              <a:ea typeface="Times New Roman"/>
              <a:cs typeface="Times New Roman"/>
              <a:sym typeface="Times New Roman"/>
            </a:endParaRPr>
          </a:p>
        </p:txBody>
      </p:sp>
      <p:sp>
        <p:nvSpPr>
          <p:cNvPr id="124" name="Google Shape;124;p27"/>
          <p:cNvSpPr/>
          <p:nvPr/>
        </p:nvSpPr>
        <p:spPr>
          <a:xfrm>
            <a:off x="3836725" y="2749323"/>
            <a:ext cx="1772100" cy="363300"/>
          </a:xfrm>
          <a:prstGeom prst="rect">
            <a:avLst/>
          </a:prstGeom>
          <a:noFill/>
          <a:ln>
            <a:noFill/>
          </a:ln>
        </p:spPr>
        <p:txBody>
          <a:bodyPr anchorCtr="0" anchor="t" bIns="0" lIns="0" spcFirstLastPara="1" rIns="0" wrap="square" tIns="0">
            <a:noAutofit/>
          </a:bodyPr>
          <a:lstStyle/>
          <a:p>
            <a:pPr indent="0" lvl="0" marL="0" rtl="0" algn="l">
              <a:lnSpc>
                <a:spcPct val="125000"/>
              </a:lnSpc>
              <a:spcBef>
                <a:spcPts val="0"/>
              </a:spcBef>
              <a:spcAft>
                <a:spcPts val="0"/>
              </a:spcAft>
              <a:buClr>
                <a:srgbClr val="1B1B27"/>
              </a:buClr>
              <a:buSzPts val="1400"/>
              <a:buFont typeface="Raleway"/>
              <a:buNone/>
            </a:pPr>
            <a:r>
              <a:rPr b="1" lang="en-GB" sz="2000">
                <a:solidFill>
                  <a:srgbClr val="1B1B27"/>
                </a:solidFill>
                <a:latin typeface="Times New Roman"/>
                <a:ea typeface="Times New Roman"/>
                <a:cs typeface="Times New Roman"/>
                <a:sym typeface="Times New Roman"/>
              </a:rPr>
              <a:t>Consistency</a:t>
            </a:r>
            <a:endParaRPr b="1" sz="2000">
              <a:solidFill>
                <a:schemeClr val="dk1"/>
              </a:solidFill>
              <a:latin typeface="Times New Roman"/>
              <a:ea typeface="Times New Roman"/>
              <a:cs typeface="Times New Roman"/>
              <a:sym typeface="Times New Roman"/>
            </a:endParaRPr>
          </a:p>
        </p:txBody>
      </p:sp>
      <p:sp>
        <p:nvSpPr>
          <p:cNvPr id="125" name="Google Shape;125;p27"/>
          <p:cNvSpPr/>
          <p:nvPr/>
        </p:nvSpPr>
        <p:spPr>
          <a:xfrm>
            <a:off x="6860675" y="2686925"/>
            <a:ext cx="2104200" cy="5391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B1B27"/>
              </a:buClr>
              <a:buSzPts val="1400"/>
              <a:buFont typeface="Raleway"/>
              <a:buNone/>
            </a:pPr>
            <a:r>
              <a:rPr b="1" i="0" lang="en-GB" sz="2000" u="none" cap="none" strike="noStrike">
                <a:solidFill>
                  <a:srgbClr val="1B1B27"/>
                </a:solidFill>
                <a:latin typeface="Times New Roman"/>
                <a:ea typeface="Times New Roman"/>
                <a:cs typeface="Times New Roman"/>
                <a:sym typeface="Times New Roman"/>
              </a:rPr>
              <a:t>Flexibility</a:t>
            </a:r>
            <a:endParaRPr b="1" i="0" sz="2000" u="none" cap="none" strike="noStrike">
              <a:latin typeface="Times New Roman"/>
              <a:ea typeface="Times New Roman"/>
              <a:cs typeface="Times New Roman"/>
              <a:sym typeface="Times New Roman"/>
            </a:endParaRPr>
          </a:p>
        </p:txBody>
      </p:sp>
      <p:sp>
        <p:nvSpPr>
          <p:cNvPr id="126" name="Google Shape;126;p27"/>
          <p:cNvSpPr/>
          <p:nvPr/>
        </p:nvSpPr>
        <p:spPr>
          <a:xfrm>
            <a:off x="496125" y="3595570"/>
            <a:ext cx="1772100" cy="539100"/>
          </a:xfrm>
          <a:prstGeom prst="rect">
            <a:avLst/>
          </a:prstGeom>
          <a:noFill/>
          <a:ln>
            <a:noFill/>
          </a:ln>
        </p:spPr>
        <p:txBody>
          <a:bodyPr anchorCtr="0" anchor="t" bIns="0" lIns="0" spcFirstLastPara="1" rIns="0" wrap="square" tIns="0">
            <a:noAutofit/>
          </a:bodyPr>
          <a:lstStyle/>
          <a:p>
            <a:pPr indent="0" lvl="0" marL="228600" rtl="0" algn="l">
              <a:lnSpc>
                <a:spcPct val="150000"/>
              </a:lnSpc>
              <a:spcBef>
                <a:spcPts val="0"/>
              </a:spcBef>
              <a:spcAft>
                <a:spcPts val="0"/>
              </a:spcAft>
              <a:buClr>
                <a:schemeClr val="dk1"/>
              </a:buClr>
              <a:buSzPts val="1100"/>
              <a:buFont typeface="Arial"/>
              <a:buNone/>
            </a:pPr>
            <a:r>
              <a:rPr b="1" lang="en-GB" sz="2000">
                <a:solidFill>
                  <a:schemeClr val="dk1"/>
                </a:solidFill>
                <a:latin typeface="Times New Roman"/>
                <a:ea typeface="Times New Roman"/>
                <a:cs typeface="Times New Roman"/>
                <a:sym typeface="Times New Roman"/>
              </a:rPr>
              <a:t>Feedback</a:t>
            </a:r>
            <a:endParaRPr b="1" sz="2000">
              <a:solidFill>
                <a:schemeClr val="dk1"/>
              </a:solidFill>
              <a:latin typeface="Times New Roman"/>
              <a:ea typeface="Times New Roman"/>
              <a:cs typeface="Times New Roman"/>
              <a:sym typeface="Times New Roman"/>
            </a:endParaRPr>
          </a:p>
          <a:p>
            <a:pPr indent="0" lvl="0" marL="0" marR="0" rtl="0" algn="l">
              <a:lnSpc>
                <a:spcPct val="125000"/>
              </a:lnSpc>
              <a:spcBef>
                <a:spcPts val="0"/>
              </a:spcBef>
              <a:spcAft>
                <a:spcPts val="0"/>
              </a:spcAft>
              <a:buClr>
                <a:srgbClr val="1B1B27"/>
              </a:buClr>
              <a:buSzPts val="1400"/>
              <a:buFont typeface="Raleway"/>
              <a:buNone/>
            </a:pPr>
            <a:r>
              <a:t/>
            </a:r>
            <a:endParaRPr sz="2000">
              <a:solidFill>
                <a:srgbClr val="1B1B27"/>
              </a:solidFill>
              <a:latin typeface="Times New Roman"/>
              <a:ea typeface="Times New Roman"/>
              <a:cs typeface="Times New Roman"/>
              <a:sym typeface="Times New Roman"/>
            </a:endParaRPr>
          </a:p>
        </p:txBody>
      </p:sp>
      <p:sp>
        <p:nvSpPr>
          <p:cNvPr id="127" name="Google Shape;127;p27"/>
          <p:cNvSpPr/>
          <p:nvPr/>
        </p:nvSpPr>
        <p:spPr>
          <a:xfrm>
            <a:off x="6178775" y="3470775"/>
            <a:ext cx="2460000" cy="624900"/>
          </a:xfrm>
          <a:prstGeom prst="rect">
            <a:avLst/>
          </a:prstGeom>
          <a:noFill/>
          <a:ln>
            <a:noFill/>
          </a:ln>
        </p:spPr>
        <p:txBody>
          <a:bodyPr anchorCtr="0" anchor="t" bIns="0" lIns="0" spcFirstLastPara="1" rIns="0" wrap="square" tIns="0">
            <a:noAutofit/>
          </a:bodyPr>
          <a:lstStyle/>
          <a:p>
            <a:pPr indent="0" lvl="0" marL="228600" rtl="0" algn="l">
              <a:lnSpc>
                <a:spcPct val="150000"/>
              </a:lnSpc>
              <a:spcBef>
                <a:spcPts val="0"/>
              </a:spcBef>
              <a:spcAft>
                <a:spcPts val="0"/>
              </a:spcAft>
              <a:buClr>
                <a:schemeClr val="dk1"/>
              </a:buClr>
              <a:buSzPts val="1100"/>
              <a:buFont typeface="Arial"/>
              <a:buNone/>
            </a:pPr>
            <a:r>
              <a:rPr b="1" lang="en-GB" sz="2000">
                <a:solidFill>
                  <a:schemeClr val="dk1"/>
                </a:solidFill>
                <a:latin typeface="Times New Roman"/>
                <a:ea typeface="Times New Roman"/>
                <a:cs typeface="Times New Roman"/>
                <a:sym typeface="Times New Roman"/>
              </a:rPr>
              <a:t>Accessibility</a:t>
            </a:r>
            <a:endParaRPr b="1" sz="2000">
              <a:solidFill>
                <a:schemeClr val="dk1"/>
              </a:solidFill>
              <a:latin typeface="Times New Roman"/>
              <a:ea typeface="Times New Roman"/>
              <a:cs typeface="Times New Roman"/>
              <a:sym typeface="Times New Roman"/>
            </a:endParaRPr>
          </a:p>
          <a:p>
            <a:pPr indent="0" lvl="0" marL="228600" rtl="0" algn="l">
              <a:lnSpc>
                <a:spcPct val="150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25000"/>
              </a:lnSpc>
              <a:spcBef>
                <a:spcPts val="0"/>
              </a:spcBef>
              <a:spcAft>
                <a:spcPts val="0"/>
              </a:spcAft>
              <a:buClr>
                <a:srgbClr val="1B1B27"/>
              </a:buClr>
              <a:buSzPts val="1400"/>
              <a:buFont typeface="Raleway"/>
              <a:buNone/>
            </a:pPr>
            <a:r>
              <a:t/>
            </a:r>
            <a:endParaRPr b="1" sz="2000">
              <a:solidFill>
                <a:srgbClr val="1B1B27"/>
              </a:solidFill>
              <a:latin typeface="Times New Roman"/>
              <a:ea typeface="Times New Roman"/>
              <a:cs typeface="Times New Roman"/>
              <a:sym typeface="Times New Roman"/>
            </a:endParaRPr>
          </a:p>
        </p:txBody>
      </p:sp>
      <p:sp>
        <p:nvSpPr>
          <p:cNvPr id="128" name="Google Shape;128;p27"/>
          <p:cNvSpPr/>
          <p:nvPr/>
        </p:nvSpPr>
        <p:spPr>
          <a:xfrm>
            <a:off x="2686225" y="3595575"/>
            <a:ext cx="2922600" cy="624900"/>
          </a:xfrm>
          <a:prstGeom prst="rect">
            <a:avLst/>
          </a:prstGeom>
          <a:noFill/>
          <a:ln>
            <a:noFill/>
          </a:ln>
        </p:spPr>
        <p:txBody>
          <a:bodyPr anchorCtr="0" anchor="t" bIns="0" lIns="0" spcFirstLastPara="1" rIns="0" wrap="square" tIns="0">
            <a:noAutofit/>
          </a:bodyPr>
          <a:lstStyle/>
          <a:p>
            <a:pPr indent="0" lvl="0" marL="228600" rtl="0" algn="l">
              <a:lnSpc>
                <a:spcPct val="150000"/>
              </a:lnSpc>
              <a:spcBef>
                <a:spcPts val="0"/>
              </a:spcBef>
              <a:spcAft>
                <a:spcPts val="0"/>
              </a:spcAft>
              <a:buClr>
                <a:schemeClr val="dk1"/>
              </a:buClr>
              <a:buSzPts val="1100"/>
              <a:buFont typeface="Arial"/>
              <a:buNone/>
            </a:pPr>
            <a:r>
              <a:rPr b="1" lang="en-GB" sz="2000">
                <a:solidFill>
                  <a:schemeClr val="dk1"/>
                </a:solidFill>
                <a:latin typeface="Times New Roman"/>
                <a:ea typeface="Times New Roman"/>
                <a:cs typeface="Times New Roman"/>
                <a:sym typeface="Times New Roman"/>
              </a:rPr>
              <a:t>Error Prevention</a:t>
            </a:r>
            <a:endParaRPr b="1" sz="1200">
              <a:solidFill>
                <a:schemeClr val="dk1"/>
              </a:solidFill>
              <a:latin typeface="Times New Roman"/>
              <a:ea typeface="Times New Roman"/>
              <a:cs typeface="Times New Roman"/>
              <a:sym typeface="Times New Roman"/>
            </a:endParaRPr>
          </a:p>
          <a:p>
            <a:pPr indent="0" lvl="0" marL="0" rtl="0" algn="l">
              <a:lnSpc>
                <a:spcPct val="125000"/>
              </a:lnSpc>
              <a:spcBef>
                <a:spcPts val="0"/>
              </a:spcBef>
              <a:spcAft>
                <a:spcPts val="0"/>
              </a:spcAft>
              <a:buClr>
                <a:srgbClr val="1B1B27"/>
              </a:buClr>
              <a:buSzPts val="1400"/>
              <a:buFont typeface="Raleway"/>
              <a:buNone/>
            </a:pPr>
            <a:r>
              <a:t/>
            </a:r>
            <a:endParaRPr b="1">
              <a:solidFill>
                <a:srgbClr val="1B1B27"/>
              </a:solidFill>
              <a:latin typeface="Raleway"/>
              <a:ea typeface="Raleway"/>
              <a:cs typeface="Raleway"/>
              <a:sym typeface="Raleway"/>
            </a:endParaRPr>
          </a:p>
        </p:txBody>
      </p:sp>
      <p:sp>
        <p:nvSpPr>
          <p:cNvPr id="129" name="Google Shape;129;p27"/>
          <p:cNvSpPr/>
          <p:nvPr/>
        </p:nvSpPr>
        <p:spPr>
          <a:xfrm>
            <a:off x="2994600" y="4294525"/>
            <a:ext cx="1947900" cy="624900"/>
          </a:xfrm>
          <a:prstGeom prst="rect">
            <a:avLst/>
          </a:prstGeom>
          <a:noFill/>
          <a:ln>
            <a:noFill/>
          </a:ln>
        </p:spPr>
        <p:txBody>
          <a:bodyPr anchorCtr="0" anchor="t" bIns="0" lIns="0" spcFirstLastPara="1" rIns="0" wrap="square" tIns="0">
            <a:noAutofit/>
          </a:bodyPr>
          <a:lstStyle/>
          <a:p>
            <a:pPr indent="0" lvl="0" marL="0" rtl="0" algn="l">
              <a:lnSpc>
                <a:spcPct val="125000"/>
              </a:lnSpc>
              <a:spcBef>
                <a:spcPts val="0"/>
              </a:spcBef>
              <a:spcAft>
                <a:spcPts val="0"/>
              </a:spcAft>
              <a:buClr>
                <a:srgbClr val="1B1B27"/>
              </a:buClr>
              <a:buSzPts val="1400"/>
              <a:buFont typeface="Raleway"/>
              <a:buNone/>
            </a:pPr>
            <a:r>
              <a:rPr b="1" lang="en-GB" sz="2000">
                <a:solidFill>
                  <a:srgbClr val="1B1B27"/>
                </a:solidFill>
                <a:latin typeface="Times New Roman"/>
                <a:ea typeface="Times New Roman"/>
                <a:cs typeface="Times New Roman"/>
                <a:sym typeface="Times New Roman"/>
              </a:rPr>
              <a:t>Simplicity</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p:nvPr/>
        </p:nvSpPr>
        <p:spPr>
          <a:xfrm>
            <a:off x="412100" y="259475"/>
            <a:ext cx="8372100" cy="8307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B1B27"/>
              </a:buClr>
              <a:buSzPts val="2000"/>
              <a:buFont typeface="Raleway"/>
              <a:buNone/>
            </a:pPr>
            <a:r>
              <a:rPr b="1" i="0" lang="en-GB" sz="2400" u="none" cap="none" strike="noStrike">
                <a:solidFill>
                  <a:srgbClr val="1B1B27"/>
                </a:solidFill>
                <a:latin typeface="Raleway"/>
                <a:ea typeface="Raleway"/>
                <a:cs typeface="Raleway"/>
                <a:sym typeface="Raleway"/>
              </a:rPr>
              <a:t>Historical Evolution of Human-Computer Interaction (HCI)</a:t>
            </a:r>
            <a:endParaRPr b="1" i="0" sz="2400" u="none" cap="none" strike="noStrike"/>
          </a:p>
        </p:txBody>
      </p:sp>
      <p:sp>
        <p:nvSpPr>
          <p:cNvPr id="136" name="Google Shape;136;p28"/>
          <p:cNvSpPr/>
          <p:nvPr/>
        </p:nvSpPr>
        <p:spPr>
          <a:xfrm>
            <a:off x="335775" y="1225125"/>
            <a:ext cx="8241900" cy="32469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3C3939"/>
              </a:buClr>
              <a:buSzPts val="800"/>
              <a:buFont typeface="Roboto"/>
              <a:buNone/>
            </a:pPr>
            <a:r>
              <a:rPr lang="en-GB" sz="2300">
                <a:solidFill>
                  <a:schemeClr val="dk1"/>
                </a:solidFill>
                <a:latin typeface="Times New Roman"/>
                <a:ea typeface="Times New Roman"/>
                <a:cs typeface="Times New Roman"/>
                <a:sym typeface="Times New Roman"/>
              </a:rPr>
              <a:t>HCI surfaced in the 1980s with the advent of personal computing, just as machines such as the Apple Macintosh, IBM PC 5150, and Commodore 64 started turning up in homes and offices in society-changing numbers. For the first time, sophisticated electronic systems were available to general consumers for uses such as word processors, game units, and accounting aids.</a:t>
            </a:r>
            <a:endParaRPr i="0" sz="2300" u="none" cap="none" strike="noStrike">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preencoded.png" id="142" name="Google Shape;142;p29"/>
          <p:cNvPicPr preferRelativeResize="0"/>
          <p:nvPr/>
        </p:nvPicPr>
        <p:blipFill rotWithShape="1">
          <a:blip r:embed="rId3">
            <a:alphaModFix/>
          </a:blip>
          <a:srcRect b="0" l="0" r="0" t="0"/>
          <a:stretch/>
        </p:blipFill>
        <p:spPr>
          <a:xfrm>
            <a:off x="6318725" y="0"/>
            <a:ext cx="2825275" cy="5145649"/>
          </a:xfrm>
          <a:prstGeom prst="rect">
            <a:avLst/>
          </a:prstGeom>
          <a:noFill/>
          <a:ln>
            <a:noFill/>
          </a:ln>
        </p:spPr>
      </p:pic>
      <p:sp>
        <p:nvSpPr>
          <p:cNvPr id="143" name="Google Shape;143;p29"/>
          <p:cNvSpPr/>
          <p:nvPr/>
        </p:nvSpPr>
        <p:spPr>
          <a:xfrm>
            <a:off x="417100" y="91575"/>
            <a:ext cx="5459100" cy="981000"/>
          </a:xfrm>
          <a:prstGeom prst="rect">
            <a:avLst/>
          </a:prstGeom>
          <a:noFill/>
          <a:ln>
            <a:noFill/>
          </a:ln>
        </p:spPr>
        <p:txBody>
          <a:bodyPr anchorCtr="0" anchor="t" bIns="0" lIns="0" spcFirstLastPara="1" rIns="0" wrap="square" tIns="0">
            <a:noAutofit/>
          </a:bodyPr>
          <a:lstStyle/>
          <a:p>
            <a:pPr indent="0" lvl="0" marL="0" marR="0" rtl="0" algn="l">
              <a:lnSpc>
                <a:spcPct val="124000"/>
              </a:lnSpc>
              <a:spcBef>
                <a:spcPts val="0"/>
              </a:spcBef>
              <a:spcAft>
                <a:spcPts val="0"/>
              </a:spcAft>
              <a:buClr>
                <a:srgbClr val="1B1B27"/>
              </a:buClr>
              <a:buSzPts val="2300"/>
              <a:buFont typeface="Raleway"/>
              <a:buNone/>
            </a:pPr>
            <a:r>
              <a:rPr b="1" i="0" lang="en-GB" sz="2300" u="none" cap="none" strike="noStrike">
                <a:solidFill>
                  <a:srgbClr val="1B1B27"/>
                </a:solidFill>
                <a:latin typeface="Raleway"/>
                <a:ea typeface="Raleway"/>
                <a:cs typeface="Raleway"/>
                <a:sym typeface="Raleway"/>
              </a:rPr>
              <a:t>The Need for Human-Computer Interaction</a:t>
            </a:r>
            <a:endParaRPr b="1" i="0" sz="2300" u="none" cap="none" strike="noStrike"/>
          </a:p>
        </p:txBody>
      </p:sp>
      <p:sp>
        <p:nvSpPr>
          <p:cNvPr id="144" name="Google Shape;144;p29"/>
          <p:cNvSpPr/>
          <p:nvPr/>
        </p:nvSpPr>
        <p:spPr>
          <a:xfrm>
            <a:off x="417100" y="1078575"/>
            <a:ext cx="5794800" cy="9810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3C3939"/>
              </a:buClr>
              <a:buSzPts val="900"/>
              <a:buFont typeface="Roboto"/>
              <a:buNone/>
            </a:pPr>
            <a:r>
              <a:rPr i="0" lang="en-GB" u="none" cap="none" strike="noStrike">
                <a:solidFill>
                  <a:srgbClr val="3C3939"/>
                </a:solidFill>
                <a:latin typeface="Times New Roman"/>
                <a:ea typeface="Times New Roman"/>
                <a:cs typeface="Times New Roman"/>
                <a:sym typeface="Times New Roman"/>
              </a:rPr>
              <a:t>As technology becomes increasingly integrated into our lives, it is crucial to design systems that are intuitive, efficient, and enjoyable to use. HCI ensures that technology serves our needs and enhances our lives.</a:t>
            </a:r>
            <a:endParaRPr i="0" u="none" cap="none" strike="noStrike">
              <a:latin typeface="Times New Roman"/>
              <a:ea typeface="Times New Roman"/>
              <a:cs typeface="Times New Roman"/>
              <a:sym typeface="Times New Roman"/>
            </a:endParaRPr>
          </a:p>
        </p:txBody>
      </p:sp>
      <p:pic>
        <p:nvPicPr>
          <p:cNvPr descr="preencoded.png" id="145" name="Google Shape;145;p29"/>
          <p:cNvPicPr preferRelativeResize="0"/>
          <p:nvPr/>
        </p:nvPicPr>
        <p:blipFill rotWithShape="1">
          <a:blip r:embed="rId4">
            <a:alphaModFix/>
          </a:blip>
          <a:srcRect b="0" l="0" r="0" t="0"/>
          <a:stretch/>
        </p:blipFill>
        <p:spPr>
          <a:xfrm>
            <a:off x="417100" y="2228350"/>
            <a:ext cx="595906" cy="863200"/>
          </a:xfrm>
          <a:prstGeom prst="rect">
            <a:avLst/>
          </a:prstGeom>
          <a:noFill/>
          <a:ln>
            <a:noFill/>
          </a:ln>
        </p:spPr>
      </p:pic>
      <p:sp>
        <p:nvSpPr>
          <p:cNvPr id="146" name="Google Shape;146;p29"/>
          <p:cNvSpPr/>
          <p:nvPr/>
        </p:nvSpPr>
        <p:spPr>
          <a:xfrm>
            <a:off x="1191750" y="2118100"/>
            <a:ext cx="2730900" cy="4536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200"/>
              </a:spcBef>
              <a:spcAft>
                <a:spcPts val="0"/>
              </a:spcAft>
              <a:buClr>
                <a:schemeClr val="dk1"/>
              </a:buClr>
              <a:buSzPts val="1100"/>
              <a:buFont typeface="Arial"/>
              <a:buNone/>
            </a:pPr>
            <a:r>
              <a:rPr b="1" lang="en-GB" sz="1600">
                <a:solidFill>
                  <a:schemeClr val="dk1"/>
                </a:solidFill>
                <a:latin typeface="Times New Roman"/>
                <a:ea typeface="Times New Roman"/>
                <a:cs typeface="Times New Roman"/>
                <a:sym typeface="Times New Roman"/>
              </a:rPr>
              <a:t>User-Centered Design (UCD)</a:t>
            </a:r>
            <a:endParaRPr b="1" sz="1600">
              <a:solidFill>
                <a:schemeClr val="dk1"/>
              </a:solidFill>
              <a:latin typeface="Times New Roman"/>
              <a:ea typeface="Times New Roman"/>
              <a:cs typeface="Times New Roman"/>
              <a:sym typeface="Times New Roman"/>
            </a:endParaRPr>
          </a:p>
          <a:p>
            <a:pPr indent="0" lvl="0" marL="0" marR="0" rtl="0" algn="l">
              <a:lnSpc>
                <a:spcPct val="124324"/>
              </a:lnSpc>
              <a:spcBef>
                <a:spcPts val="0"/>
              </a:spcBef>
              <a:spcAft>
                <a:spcPts val="0"/>
              </a:spcAft>
              <a:buClr>
                <a:srgbClr val="3C3939"/>
              </a:buClr>
              <a:buSzPts val="1200"/>
              <a:buFont typeface="Raleway"/>
              <a:buNone/>
            </a:pPr>
            <a:r>
              <a:t/>
            </a:r>
            <a:endParaRPr b="1" sz="1600">
              <a:solidFill>
                <a:srgbClr val="3C3939"/>
              </a:solidFill>
              <a:latin typeface="Times New Roman"/>
              <a:ea typeface="Times New Roman"/>
              <a:cs typeface="Times New Roman"/>
              <a:sym typeface="Times New Roman"/>
            </a:endParaRPr>
          </a:p>
        </p:txBody>
      </p:sp>
      <p:sp>
        <p:nvSpPr>
          <p:cNvPr id="147" name="Google Shape;147;p29"/>
          <p:cNvSpPr/>
          <p:nvPr/>
        </p:nvSpPr>
        <p:spPr>
          <a:xfrm>
            <a:off x="1191750" y="2569480"/>
            <a:ext cx="4106100" cy="5721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20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Ensuring technology is intuitive and easy to learn</a:t>
            </a:r>
            <a:endParaRPr>
              <a:solidFill>
                <a:schemeClr val="dk1"/>
              </a:solidFill>
              <a:latin typeface="Times New Roman"/>
              <a:ea typeface="Times New Roman"/>
              <a:cs typeface="Times New Roman"/>
              <a:sym typeface="Times New Roman"/>
            </a:endParaRPr>
          </a:p>
          <a:p>
            <a:pPr indent="0" lvl="0" marL="0" marR="0" rtl="0" algn="l">
              <a:lnSpc>
                <a:spcPct val="160000"/>
              </a:lnSpc>
              <a:spcBef>
                <a:spcPts val="0"/>
              </a:spcBef>
              <a:spcAft>
                <a:spcPts val="0"/>
              </a:spcAft>
              <a:buClr>
                <a:srgbClr val="3C3939"/>
              </a:buClr>
              <a:buSzPts val="900"/>
              <a:buFont typeface="Roboto"/>
              <a:buNone/>
            </a:pPr>
            <a:r>
              <a:t/>
            </a:r>
            <a:endParaRPr>
              <a:solidFill>
                <a:srgbClr val="3C3939"/>
              </a:solidFill>
              <a:latin typeface="Roboto"/>
              <a:ea typeface="Roboto"/>
              <a:cs typeface="Roboto"/>
              <a:sym typeface="Roboto"/>
            </a:endParaRPr>
          </a:p>
        </p:txBody>
      </p:sp>
      <p:pic>
        <p:nvPicPr>
          <p:cNvPr descr="preencoded.png" id="148" name="Google Shape;148;p29"/>
          <p:cNvPicPr preferRelativeResize="0"/>
          <p:nvPr/>
        </p:nvPicPr>
        <p:blipFill rotWithShape="1">
          <a:blip r:embed="rId5">
            <a:alphaModFix/>
          </a:blip>
          <a:srcRect b="0" l="0" r="0" t="0"/>
          <a:stretch/>
        </p:blipFill>
        <p:spPr>
          <a:xfrm>
            <a:off x="417100" y="3091550"/>
            <a:ext cx="595906" cy="863200"/>
          </a:xfrm>
          <a:prstGeom prst="rect">
            <a:avLst/>
          </a:prstGeom>
          <a:noFill/>
          <a:ln>
            <a:noFill/>
          </a:ln>
        </p:spPr>
      </p:pic>
      <p:sp>
        <p:nvSpPr>
          <p:cNvPr id="149" name="Google Shape;149;p29"/>
          <p:cNvSpPr/>
          <p:nvPr/>
        </p:nvSpPr>
        <p:spPr>
          <a:xfrm>
            <a:off x="1191750" y="3022700"/>
            <a:ext cx="1799700" cy="345300"/>
          </a:xfrm>
          <a:prstGeom prst="rect">
            <a:avLst/>
          </a:prstGeom>
          <a:noFill/>
          <a:ln>
            <a:noFill/>
          </a:ln>
        </p:spPr>
        <p:txBody>
          <a:bodyPr anchorCtr="0" anchor="t" bIns="0" lIns="0" spcFirstLastPara="1" rIns="0" wrap="square" tIns="0">
            <a:noAutofit/>
          </a:bodyPr>
          <a:lstStyle/>
          <a:p>
            <a:pPr indent="0" lvl="0" marL="0" marR="0" rtl="0" algn="l">
              <a:lnSpc>
                <a:spcPct val="124324"/>
              </a:lnSpc>
              <a:spcBef>
                <a:spcPts val="0"/>
              </a:spcBef>
              <a:spcAft>
                <a:spcPts val="0"/>
              </a:spcAft>
              <a:buClr>
                <a:srgbClr val="3C3939"/>
              </a:buClr>
              <a:buSzPts val="1200"/>
              <a:buFont typeface="Raleway"/>
              <a:buNone/>
            </a:pPr>
            <a:r>
              <a:rPr b="1" i="0" lang="en-GB" sz="1600" u="none" cap="none" strike="noStrike">
                <a:solidFill>
                  <a:srgbClr val="3C3939"/>
                </a:solidFill>
                <a:latin typeface="Times New Roman"/>
                <a:ea typeface="Times New Roman"/>
                <a:cs typeface="Times New Roman"/>
                <a:sym typeface="Times New Roman"/>
              </a:rPr>
              <a:t>Accessibility</a:t>
            </a:r>
            <a:endParaRPr b="1" i="0" sz="1600" u="none" cap="none" strike="noStrike">
              <a:latin typeface="Times New Roman"/>
              <a:ea typeface="Times New Roman"/>
              <a:cs typeface="Times New Roman"/>
              <a:sym typeface="Times New Roman"/>
            </a:endParaRPr>
          </a:p>
        </p:txBody>
      </p:sp>
      <p:sp>
        <p:nvSpPr>
          <p:cNvPr id="150" name="Google Shape;150;p29"/>
          <p:cNvSpPr/>
          <p:nvPr/>
        </p:nvSpPr>
        <p:spPr>
          <a:xfrm>
            <a:off x="1191750" y="3432650"/>
            <a:ext cx="4392300" cy="4536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3C3939"/>
              </a:buClr>
              <a:buSzPts val="900"/>
              <a:buFont typeface="Roboto"/>
              <a:buNone/>
            </a:pPr>
            <a:r>
              <a:rPr i="0" lang="en-GB" u="none" cap="none" strike="noStrike">
                <a:solidFill>
                  <a:srgbClr val="3C3939"/>
                </a:solidFill>
                <a:latin typeface="Times New Roman"/>
                <a:ea typeface="Times New Roman"/>
                <a:cs typeface="Times New Roman"/>
                <a:sym typeface="Times New Roman"/>
              </a:rPr>
              <a:t>People with disabilities need equal access to technology.</a:t>
            </a:r>
            <a:endParaRPr i="0" u="none" cap="none" strike="noStrike">
              <a:latin typeface="Times New Roman"/>
              <a:ea typeface="Times New Roman"/>
              <a:cs typeface="Times New Roman"/>
              <a:sym typeface="Times New Roman"/>
            </a:endParaRPr>
          </a:p>
        </p:txBody>
      </p:sp>
      <p:pic>
        <p:nvPicPr>
          <p:cNvPr descr="preencoded.png" id="151" name="Google Shape;151;p29"/>
          <p:cNvPicPr preferRelativeResize="0"/>
          <p:nvPr/>
        </p:nvPicPr>
        <p:blipFill rotWithShape="1">
          <a:blip r:embed="rId6">
            <a:alphaModFix/>
          </a:blip>
          <a:srcRect b="0" l="0" r="0" t="0"/>
          <a:stretch/>
        </p:blipFill>
        <p:spPr>
          <a:xfrm>
            <a:off x="417100" y="3954750"/>
            <a:ext cx="595906" cy="863200"/>
          </a:xfrm>
          <a:prstGeom prst="rect">
            <a:avLst/>
          </a:prstGeom>
          <a:noFill/>
          <a:ln>
            <a:noFill/>
          </a:ln>
        </p:spPr>
      </p:pic>
      <p:sp>
        <p:nvSpPr>
          <p:cNvPr id="152" name="Google Shape;152;p29"/>
          <p:cNvSpPr/>
          <p:nvPr/>
        </p:nvSpPr>
        <p:spPr>
          <a:xfrm>
            <a:off x="1191750" y="3886200"/>
            <a:ext cx="3738000" cy="3453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1200"/>
              </a:spcBef>
              <a:spcAft>
                <a:spcPts val="0"/>
              </a:spcAft>
              <a:buClr>
                <a:schemeClr val="dk1"/>
              </a:buClr>
              <a:buSzPts val="1100"/>
              <a:buFont typeface="Arial"/>
              <a:buNone/>
            </a:pPr>
            <a:r>
              <a:rPr b="1" lang="en-GB" sz="1600">
                <a:solidFill>
                  <a:schemeClr val="dk1"/>
                </a:solidFill>
                <a:latin typeface="Times New Roman"/>
                <a:ea typeface="Times New Roman"/>
                <a:cs typeface="Times New Roman"/>
                <a:sym typeface="Times New Roman"/>
              </a:rPr>
              <a:t>Improving User Experience (UX)</a:t>
            </a:r>
            <a:endParaRPr b="1" sz="1600">
              <a:solidFill>
                <a:schemeClr val="dk1"/>
              </a:solidFill>
              <a:latin typeface="Times New Roman"/>
              <a:ea typeface="Times New Roman"/>
              <a:cs typeface="Times New Roman"/>
              <a:sym typeface="Times New Roman"/>
            </a:endParaRPr>
          </a:p>
          <a:p>
            <a:pPr indent="0" lvl="0" marL="0" marR="0" rtl="0" algn="l">
              <a:lnSpc>
                <a:spcPct val="124324"/>
              </a:lnSpc>
              <a:spcBef>
                <a:spcPts val="0"/>
              </a:spcBef>
              <a:spcAft>
                <a:spcPts val="0"/>
              </a:spcAft>
              <a:buClr>
                <a:srgbClr val="3C3939"/>
              </a:buClr>
              <a:buSzPts val="1200"/>
              <a:buFont typeface="Raleway"/>
              <a:buNone/>
            </a:pPr>
            <a:r>
              <a:t/>
            </a:r>
            <a:endParaRPr sz="1600">
              <a:solidFill>
                <a:srgbClr val="3C3939"/>
              </a:solidFill>
              <a:latin typeface="Times New Roman"/>
              <a:ea typeface="Times New Roman"/>
              <a:cs typeface="Times New Roman"/>
              <a:sym typeface="Times New Roman"/>
            </a:endParaRPr>
          </a:p>
        </p:txBody>
      </p:sp>
      <p:sp>
        <p:nvSpPr>
          <p:cNvPr id="153" name="Google Shape;153;p29"/>
          <p:cNvSpPr/>
          <p:nvPr/>
        </p:nvSpPr>
        <p:spPr>
          <a:xfrm>
            <a:off x="1191748" y="4295839"/>
            <a:ext cx="4106100" cy="3453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3C3939"/>
              </a:buClr>
              <a:buSzPts val="900"/>
              <a:buFont typeface="Roboto"/>
              <a:buNone/>
            </a:pPr>
            <a:r>
              <a:rPr i="0" lang="en-GB" u="none" cap="none" strike="noStrike">
                <a:solidFill>
                  <a:srgbClr val="3C3939"/>
                </a:solidFill>
                <a:latin typeface="Times New Roman"/>
                <a:ea typeface="Times New Roman"/>
                <a:cs typeface="Times New Roman"/>
                <a:sym typeface="Times New Roman"/>
              </a:rPr>
              <a:t>Users should be satisfied with their experience and find the technology enjoyable.</a:t>
            </a:r>
            <a:endParaRPr i="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p:nvPr/>
        </p:nvSpPr>
        <p:spPr>
          <a:xfrm>
            <a:off x="3846175" y="106850"/>
            <a:ext cx="5038200" cy="1997100"/>
          </a:xfrm>
          <a:prstGeom prst="rect">
            <a:avLst/>
          </a:prstGeom>
          <a:noFill/>
          <a:ln>
            <a:noFill/>
          </a:ln>
        </p:spPr>
        <p:txBody>
          <a:bodyPr anchorCtr="0" anchor="t" bIns="0" lIns="0" spcFirstLastPara="1" rIns="0" wrap="square" tIns="0">
            <a:noAutofit/>
          </a:bodyPr>
          <a:lstStyle/>
          <a:p>
            <a:pPr indent="0" lvl="0" marL="0" marR="0" rtl="0" algn="l">
              <a:lnSpc>
                <a:spcPct val="125316"/>
              </a:lnSpc>
              <a:spcBef>
                <a:spcPts val="0"/>
              </a:spcBef>
              <a:spcAft>
                <a:spcPts val="0"/>
              </a:spcAft>
              <a:buClr>
                <a:srgbClr val="1B1B27"/>
              </a:buClr>
              <a:buSzPts val="2500"/>
              <a:buFont typeface="Raleway"/>
              <a:buNone/>
            </a:pPr>
            <a:r>
              <a:rPr b="1" i="0" lang="en-GB" sz="2500" u="none" cap="none" strike="noStrike">
                <a:solidFill>
                  <a:srgbClr val="1B1B27"/>
                </a:solidFill>
                <a:latin typeface="Raleway"/>
                <a:ea typeface="Raleway"/>
                <a:cs typeface="Raleway"/>
                <a:sym typeface="Raleway"/>
              </a:rPr>
              <a:t>Applications of Human-Computer Interaction (HCI)</a:t>
            </a:r>
            <a:endParaRPr b="1" i="0" sz="2500" u="none" cap="none" strike="noStrike"/>
          </a:p>
        </p:txBody>
      </p:sp>
      <p:sp>
        <p:nvSpPr>
          <p:cNvPr id="160" name="Google Shape;160;p30"/>
          <p:cNvSpPr/>
          <p:nvPr/>
        </p:nvSpPr>
        <p:spPr>
          <a:xfrm>
            <a:off x="254700" y="2571751"/>
            <a:ext cx="8441400" cy="19308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3C3939"/>
              </a:buClr>
              <a:buSzPts val="1000"/>
              <a:buFont typeface="Roboto"/>
              <a:buNone/>
            </a:pPr>
            <a:r>
              <a:rPr i="0" lang="en-GB" sz="2000" u="none" cap="none" strike="noStrike">
                <a:solidFill>
                  <a:srgbClr val="3C3939"/>
                </a:solidFill>
                <a:latin typeface="Times New Roman"/>
                <a:ea typeface="Times New Roman"/>
                <a:cs typeface="Times New Roman"/>
                <a:sym typeface="Times New Roman"/>
              </a:rPr>
              <a:t>HCI principles are applied in a wide range of fields, including website design, mobile app development, virtual reality systems, and user interfaces for medical devices. </a:t>
            </a:r>
            <a:r>
              <a:rPr lang="en-GB" sz="2000">
                <a:solidFill>
                  <a:schemeClr val="dk1"/>
                </a:solidFill>
                <a:latin typeface="Times New Roman"/>
                <a:ea typeface="Times New Roman"/>
                <a:cs typeface="Times New Roman"/>
                <a:sym typeface="Times New Roman"/>
              </a:rPr>
              <a:t>These applications show how HCI improves the usability and effectiveness of technology in various aspects of everyday life.</a:t>
            </a:r>
            <a:endParaRPr sz="20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3C3939"/>
              </a:buClr>
              <a:buSzPts val="1000"/>
              <a:buFont typeface="Roboto"/>
              <a:buNone/>
            </a:pPr>
            <a:r>
              <a:t/>
            </a:r>
            <a:endParaRPr sz="2000">
              <a:solidFill>
                <a:srgbClr val="3C3939"/>
              </a:solidFill>
              <a:latin typeface="Times New Roman"/>
              <a:ea typeface="Times New Roman"/>
              <a:cs typeface="Times New Roman"/>
              <a:sym typeface="Times New Roman"/>
            </a:endParaRPr>
          </a:p>
        </p:txBody>
      </p:sp>
      <p:sp>
        <p:nvSpPr>
          <p:cNvPr id="161" name="Google Shape;161;p30"/>
          <p:cNvSpPr/>
          <p:nvPr/>
        </p:nvSpPr>
        <p:spPr>
          <a:xfrm>
            <a:off x="447900" y="3929720"/>
            <a:ext cx="8248200" cy="634200"/>
          </a:xfrm>
          <a:prstGeom prst="rect">
            <a:avLst/>
          </a:prstGeom>
          <a:solidFill>
            <a:srgbClr val="FFFFFF">
              <a:alpha val="392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id="162" name="Google Shape;162;p30"/>
          <p:cNvPicPr preferRelativeResize="0"/>
          <p:nvPr/>
        </p:nvPicPr>
        <p:blipFill>
          <a:blip r:embed="rId3">
            <a:alphaModFix/>
          </a:blip>
          <a:stretch>
            <a:fillRect/>
          </a:stretch>
        </p:blipFill>
        <p:spPr>
          <a:xfrm>
            <a:off x="159825" y="0"/>
            <a:ext cx="3390900" cy="2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