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7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tableStyles" Target="tableStyles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6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Droplets-HD-Title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algn="ctr" indent="0" marL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9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38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9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744" name="TextBox 12"/>
          <p:cNvSpPr txBox="1"/>
          <p:nvPr/>
        </p:nvSpPr>
        <p:spPr>
          <a:xfrm>
            <a:off x="1001488" y="75416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45" name="TextBox 13"/>
          <p:cNvSpPr txBox="1"/>
          <p:nvPr/>
        </p:nvSpPr>
        <p:spPr>
          <a:xfrm>
            <a:off x="10557558" y="29935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1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Picture 1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4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Picture 15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12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3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4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5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7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8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0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21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3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5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7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3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4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5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6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4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1" name="Picture 14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0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69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Picture 6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3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3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3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3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dirty="0" lang="en-US"/>
              <a:t>10/23/2023</a:t>
            </a:fld>
            <a:endParaRPr dirty="0"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baseline="0" cap="all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emf"/><Relationship Id="rId2" Type="http://schemas.openxmlformats.org/officeDocument/2006/relationships/image" Target="../media/image8.emf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emf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6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20.emf"/><Relationship Id="rId3" Type="http://schemas.openxmlformats.org/officeDocument/2006/relationships/image" Target="../media/image21.emf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image" Target="../media/image23.emf"/><Relationship Id="rId3" Type="http://schemas.openxmlformats.org/officeDocument/2006/relationships/image" Target="../media/image24.emf"/><Relationship Id="rId4" Type="http://schemas.openxmlformats.org/officeDocument/2006/relationships/image" Target="../media/image25.emf"/><Relationship Id="rId5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31.emf"/><Relationship Id="rId2" Type="http://schemas.openxmlformats.org/officeDocument/2006/relationships/image" Target="../media/image32.emf"/><Relationship Id="rId3" Type="http://schemas.openxmlformats.org/officeDocument/2006/relationships/image" Target="../media/image33.emf"/><Relationship Id="rId4" Type="http://schemas.openxmlformats.org/officeDocument/2006/relationships/image" Target="../media/image34.emf"/><Relationship Id="rId5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39.emf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40.emf"/><Relationship Id="rId2" Type="http://schemas.openxmlformats.org/officeDocument/2006/relationships/image" Target="../media/image41.emf"/><Relationship Id="rId3" Type="http://schemas.openxmlformats.org/officeDocument/2006/relationships/slideLayout" Target="../slideLayouts/slideLayout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42.emf"/><Relationship Id="rId2" Type="http://schemas.openxmlformats.org/officeDocument/2006/relationships/image" Target="../media/image43.emf"/><Relationship Id="rId3" Type="http://schemas.openxmlformats.org/officeDocument/2006/relationships/slideLayout" Target="../slideLayouts/slideLayout5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44.emf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2.xml"/></Relationships>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image" Target="../media/image49.emf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2.xml"/></Relationships>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2.xml"/></Relationships>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.xml"/></Relationships>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emf"/><Relationship Id="rId3" Type="http://schemas.openxmlformats.org/officeDocument/2006/relationships/slideLayout" Target="../slideLayouts/slideLayout2.xml"/></Relationships>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image" Target="../media/image59.emf"/><Relationship Id="rId2" Type="http://schemas.openxmlformats.org/officeDocument/2006/relationships/image" Target="../media/image60.png"/><Relationship Id="rId3" Type="http://schemas.openxmlformats.org/officeDocument/2006/relationships/slideLayout" Target="../slideLayouts/slideLayout2.xml"/></Relationships>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US"/>
              <a:t>PHY 101-GENERAL PHYSICS I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1"/>
            <a:ext cx="8689976" cy="660748"/>
          </a:xfrm>
        </p:spPr>
        <p:txBody>
          <a:bodyPr/>
          <a:p>
            <a:r>
              <a:rPr dirty="0" lang="en-US"/>
              <a:t>LECTURE – PART 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/>
                </a:solidFill>
              </a:rPr>
              <a:t>Vectors and scalar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054268"/>
            <a:ext cx="10363826" cy="3736931"/>
          </a:xfrm>
        </p:spPr>
        <p:txBody>
          <a:bodyPr>
            <a:normAutofit/>
          </a:bodyPr>
          <a:p>
            <a:r>
              <a:rPr b="1" cap="none" dirty="0" sz="3200" lang="en-US">
                <a:solidFill>
                  <a:schemeClr val="accent1"/>
                </a:solidFill>
              </a:rPr>
              <a:t>Scalar</a:t>
            </a:r>
            <a:r>
              <a:rPr cap="none" dirty="0" sz="3200" lang="en-US"/>
              <a:t> is a quantity with </a:t>
            </a:r>
            <a:r>
              <a:rPr cap="none" dirty="0" sz="3200" lang="en-US">
                <a:solidFill>
                  <a:schemeClr val="accent1"/>
                </a:solidFill>
              </a:rPr>
              <a:t>magnitude</a:t>
            </a:r>
            <a:r>
              <a:rPr cap="none" dirty="0" sz="3200" lang="en-US"/>
              <a:t> but </a:t>
            </a:r>
            <a:r>
              <a:rPr cap="none" dirty="0" sz="3200" lang="en-US">
                <a:solidFill>
                  <a:schemeClr val="accent1"/>
                </a:solidFill>
              </a:rPr>
              <a:t>no direction</a:t>
            </a:r>
            <a:r>
              <a:rPr cap="none" dirty="0" sz="3200" lang="en-US"/>
              <a:t>. E.g. distance, time, temperature, area, volume, electric current, energy, speed </a:t>
            </a:r>
            <a:r>
              <a:rPr cap="none" dirty="0" sz="3200" lang="en-US" err="1"/>
              <a:t>e.t.c</a:t>
            </a:r>
            <a:r>
              <a:rPr cap="none" dirty="0" sz="3200" lang="en-US"/>
              <a:t>.</a:t>
            </a:r>
          </a:p>
          <a:p>
            <a:r>
              <a:rPr b="1" cap="none" dirty="0" sz="3200" lang="en-US">
                <a:solidFill>
                  <a:schemeClr val="accent1"/>
                </a:solidFill>
              </a:rPr>
              <a:t>Vector </a:t>
            </a:r>
            <a:r>
              <a:rPr cap="none" dirty="0" sz="3200" lang="en-US"/>
              <a:t>is a quantity with </a:t>
            </a:r>
            <a:r>
              <a:rPr cap="none" dirty="0" sz="3200" lang="en-US">
                <a:solidFill>
                  <a:schemeClr val="accent1"/>
                </a:solidFill>
              </a:rPr>
              <a:t>both magnitude and direction</a:t>
            </a:r>
            <a:r>
              <a:rPr cap="none" dirty="0" sz="3200" lang="en-US"/>
              <a:t>. </a:t>
            </a:r>
            <a:r>
              <a:rPr cap="none" dirty="0" sz="3200" lang="en-US" err="1"/>
              <a:t>E.g</a:t>
            </a:r>
            <a:r>
              <a:rPr cap="none" dirty="0" sz="3200" lang="en-US"/>
              <a:t> displacement, force, velocity, acceleration, momentum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202498" y="793882"/>
            <a:ext cx="10364451" cy="834502"/>
          </a:xfrm>
        </p:spPr>
        <p:txBody>
          <a:bodyPr/>
          <a:p>
            <a:r>
              <a:rPr b="1" dirty="0" lang="en-US">
                <a:solidFill>
                  <a:schemeClr val="accent1"/>
                </a:solidFill>
              </a:rPr>
              <a:t>Vector representation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sz="quarter" idx="13"/>
          </p:nvPr>
        </p:nvSpPr>
        <p:spPr>
          <a:xfrm>
            <a:off x="625051" y="1628384"/>
            <a:ext cx="10652549" cy="4697260"/>
          </a:xfrm>
        </p:spPr>
        <p:txBody>
          <a:bodyPr/>
          <a:p>
            <a:r>
              <a:rPr cap="none" dirty="0" sz="3200" lang="en-US"/>
              <a:t>Vectors can be represented in the following ways</a:t>
            </a:r>
            <a:r>
              <a:rPr cap="none" dirty="0" lang="en-US"/>
              <a:t>.</a:t>
            </a:r>
          </a:p>
          <a:p>
            <a:r>
              <a:rPr b="1" cap="none" dirty="0" lang="en-US"/>
              <a:t>A</a:t>
            </a:r>
          </a:p>
          <a:p>
            <a:pPr indent="0" marL="0">
              <a:buNone/>
            </a:pPr>
            <a:endParaRPr b="1" cap="none" dirty="0" lang="en-US"/>
          </a:p>
          <a:p>
            <a:pPr indent="0" marL="0">
              <a:buNone/>
            </a:pPr>
            <a:r>
              <a:rPr cap="none" dirty="0" lang="en-US"/>
              <a:t>A</a:t>
            </a:r>
          </a:p>
          <a:p>
            <a:pPr algn="just" indent="0" marL="0">
              <a:buNone/>
            </a:pPr>
            <a:endParaRPr cap="none" dirty="0" sz="2800" lang="en-US"/>
          </a:p>
        </p:txBody>
      </p:sp>
      <p:cxnSp>
        <p:nvCxnSpPr>
          <p:cNvPr id="3145728" name="Straight Arrow Connector 6"/>
          <p:cNvCxnSpPr>
            <a:cxnSpLocks/>
          </p:cNvCxnSpPr>
          <p:nvPr/>
        </p:nvCxnSpPr>
        <p:spPr>
          <a:xfrm flipV="1">
            <a:off x="1302707" y="2555310"/>
            <a:ext cx="1490597" cy="425886"/>
          </a:xfrm>
          <a:prstGeom prst="straightConnector1"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Arrow Connector 9"/>
          <p:cNvCxnSpPr>
            <a:cxnSpLocks/>
          </p:cNvCxnSpPr>
          <p:nvPr/>
        </p:nvCxnSpPr>
        <p:spPr>
          <a:xfrm>
            <a:off x="913774" y="3403948"/>
            <a:ext cx="288724" cy="0"/>
          </a:xfrm>
          <a:prstGeom prst="straightConnector1"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656943" y="1724355"/>
            <a:ext cx="4878113" cy="3409290"/>
          </a:xfrm>
          <a:prstGeom prst="rect"/>
        </p:spPr>
      </p:pic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84190"/>
          </a:xfrm>
        </p:spPr>
        <p:txBody>
          <a:bodyPr/>
          <a:p>
            <a:r>
              <a:rPr b="1" dirty="0" lang="en-US">
                <a:solidFill>
                  <a:schemeClr val="accent1">
                    <a:lumMod val="75000"/>
                  </a:schemeClr>
                </a:solidFill>
              </a:rPr>
              <a:t>Vector resolution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02708"/>
            <a:ext cx="10363826" cy="4488491"/>
          </a:xfrm>
          <a:ln>
            <a:solidFill>
              <a:schemeClr val="tx1"/>
            </a:solidFill>
          </a:ln>
        </p:spPr>
        <p:txBody>
          <a:bodyPr>
            <a:normAutofit/>
          </a:bodyPr>
          <a:p>
            <a:r>
              <a:rPr dirty="0" lang="en-US"/>
              <a:t>Vectors can be resolved into: </a:t>
            </a:r>
            <a:r>
              <a:rPr b="1" dirty="0" lang="en-US">
                <a:solidFill>
                  <a:srgbClr val="FF0000"/>
                </a:solidFill>
              </a:rPr>
              <a:t>vertical and horizontal components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r>
              <a:rPr dirty="0" lang="en-US"/>
              <a:t>   </a:t>
            </a:r>
          </a:p>
          <a:p>
            <a:r>
              <a:rPr dirty="0" 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Rectangle: Single Corner Snipped 4"/>
          <p:cNvSpPr/>
          <p:nvPr/>
        </p:nvSpPr>
        <p:spPr>
          <a:xfrm>
            <a:off x="4233798" y="2937008"/>
            <a:ext cx="4822520" cy="1596177"/>
          </a:xfrm>
          <a:prstGeom prst="snip1Rect"/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75000"/>
                  </a:schemeClr>
                </a:solidFill>
              </a:rPr>
              <a:t>Horizontal component</a:t>
            </a:r>
          </a:p>
        </p:txBody>
      </p:sp>
      <p:sp>
        <p:nvSpPr>
          <p:cNvPr id="104861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p>
            <a:r>
              <a:rPr dirty="0" lang="en-US"/>
              <a:t>Where A is the magnitude of the vector</a:t>
            </a:r>
          </a:p>
          <a:p>
            <a:r>
              <a:rPr dirty="0" lang="en-US"/>
              <a:t>Horizontal component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r>
              <a:rPr dirty="0" lang="en-US"/>
              <a:t>Vertical component </a:t>
            </a:r>
          </a:p>
        </p:txBody>
      </p:sp>
      <p:pic>
        <p:nvPicPr>
          <p:cNvPr id="2097157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360028" y="3107632"/>
            <a:ext cx="3982471" cy="1025957"/>
          </a:xfrm>
          <a:prstGeom prst="rect"/>
        </p:spPr>
      </p:pic>
      <p:pic>
        <p:nvPicPr>
          <p:cNvPr id="2097158" name="Content Placeholder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119595" y="4609384"/>
            <a:ext cx="3952183" cy="111222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121063" y="4791796"/>
            <a:ext cx="4245075" cy="940815"/>
          </a:xfrm>
          <a:prstGeom prst="rect"/>
        </p:spPr>
      </p:pic>
      <p:pic>
        <p:nvPicPr>
          <p:cNvPr id="209716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016656" y="1370492"/>
            <a:ext cx="2981195" cy="1514803"/>
          </a:xfrm>
          <a:prstGeom prst="rect"/>
        </p:spPr>
      </p:pic>
      <p:sp>
        <p:nvSpPr>
          <p:cNvPr id="1048620" name="Rectangle: Rounded Corners 4"/>
          <p:cNvSpPr/>
          <p:nvPr/>
        </p:nvSpPr>
        <p:spPr>
          <a:xfrm>
            <a:off x="4121063" y="2392471"/>
            <a:ext cx="4058433" cy="2054269"/>
          </a:xfrm>
          <a:prstGeom prst="roundRect"/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913775" y="295086"/>
            <a:ext cx="10364451" cy="494055"/>
          </a:xfrm>
        </p:spPr>
        <p:txBody>
          <a:bodyPr>
            <a:normAutofit/>
          </a:bodyPr>
          <a:p>
            <a:r>
              <a:rPr b="1" dirty="0" lang="en-US">
                <a:solidFill>
                  <a:schemeClr val="accent1">
                    <a:lumMod val="75000"/>
                  </a:schemeClr>
                </a:solidFill>
              </a:rPr>
              <a:t>The resultant vector</a:t>
            </a:r>
          </a:p>
        </p:txBody>
      </p:sp>
      <p:sp>
        <p:nvSpPr>
          <p:cNvPr id="1048622" name="Content Placeholder 2"/>
          <p:cNvSpPr>
            <a:spLocks noGrp="1"/>
          </p:cNvSpPr>
          <p:nvPr>
            <p:ph sz="quarter" idx="13"/>
          </p:nvPr>
        </p:nvSpPr>
        <p:spPr>
          <a:xfrm>
            <a:off x="638827" y="939452"/>
            <a:ext cx="10935221" cy="5336087"/>
          </a:xfrm>
        </p:spPr>
        <p:txBody>
          <a:bodyPr>
            <a:normAutofit/>
          </a:bodyPr>
          <a:p>
            <a:pPr algn="ctr"/>
            <a:r>
              <a:rPr b="1" cap="none" dirty="0" sz="4000" lang="en-US"/>
              <a:t>FOR 2-D</a:t>
            </a:r>
          </a:p>
          <a:p>
            <a:r>
              <a:rPr cap="none" dirty="0" sz="4000" lang="en-US"/>
              <a:t>The magnitude of vector </a:t>
            </a:r>
            <a:r>
              <a:rPr b="1" cap="none" dirty="0" sz="4000" lang="en-US"/>
              <a:t>A</a:t>
            </a:r>
            <a:r>
              <a:rPr cap="none" dirty="0" sz="4000" lang="en-US"/>
              <a:t> is given as:</a:t>
            </a:r>
          </a:p>
          <a:p>
            <a:pPr indent="0" marL="0">
              <a:buNone/>
            </a:pPr>
            <a:r>
              <a:rPr cap="none" dirty="0" sz="4000" lang="en-US"/>
              <a:t>We can write for 2-D</a:t>
            </a:r>
          </a:p>
          <a:p>
            <a:pPr algn="ctr" indent="0" marL="0">
              <a:buNone/>
            </a:pPr>
            <a:r>
              <a:rPr b="1" dirty="0" sz="3200" lang="en-US"/>
              <a:t>For 3-D </a:t>
            </a:r>
          </a:p>
          <a:p>
            <a:endParaRPr b="1" dirty="0" lang="en-US"/>
          </a:p>
          <a:p>
            <a:r>
              <a:rPr b="1" cap="none" dirty="0" sz="2600" lang="en-US"/>
              <a:t>Magnitude of A</a:t>
            </a:r>
          </a:p>
          <a:p>
            <a:endParaRPr b="1" cap="none" dirty="0" sz="2600" lang="en-US"/>
          </a:p>
          <a:p>
            <a:r>
              <a:rPr b="1" cap="none" dirty="0" sz="2600" lang="en-US"/>
              <a:t>A </a:t>
            </a:r>
            <a:r>
              <a:rPr cap="none" dirty="0" sz="2600" lang="en-US"/>
              <a:t>can be resolved as</a:t>
            </a:r>
            <a:endParaRPr b="1" cap="none" dirty="0" sz="2600" lang="en-US"/>
          </a:p>
          <a:p>
            <a:r>
              <a:rPr b="1" cap="none" dirty="0" sz="2600" lang="en-US"/>
              <a:t>Where </a:t>
            </a:r>
            <a:r>
              <a:rPr b="1" cap="none" dirty="0" sz="2600" lang="en-US" err="1"/>
              <a:t>i</a:t>
            </a:r>
            <a:r>
              <a:rPr b="1" cap="none" dirty="0" sz="2600" lang="en-US"/>
              <a:t>, j, and k are unit vectors in the x, y and z directions</a:t>
            </a:r>
          </a:p>
        </p:txBody>
      </p:sp>
      <p:pic>
        <p:nvPicPr>
          <p:cNvPr id="2097161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922943" y="2240011"/>
            <a:ext cx="2979000" cy="856980"/>
          </a:xfrm>
          <a:prstGeom prst="rect"/>
        </p:spPr>
      </p:pic>
      <p:pic>
        <p:nvPicPr>
          <p:cNvPr id="2097162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595777" y="3678342"/>
            <a:ext cx="4671615" cy="856980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918575" y="482971"/>
            <a:ext cx="10364451" cy="1032678"/>
          </a:xfrm>
        </p:spPr>
        <p:txBody>
          <a:bodyPr/>
          <a:p>
            <a:r>
              <a:rPr b="1" dirty="0" lang="en-US">
                <a:solidFill>
                  <a:schemeClr val="accent1">
                    <a:lumMod val="75000"/>
                  </a:schemeClr>
                </a:solidFill>
              </a:rPr>
              <a:t>Vector direction</a:t>
            </a:r>
          </a:p>
        </p:txBody>
      </p:sp>
      <p:sp>
        <p:nvSpPr>
          <p:cNvPr id="1048624" name="Content Placeholder 6"/>
          <p:cNvSpPr>
            <a:spLocks noGrp="1"/>
          </p:cNvSpPr>
          <p:nvPr>
            <p:ph sz="quarter" idx="13"/>
          </p:nvPr>
        </p:nvSpPr>
        <p:spPr>
          <a:xfrm>
            <a:off x="913774" y="1515650"/>
            <a:ext cx="10363826" cy="4275550"/>
          </a:xfrm>
        </p:spPr>
        <p:txBody>
          <a:bodyPr/>
          <a:p>
            <a:r>
              <a:rPr dirty="0" lang="en-US"/>
              <a:t> </a:t>
            </a:r>
            <a:r>
              <a:rPr cap="none" dirty="0" sz="3200" lang="en-US"/>
              <a:t>In </a:t>
            </a:r>
            <a:r>
              <a:rPr cap="none" dirty="0" sz="3200" lang="en-US">
                <a:solidFill>
                  <a:schemeClr val="accent1">
                    <a:lumMod val="75000"/>
                  </a:schemeClr>
                </a:solidFill>
              </a:rPr>
              <a:t>2-D</a:t>
            </a:r>
            <a:r>
              <a:rPr cap="none" dirty="0" sz="3200" lang="en-US"/>
              <a:t>, the angle that vector </a:t>
            </a:r>
            <a:r>
              <a:rPr b="1" cap="none" dirty="0" sz="3200" lang="en-US"/>
              <a:t>A </a:t>
            </a:r>
            <a:r>
              <a:rPr cap="none" dirty="0" sz="3200" lang="en-US"/>
              <a:t>makes with the positive  </a:t>
            </a:r>
            <a:r>
              <a:rPr cap="none" dirty="0" sz="3200" lang="en-US">
                <a:solidFill>
                  <a:schemeClr val="accent1">
                    <a:lumMod val="75000"/>
                  </a:schemeClr>
                </a:solidFill>
              </a:rPr>
              <a:t>x-axis</a:t>
            </a:r>
            <a:r>
              <a:rPr cap="none" dirty="0" sz="3200" lang="en-US"/>
              <a:t> is given as:</a:t>
            </a:r>
          </a:p>
          <a:p>
            <a:endParaRPr cap="none" dirty="0" sz="3200" lang="en-US"/>
          </a:p>
          <a:p>
            <a:pPr indent="0" marL="0">
              <a:buNone/>
            </a:pPr>
            <a:endParaRPr dirty="0" sz="2800" lang="en-US">
              <a:solidFill>
                <a:srgbClr val="FF0000"/>
              </a:solidFill>
            </a:endParaRPr>
          </a:p>
        </p:txBody>
      </p:sp>
      <p:pic>
        <p:nvPicPr>
          <p:cNvPr id="2097163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653957" y="2107430"/>
            <a:ext cx="2725955" cy="1086707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01861" y="2356367"/>
            <a:ext cx="1707717" cy="1228164"/>
          </a:xfrm>
          <a:prstGeom prst="rect"/>
        </p:spPr>
      </p:pic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75988" y="140158"/>
            <a:ext cx="10364451" cy="556258"/>
          </a:xfrm>
        </p:spPr>
        <p:txBody>
          <a:bodyPr>
            <a:normAutofit/>
          </a:bodyPr>
          <a:p>
            <a:r>
              <a:rPr b="1" dirty="0" lang="en-US">
                <a:solidFill>
                  <a:schemeClr val="accent1"/>
                </a:solidFill>
              </a:rPr>
              <a:t>Unit vector</a:t>
            </a:r>
          </a:p>
        </p:txBody>
      </p:sp>
      <p:sp>
        <p:nvSpPr>
          <p:cNvPr id="1048626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77864"/>
            <a:ext cx="10363826" cy="4960306"/>
          </a:xfrm>
        </p:spPr>
        <p:txBody>
          <a:bodyPr>
            <a:normAutofit/>
          </a:bodyPr>
          <a:p>
            <a:pPr algn="just"/>
            <a:r>
              <a:rPr cap="none" dirty="0" sz="3200" lang="en-US"/>
              <a:t>A </a:t>
            </a:r>
            <a:r>
              <a:rPr cap="none" dirty="0" sz="3200" lang="en-US">
                <a:solidFill>
                  <a:srgbClr val="FF0000"/>
                </a:solidFill>
              </a:rPr>
              <a:t>unit vector </a:t>
            </a:r>
            <a:r>
              <a:rPr cap="none" dirty="0" sz="3200" lang="en-US"/>
              <a:t>is a vector having a unit magnitude. It is used to describe the direction of the vector. It is given as:</a:t>
            </a:r>
          </a:p>
          <a:p>
            <a:pPr algn="just"/>
            <a:r>
              <a:rPr cap="none" dirty="0" sz="3200" lang="en-US"/>
              <a:t>                                =</a:t>
            </a:r>
          </a:p>
          <a:p>
            <a:pPr algn="just"/>
            <a:r>
              <a:rPr cap="none" dirty="0" sz="3200" lang="en-US"/>
              <a:t>but</a:t>
            </a:r>
          </a:p>
          <a:p>
            <a:pPr algn="just"/>
            <a:r>
              <a:rPr cap="none" dirty="0" sz="3200" lang="en-US"/>
              <a:t>Therefore</a:t>
            </a:r>
          </a:p>
          <a:p>
            <a:pPr algn="just"/>
            <a:endParaRPr cap="none" dirty="0" sz="3200" lang="en-US"/>
          </a:p>
          <a:p>
            <a:r>
              <a:rPr cap="none" dirty="0" sz="2800" lang="en-US"/>
              <a:t>Where                              are called direction cosines of vector </a:t>
            </a:r>
            <a:r>
              <a:rPr b="1" cap="none" dirty="0" sz="2800" lang="en-US"/>
              <a:t>A</a:t>
            </a:r>
          </a:p>
        </p:txBody>
      </p:sp>
      <p:pic>
        <p:nvPicPr>
          <p:cNvPr id="209716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275282" y="2731501"/>
            <a:ext cx="3141904" cy="923492"/>
          </a:xfrm>
          <a:prstGeom prst="rect"/>
        </p:spPr>
      </p:pic>
      <p:pic>
        <p:nvPicPr>
          <p:cNvPr id="209716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170970" y="3584532"/>
            <a:ext cx="5908000" cy="751910"/>
          </a:xfrm>
          <a:prstGeom prst="rect"/>
        </p:spPr>
      </p:pic>
      <p:pic>
        <p:nvPicPr>
          <p:cNvPr id="2097167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507120" y="4684864"/>
            <a:ext cx="5913775" cy="708849"/>
          </a:xfrm>
          <a:prstGeom prst="rect"/>
        </p:spPr>
      </p:pic>
      <p:pic>
        <p:nvPicPr>
          <p:cNvPr id="2097168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2577314" y="5688899"/>
            <a:ext cx="2356809" cy="386262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Content Placeholder 2"/>
          <p:cNvSpPr>
            <a:spLocks noGrp="1"/>
          </p:cNvSpPr>
          <p:nvPr>
            <p:ph sz="quarter" idx="13"/>
          </p:nvPr>
        </p:nvSpPr>
        <p:spPr>
          <a:xfrm>
            <a:off x="269045" y="338204"/>
            <a:ext cx="11409388" cy="6388274"/>
          </a:xfrm>
        </p:spPr>
        <p:txBody>
          <a:bodyPr/>
          <a:p>
            <a:r>
              <a:rPr dirty="0" lang="en-US"/>
              <a:t>Let’s take a look at the problem below</a:t>
            </a:r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  <a:p>
            <a:endParaRPr dirty="0" lang="en-US"/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69045" y="789718"/>
            <a:ext cx="11008556" cy="1130700"/>
          </a:xfrm>
          <a:prstGeom prst="rect"/>
        </p:spPr>
      </p:pic>
      <p:pic>
        <p:nvPicPr>
          <p:cNvPr id="209717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0993" y="1995577"/>
            <a:ext cx="10764659" cy="2810483"/>
          </a:xfrm>
          <a:prstGeom prst="rect"/>
        </p:spPr>
      </p:pic>
      <p:pic>
        <p:nvPicPr>
          <p:cNvPr id="2097171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90994" y="4844444"/>
            <a:ext cx="10764658" cy="1920418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525468" y="117477"/>
            <a:ext cx="10364451" cy="734294"/>
          </a:xfrm>
        </p:spPr>
        <p:txBody>
          <a:bodyPr/>
          <a:p>
            <a:r>
              <a:rPr b="1" dirty="0" lang="en-US">
                <a:solidFill>
                  <a:schemeClr val="accent1"/>
                </a:solidFill>
              </a:rPr>
              <a:t>Vector addition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sz="quarter" idx="13"/>
          </p:nvPr>
        </p:nvSpPr>
        <p:spPr>
          <a:xfrm>
            <a:off x="525468" y="959286"/>
            <a:ext cx="11198894" cy="5466566"/>
          </a:xfrm>
        </p:spPr>
        <p:txBody>
          <a:bodyPr>
            <a:normAutofit/>
          </a:bodyPr>
          <a:p>
            <a:pPr algn="just"/>
            <a:r>
              <a:rPr cap="none" dirty="0" sz="2800" lang="en-US"/>
              <a:t>The process in which to or more vectors are added to get a </a:t>
            </a:r>
            <a:r>
              <a:rPr cap="none" dirty="0" sz="2800" lang="en-US">
                <a:solidFill>
                  <a:srgbClr val="FF0000"/>
                </a:solidFill>
              </a:rPr>
              <a:t>single vector </a:t>
            </a:r>
            <a:r>
              <a:rPr cap="none" dirty="0" sz="2800" lang="en-US"/>
              <a:t>is called </a:t>
            </a:r>
            <a:r>
              <a:rPr cap="none" dirty="0" sz="2800" lang="en-US">
                <a:solidFill>
                  <a:srgbClr val="FF0000"/>
                </a:solidFill>
              </a:rPr>
              <a:t>vector addition</a:t>
            </a:r>
            <a:r>
              <a:rPr cap="none" dirty="0" sz="2800" lang="en-US"/>
              <a:t>. This </a:t>
            </a:r>
            <a:r>
              <a:rPr cap="none" dirty="0" sz="2800" lang="en-US">
                <a:solidFill>
                  <a:srgbClr val="FF0000"/>
                </a:solidFill>
              </a:rPr>
              <a:t>single vector </a:t>
            </a:r>
            <a:r>
              <a:rPr cap="none" dirty="0" sz="2800" lang="en-US"/>
              <a:t>is known as </a:t>
            </a:r>
            <a:r>
              <a:rPr cap="none" dirty="0" sz="2800" lang="en-US">
                <a:solidFill>
                  <a:srgbClr val="FF0000"/>
                </a:solidFill>
              </a:rPr>
              <a:t>resultant vector</a:t>
            </a:r>
            <a:r>
              <a:rPr cap="none" dirty="0" sz="2800" lang="en-US"/>
              <a:t>. It has the same effect as the other vectors combined together.</a:t>
            </a:r>
          </a:p>
          <a:p>
            <a:pPr algn="just"/>
            <a:r>
              <a:rPr cap="none" dirty="0" sz="2800" lang="en-US"/>
              <a:t>Vectors can be added graphically by </a:t>
            </a:r>
            <a:r>
              <a:rPr cap="none" dirty="0" sz="2800" lang="en-US">
                <a:solidFill>
                  <a:srgbClr val="FF0000"/>
                </a:solidFill>
              </a:rPr>
              <a:t>head to tail rule</a:t>
            </a:r>
            <a:r>
              <a:rPr cap="none" dirty="0" sz="2800" lang="en-US"/>
              <a:t>.</a:t>
            </a:r>
            <a:endParaRPr cap="none" dirty="0" sz="2800" lang="en-US">
              <a:solidFill>
                <a:srgbClr val="FF0000"/>
              </a:solidFill>
            </a:endParaRPr>
          </a:p>
          <a:p>
            <a:pPr algn="just"/>
            <a:r>
              <a:rPr cap="none" dirty="0" sz="2800" lang="en-US"/>
              <a:t>According this rule, addition of vector </a:t>
            </a:r>
            <a:r>
              <a:rPr b="1" cap="none" dirty="0" sz="2800" lang="en-US"/>
              <a:t>A</a:t>
            </a:r>
            <a:r>
              <a:rPr cap="none" dirty="0" sz="2800" lang="en-US"/>
              <a:t> and </a:t>
            </a:r>
            <a:r>
              <a:rPr b="1" cap="none" dirty="0" sz="2800" lang="en-US"/>
              <a:t>B</a:t>
            </a:r>
            <a:r>
              <a:rPr cap="none" dirty="0" sz="2800" lang="en-US"/>
              <a:t> can be done by</a:t>
            </a:r>
          </a:p>
          <a:p>
            <a:pPr algn="just" indent="-514350" marL="514350">
              <a:buFont typeface="+mj-lt"/>
              <a:buAutoNum type="arabicPeriod"/>
            </a:pPr>
            <a:r>
              <a:rPr cap="none" dirty="0" sz="2800" lang="en-US"/>
              <a:t>Placing the tail of </a:t>
            </a:r>
            <a:r>
              <a:rPr b="1" cap="none" dirty="0" sz="2800" lang="en-US"/>
              <a:t>B</a:t>
            </a:r>
            <a:r>
              <a:rPr cap="none" dirty="0" sz="2800" lang="en-US"/>
              <a:t> on the head of </a:t>
            </a:r>
            <a:r>
              <a:rPr b="1" cap="none" dirty="0" sz="2800" lang="en-US"/>
              <a:t>A</a:t>
            </a:r>
          </a:p>
          <a:p>
            <a:pPr algn="just" indent="-514350" marL="514350">
              <a:buFont typeface="+mj-lt"/>
              <a:buAutoNum type="arabicPeriod"/>
            </a:pPr>
            <a:r>
              <a:rPr cap="none" dirty="0" sz="2800" lang="en-US"/>
              <a:t>Drawing a line from the tail of </a:t>
            </a:r>
            <a:r>
              <a:rPr b="1" cap="none" dirty="0" sz="2800" lang="en-US"/>
              <a:t>A</a:t>
            </a:r>
            <a:r>
              <a:rPr cap="none" dirty="0" sz="2800" lang="en-US"/>
              <a:t> to the head of </a:t>
            </a:r>
            <a:r>
              <a:rPr b="1" cap="none" dirty="0" sz="2800" lang="en-US"/>
              <a:t>B</a:t>
            </a:r>
            <a:r>
              <a:rPr cap="none" dirty="0" sz="2800" lang="en-US"/>
              <a:t>. is line is the sum of vectors </a:t>
            </a:r>
            <a:r>
              <a:rPr b="1" cap="none" dirty="0" sz="2800" lang="en-US"/>
              <a:t>A</a:t>
            </a:r>
            <a:r>
              <a:rPr cap="none" dirty="0" sz="2800" lang="en-US"/>
              <a:t> and </a:t>
            </a:r>
            <a:r>
              <a:rPr b="1" cap="none" dirty="0" sz="2800" lang="en-US"/>
              <a:t>B</a:t>
            </a:r>
            <a:r>
              <a:rPr cap="none" dirty="0" sz="2800" lang="en-US"/>
              <a:t> called the </a:t>
            </a:r>
            <a:r>
              <a:rPr cap="none" dirty="0" sz="2800" lang="en-US">
                <a:solidFill>
                  <a:srgbClr val="FF0000"/>
                </a:solidFill>
              </a:rPr>
              <a:t>resultant vector.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Content Placeholder 2"/>
          <p:cNvSpPr>
            <a:spLocks noGrp="1"/>
          </p:cNvSpPr>
          <p:nvPr>
            <p:ph sz="quarter" idx="13"/>
          </p:nvPr>
        </p:nvSpPr>
        <p:spPr>
          <a:xfrm>
            <a:off x="701458" y="538619"/>
            <a:ext cx="10576142" cy="6012493"/>
          </a:xfrm>
        </p:spPr>
        <p:txBody>
          <a:bodyPr/>
          <a:p>
            <a:pPr algn="just"/>
            <a:r>
              <a:rPr dirty="0" sz="2800" lang="en-US"/>
              <a:t>N.B: </a:t>
            </a:r>
            <a:r>
              <a:rPr b="1" dirty="0" sz="2800" lang="en-US"/>
              <a:t>A</a:t>
            </a:r>
            <a:r>
              <a:rPr dirty="0" sz="2800" lang="en-US"/>
              <a:t> + </a:t>
            </a:r>
            <a:r>
              <a:rPr b="1" dirty="0" sz="2800" lang="en-US"/>
              <a:t>B</a:t>
            </a:r>
            <a:r>
              <a:rPr dirty="0" sz="2800" lang="en-US"/>
              <a:t> </a:t>
            </a:r>
            <a:r>
              <a:rPr cap="none" dirty="0" sz="2800" lang="en-US"/>
              <a:t>and</a:t>
            </a:r>
            <a:r>
              <a:rPr dirty="0" sz="2800" lang="en-US"/>
              <a:t> </a:t>
            </a:r>
            <a:r>
              <a:rPr b="1" dirty="0" sz="2800" lang="en-US"/>
              <a:t>B</a:t>
            </a:r>
            <a:r>
              <a:rPr dirty="0" sz="2800" lang="en-US"/>
              <a:t> + </a:t>
            </a:r>
            <a:r>
              <a:rPr b="1" dirty="0" sz="2800" lang="en-US"/>
              <a:t>A </a:t>
            </a:r>
            <a:r>
              <a:rPr cap="none" dirty="0" sz="2800" lang="en-US"/>
              <a:t>have the same resultant.</a:t>
            </a:r>
          </a:p>
          <a:p>
            <a:pPr algn="just" indent="0" marL="0">
              <a:buNone/>
            </a:pPr>
            <a:r>
              <a:rPr cap="none" dirty="0" sz="2800" lang="en-US"/>
              <a:t>We can write </a:t>
            </a:r>
            <a:r>
              <a:rPr b="1" dirty="0" sz="2800" lang="en-US"/>
              <a:t>A</a:t>
            </a:r>
            <a:r>
              <a:rPr dirty="0" sz="2800" lang="en-US"/>
              <a:t> + </a:t>
            </a:r>
            <a:r>
              <a:rPr b="1" dirty="0" sz="2800" lang="en-US"/>
              <a:t>B</a:t>
            </a:r>
            <a:r>
              <a:rPr dirty="0" sz="2800" lang="en-US"/>
              <a:t> </a:t>
            </a:r>
            <a:r>
              <a:rPr cap="none" dirty="0" sz="2800" lang="en-US"/>
              <a:t>=</a:t>
            </a:r>
            <a:r>
              <a:rPr dirty="0" sz="2800" lang="en-US"/>
              <a:t> </a:t>
            </a:r>
            <a:r>
              <a:rPr b="1" dirty="0" sz="2800" lang="en-US"/>
              <a:t>B</a:t>
            </a:r>
            <a:r>
              <a:rPr dirty="0" sz="2800" lang="en-US"/>
              <a:t> + </a:t>
            </a:r>
            <a:r>
              <a:rPr b="1" dirty="0" sz="2800" lang="en-US"/>
              <a:t>A </a:t>
            </a:r>
          </a:p>
          <a:p>
            <a:pPr algn="just" indent="0" marL="0">
              <a:buNone/>
            </a:pPr>
            <a:r>
              <a:rPr b="1" cap="none" dirty="0" sz="2800" lang="en-US"/>
              <a:t>Therefore vector addition is </a:t>
            </a:r>
            <a:r>
              <a:rPr b="1" cap="none" dirty="0" sz="2800" lang="en-US" err="1"/>
              <a:t>cummutative</a:t>
            </a:r>
            <a:endParaRPr cap="none" dirty="0" sz="2800" lang="en-US"/>
          </a:p>
          <a:p>
            <a:endParaRPr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308932" y="869035"/>
            <a:ext cx="3181610" cy="1606378"/>
          </a:xfrm>
          <a:prstGeom prst="rect"/>
        </p:spPr>
      </p:pic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962037" y="4020354"/>
            <a:ext cx="3334358" cy="1845652"/>
          </a:xfrm>
          <a:prstGeom prst="rect"/>
        </p:spPr>
      </p:pic>
      <p:pic>
        <p:nvPicPr>
          <p:cNvPr id="209717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230005" y="2901774"/>
            <a:ext cx="3023932" cy="527226"/>
          </a:xfrm>
          <a:prstGeom prst="rect"/>
        </p:spPr>
      </p:pic>
      <p:pic>
        <p:nvPicPr>
          <p:cNvPr id="209717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269303" y="2557844"/>
            <a:ext cx="1252603" cy="197404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Arrow: Down 4"/>
          <p:cNvSpPr/>
          <p:nvPr/>
        </p:nvSpPr>
        <p:spPr>
          <a:xfrm>
            <a:off x="5092980" y="333461"/>
            <a:ext cx="2004164" cy="1154483"/>
          </a:xfrm>
          <a:prstGeom prst="downArrow">
            <a:avLst>
              <a:gd name="adj1" fmla="val 50000"/>
              <a:gd name="adj2" fmla="val 539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4" name="Rectangle: Rounded Corners 3"/>
          <p:cNvSpPr/>
          <p:nvPr/>
        </p:nvSpPr>
        <p:spPr>
          <a:xfrm>
            <a:off x="913149" y="1487944"/>
            <a:ext cx="10034599" cy="4324132"/>
          </a:xfrm>
          <a:prstGeom prst="roundRect"/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96508"/>
          </a:xfrm>
        </p:spPr>
        <p:txBody>
          <a:bodyPr/>
          <a:p>
            <a:r>
              <a:rPr dirty="0" lang="en-US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sz="quarter" idx="13"/>
          </p:nvPr>
        </p:nvSpPr>
        <p:spPr>
          <a:xfrm>
            <a:off x="912525" y="1500083"/>
            <a:ext cx="10034600" cy="4311993"/>
          </a:xfrm>
        </p:spPr>
        <p:txBody>
          <a:bodyPr>
            <a:normAutofit fontScale="87500" lnSpcReduction="20000"/>
          </a:bodyPr>
          <a:p>
            <a:pPr algn="just"/>
            <a:r>
              <a:rPr dirty="0" sz="2400" lang="en-US"/>
              <a:t>Space and Time: Units and dimension</a:t>
            </a:r>
          </a:p>
          <a:p>
            <a:pPr algn="just"/>
            <a:r>
              <a:rPr dirty="0" sz="2400" lang="en-US"/>
              <a:t>Vector and scalar: </a:t>
            </a:r>
          </a:p>
          <a:p>
            <a:pPr algn="just"/>
            <a:r>
              <a:rPr dirty="0" sz="2400" lang="en-US"/>
              <a:t>differentiation of vectors: displacement, velocity and acceleration</a:t>
            </a:r>
          </a:p>
          <a:p>
            <a:pPr algn="just"/>
            <a:r>
              <a:rPr dirty="0" sz="2400" lang="en-US"/>
              <a:t>Kinematics: Newton’s law of motion</a:t>
            </a:r>
          </a:p>
          <a:p>
            <a:pPr algn="just"/>
            <a:r>
              <a:rPr dirty="0" sz="2400" lang="en-US"/>
              <a:t>Relative motion</a:t>
            </a:r>
          </a:p>
          <a:p>
            <a:pPr algn="just"/>
            <a:r>
              <a:rPr dirty="0" sz="2400" lang="en-US"/>
              <a:t>Applications of Newtonian mechanics</a:t>
            </a:r>
          </a:p>
          <a:p>
            <a:pPr algn="just"/>
            <a:r>
              <a:rPr dirty="0" sz="2400" lang="en-US"/>
              <a:t>Equation </a:t>
            </a:r>
            <a:r>
              <a:rPr sz="2400" lang="en-US"/>
              <a:t>of MOTION</a:t>
            </a:r>
            <a:endParaRPr dirty="0" sz="2400" lang="en-US"/>
          </a:p>
          <a:p>
            <a:pPr algn="just"/>
            <a:r>
              <a:rPr dirty="0" sz="2400" lang="en-US"/>
              <a:t>Conservation principles in physics: conservative forces, conservation of linear momentum, kinetic energy and work, potential energy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Content Placeholder 2"/>
          <p:cNvSpPr>
            <a:spLocks noGrp="1"/>
          </p:cNvSpPr>
          <p:nvPr>
            <p:ph sz="quarter" idx="13"/>
          </p:nvPr>
        </p:nvSpPr>
        <p:spPr>
          <a:xfrm>
            <a:off x="651353" y="463463"/>
            <a:ext cx="10626247" cy="5599134"/>
          </a:xfrm>
        </p:spPr>
        <p:txBody>
          <a:bodyPr>
            <a:normAutofit/>
          </a:bodyPr>
          <a:p>
            <a:r>
              <a:rPr dirty="0" sz="2400" lang="en-US"/>
              <a:t>Vectors can also be added component-wisely</a:t>
            </a:r>
          </a:p>
          <a:p>
            <a:r>
              <a:rPr cap="none" dirty="0" sz="2400" lang="en-US"/>
              <a:t>Two vectors </a:t>
            </a:r>
            <a:r>
              <a:rPr b="1" cap="none" dirty="0" sz="2400" lang="en-US"/>
              <a:t>A</a:t>
            </a:r>
            <a:r>
              <a:rPr cap="none" dirty="0" sz="2400" lang="en-US"/>
              <a:t> and </a:t>
            </a:r>
            <a:r>
              <a:rPr b="1" cap="none" dirty="0" sz="2400" lang="en-US"/>
              <a:t>B</a:t>
            </a:r>
            <a:r>
              <a:rPr cap="none" dirty="0" sz="2400" lang="en-US"/>
              <a:t> are give as</a:t>
            </a:r>
            <a:r>
              <a:rPr b="1" cap="none" dirty="0" sz="2400" lang="en-US"/>
              <a:t> A </a:t>
            </a:r>
            <a:r>
              <a:rPr cap="none" dirty="0" sz="2400" lang="en-US"/>
              <a:t>= 2i + 3j + 2k and </a:t>
            </a:r>
            <a:r>
              <a:rPr b="1" cap="none" dirty="0" sz="2400" lang="en-US"/>
              <a:t>B</a:t>
            </a:r>
            <a:r>
              <a:rPr cap="none" dirty="0" sz="2400" lang="en-US"/>
              <a:t> = </a:t>
            </a:r>
            <a:r>
              <a:rPr cap="none" dirty="0" sz="2400" lang="en-US" err="1"/>
              <a:t>i</a:t>
            </a:r>
            <a:r>
              <a:rPr cap="none" dirty="0" sz="2400" lang="en-US"/>
              <a:t> + 2j + 4k. Find the value of </a:t>
            </a:r>
            <a:r>
              <a:rPr b="1" cap="none" dirty="0" sz="2400" lang="en-US"/>
              <a:t>A +B </a:t>
            </a:r>
          </a:p>
          <a:p>
            <a:pPr algn="ctr"/>
            <a:r>
              <a:rPr b="1" dirty="0" sz="2400" lang="en-US">
                <a:solidFill>
                  <a:srgbClr val="FF0000"/>
                </a:solidFill>
              </a:rPr>
              <a:t>Solution</a:t>
            </a:r>
          </a:p>
          <a:p>
            <a:pPr indent="0" marL="0">
              <a:buNone/>
            </a:pPr>
            <a:r>
              <a:rPr dirty="0" sz="2400" lang="en-US"/>
              <a:t>Given: </a:t>
            </a:r>
            <a:r>
              <a:rPr b="1" cap="none" dirty="0" sz="2400" lang="en-US"/>
              <a:t>A </a:t>
            </a:r>
            <a:r>
              <a:rPr cap="none" dirty="0" sz="2400" lang="en-US"/>
              <a:t>= 2i + 3j + 2k , </a:t>
            </a:r>
            <a:r>
              <a:rPr b="1" cap="none" dirty="0" sz="2400" lang="en-US"/>
              <a:t>B</a:t>
            </a:r>
            <a:r>
              <a:rPr cap="none" dirty="0" sz="2400" lang="en-US"/>
              <a:t> = </a:t>
            </a:r>
            <a:r>
              <a:rPr cap="none" dirty="0" sz="2400" lang="en-US" err="1"/>
              <a:t>i</a:t>
            </a:r>
            <a:r>
              <a:rPr cap="none" dirty="0" sz="2400" lang="en-US"/>
              <a:t> + 2j + 4k. </a:t>
            </a:r>
          </a:p>
          <a:p>
            <a:pPr indent="0" marL="0">
              <a:buNone/>
            </a:pPr>
            <a:r>
              <a:rPr b="1" cap="none" dirty="0" sz="2400" lang="en-US"/>
              <a:t>A +B = </a:t>
            </a:r>
            <a:r>
              <a:rPr cap="none" dirty="0" sz="2400" lang="en-US"/>
              <a:t> (2i + 3j + 2k )+  (</a:t>
            </a:r>
            <a:r>
              <a:rPr cap="none" dirty="0" sz="2400" lang="en-US" err="1"/>
              <a:t>i</a:t>
            </a:r>
            <a:r>
              <a:rPr cap="none" dirty="0" sz="2400" lang="en-US"/>
              <a:t> + 2j + 4k)</a:t>
            </a:r>
          </a:p>
          <a:p>
            <a:pPr indent="0" marL="0">
              <a:buNone/>
            </a:pPr>
            <a:r>
              <a:rPr cap="none" dirty="0" sz="2400" lang="en-US"/>
              <a:t>Adding </a:t>
            </a:r>
            <a:r>
              <a:rPr cap="none" dirty="0" sz="2400" lang="en-US" err="1"/>
              <a:t>i</a:t>
            </a:r>
            <a:r>
              <a:rPr cap="none" dirty="0" sz="2400" lang="en-US"/>
              <a:t> to </a:t>
            </a:r>
            <a:r>
              <a:rPr cap="none" dirty="0" sz="2400" lang="en-US" err="1"/>
              <a:t>i</a:t>
            </a:r>
            <a:r>
              <a:rPr cap="none" dirty="0" sz="2400" lang="en-US"/>
              <a:t>, j to j and k to k</a:t>
            </a:r>
          </a:p>
          <a:p>
            <a:pPr indent="0" marL="0">
              <a:buNone/>
            </a:pPr>
            <a:r>
              <a:rPr cap="none" dirty="0" sz="2400" lang="en-US"/>
              <a:t>= 2i +</a:t>
            </a:r>
            <a:r>
              <a:rPr cap="none" dirty="0" sz="2400" lang="en-US" err="1"/>
              <a:t>i</a:t>
            </a:r>
            <a:r>
              <a:rPr cap="none" dirty="0" sz="2400" lang="en-US"/>
              <a:t> + 3j + 2j +2k + 4k</a:t>
            </a:r>
          </a:p>
          <a:p>
            <a:pPr indent="0" marL="0">
              <a:buNone/>
            </a:pPr>
            <a:r>
              <a:rPr cap="none" dirty="0" sz="2400" lang="en-US"/>
              <a:t>= 3i + 5j + 6k</a:t>
            </a:r>
          </a:p>
          <a:p>
            <a:pPr indent="0" marL="0">
              <a:buNone/>
            </a:pPr>
            <a:r>
              <a:rPr cap="none" dirty="0" sz="2400" lang="en-US"/>
              <a:t>N.B: Addition of vector gives a vector</a:t>
            </a:r>
            <a:endParaRPr dirty="0" sz="2400"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913775" y="319415"/>
            <a:ext cx="10364451" cy="569933"/>
          </a:xfrm>
        </p:spPr>
        <p:txBody>
          <a:bodyPr>
            <a:normAutofit/>
          </a:bodyPr>
          <a:p>
            <a:r>
              <a:rPr dirty="0" lang="en-US"/>
              <a:t>Vector differentiation</a:t>
            </a:r>
          </a:p>
        </p:txBody>
      </p:sp>
      <p:sp>
        <p:nvSpPr>
          <p:cNvPr id="1048633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1014608"/>
            <a:ext cx="10363826" cy="5523978"/>
          </a:xfrm>
          <a:blipFill>
            <a:blip xmlns:r="http://schemas.openxmlformats.org/officeDocument/2006/relationships" r:embed="rId1"/>
            <a:stretch>
              <a:fillRect l="-1176" t="-331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145730" name="Straight Arrow Connector 6"/>
          <p:cNvCxnSpPr>
            <a:cxnSpLocks/>
          </p:cNvCxnSpPr>
          <p:nvPr/>
        </p:nvCxnSpPr>
        <p:spPr>
          <a:xfrm>
            <a:off x="1979111" y="3519815"/>
            <a:ext cx="250521" cy="0"/>
          </a:xfrm>
          <a:prstGeom prst="straightConnector1"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96508"/>
          </a:xfrm>
        </p:spPr>
        <p:txBody>
          <a:bodyPr/>
          <a:p>
            <a:r>
              <a:rPr dirty="0" lang="en-US"/>
              <a:t>Example</a:t>
            </a:r>
          </a:p>
        </p:txBody>
      </p:sp>
      <p:sp>
        <p:nvSpPr>
          <p:cNvPr id="1048635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613775" y="1390390"/>
            <a:ext cx="10663825" cy="4849092"/>
          </a:xfrm>
          <a:blipFill>
            <a:blip xmlns:r="http://schemas.openxmlformats.org/officeDocument/2006/relationships" r:embed="rId1"/>
            <a:stretch>
              <a:fillRect l="-629" t="-377" b="-1884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913149" y="230211"/>
            <a:ext cx="10364451" cy="448284"/>
          </a:xfrm>
        </p:spPr>
        <p:txBody>
          <a:bodyPr>
            <a:normAutofit/>
          </a:bodyPr>
          <a:p>
            <a:r>
              <a:rPr dirty="0" lang="en-US"/>
              <a:t>kinematics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sz="quarter" idx="13"/>
          </p:nvPr>
        </p:nvSpPr>
        <p:spPr>
          <a:xfrm>
            <a:off x="738409" y="1051859"/>
            <a:ext cx="10363826" cy="5173577"/>
          </a:xfrm>
        </p:spPr>
        <p:txBody>
          <a:bodyPr>
            <a:normAutofit/>
          </a:bodyPr>
          <a:p>
            <a:r>
              <a:rPr cap="none" dirty="0" sz="3600" lang="en-US">
                <a:solidFill>
                  <a:srgbClr val="FF0000"/>
                </a:solidFill>
              </a:rPr>
              <a:t>Kinematics:  </a:t>
            </a:r>
            <a:r>
              <a:rPr cap="none" dirty="0" sz="3600" lang="en-US"/>
              <a:t>is the study of motion of a body without the consideration of its cause.</a:t>
            </a:r>
          </a:p>
          <a:p>
            <a:r>
              <a:rPr cap="none" dirty="0" sz="3600" lang="en-US">
                <a:solidFill>
                  <a:srgbClr val="FF0000"/>
                </a:solidFill>
              </a:rPr>
              <a:t>Motion</a:t>
            </a:r>
            <a:r>
              <a:rPr cap="none" dirty="0" sz="3600" lang="en-US"/>
              <a:t> is the change of a body position with time.</a:t>
            </a:r>
          </a:p>
          <a:p>
            <a:r>
              <a:rPr cap="none" dirty="0" sz="3600" lang="en-US"/>
              <a:t>Motion can be: translational, oscillatory, random or rotational.</a:t>
            </a:r>
          </a:p>
          <a:p>
            <a:endParaRPr cap="none" dirty="0" sz="3600"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/>
          </a:bodyPr>
          <a:p>
            <a:r>
              <a:rPr dirty="0" lang="en-US">
                <a:solidFill>
                  <a:schemeClr val="accent1"/>
                </a:solidFill>
              </a:rPr>
              <a:t>newton’s laws of motion</a:t>
            </a:r>
          </a:p>
        </p:txBody>
      </p:sp>
      <p:sp>
        <p:nvSpPr>
          <p:cNvPr id="1048639" name="Content Placeholder 2"/>
          <p:cNvSpPr>
            <a:spLocks noGrp="1"/>
          </p:cNvSpPr>
          <p:nvPr>
            <p:ph sz="quarter" idx="13"/>
          </p:nvPr>
        </p:nvSpPr>
        <p:spPr>
          <a:xfrm>
            <a:off x="688933" y="1164922"/>
            <a:ext cx="10835012" cy="5074560"/>
          </a:xfrm>
        </p:spPr>
        <p:txBody>
          <a:bodyPr>
            <a:normAutofit/>
          </a:bodyPr>
          <a:p>
            <a:pPr algn="just"/>
            <a:r>
              <a:rPr dirty="0" sz="3200" lang="en-US">
                <a:solidFill>
                  <a:srgbClr val="FF0000"/>
                </a:solidFill>
              </a:rPr>
              <a:t>First law</a:t>
            </a:r>
            <a:r>
              <a:rPr dirty="0" sz="3200" lang="en-US"/>
              <a:t>: </a:t>
            </a:r>
            <a:r>
              <a:rPr cap="none" dirty="0" sz="3200" lang="en-US"/>
              <a:t>A body continues to be in its state of rest or in uniform motion along a straight line unless an external force is applied to it. This law is know as the law of inertia.</a:t>
            </a:r>
          </a:p>
          <a:p>
            <a:pPr algn="just"/>
            <a:r>
              <a:rPr cap="none" dirty="0" sz="3200" lang="en-US">
                <a:solidFill>
                  <a:srgbClr val="FF0000"/>
                </a:solidFill>
              </a:rPr>
              <a:t>INERTIA:</a:t>
            </a:r>
            <a:r>
              <a:rPr cap="none" dirty="0" sz="3200" lang="en-US"/>
              <a:t> this is the tendency of a body at rest to remain at rest and a body motion to continue moving with unchanged velocity. Inertia is a measure of mass of a body.</a:t>
            </a:r>
          </a:p>
          <a:p>
            <a:pPr algn="just"/>
            <a:r>
              <a:rPr cap="none" dirty="0" sz="3200" lang="en-US">
                <a:solidFill>
                  <a:srgbClr val="FF0000"/>
                </a:solidFill>
              </a:rPr>
              <a:t>EXAMPLE</a:t>
            </a:r>
            <a:r>
              <a:rPr cap="none" dirty="0" sz="3200" lang="en-US"/>
              <a:t> : if a moving vehicle suddenly stops then the passengers inside the vehicle bend outward.</a:t>
            </a:r>
            <a:endParaRPr dirty="0" sz="3200"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413360"/>
            <a:ext cx="10363826" cy="5899758"/>
          </a:xfrm>
          <a:blipFill>
            <a:blip xmlns:r="http://schemas.openxmlformats.org/officeDocument/2006/relationships" r:embed="rId1"/>
            <a:stretch>
              <a:fillRect l="-1235" t="-310" r="-2294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425885"/>
            <a:ext cx="10363826" cy="5736919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363255"/>
            <a:ext cx="10363826" cy="5899759"/>
          </a:xfrm>
          <a:blipFill>
            <a:blip xmlns:r="http://schemas.openxmlformats.org/officeDocument/2006/relationships" r:embed="rId1"/>
            <a:stretch>
              <a:fillRect l="-1353" t="-310" r="-1882" b="-2482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436418"/>
            <a:ext cx="10363826" cy="5803064"/>
          </a:xfrm>
        </p:spPr>
        <p:txBody>
          <a:bodyPr>
            <a:normAutofit/>
          </a:bodyPr>
          <a:p>
            <a:pPr algn="just"/>
            <a:r>
              <a:rPr dirty="0" sz="4000" lang="en-US">
                <a:solidFill>
                  <a:srgbClr val="FF0000"/>
                </a:solidFill>
              </a:rPr>
              <a:t>Third law: </a:t>
            </a:r>
            <a:r>
              <a:rPr cap="none" dirty="0" sz="4000" lang="en-US"/>
              <a:t>For every action there is an equal and opposite reaction.</a:t>
            </a:r>
          </a:p>
          <a:p>
            <a:pPr algn="just"/>
            <a:r>
              <a:rPr cap="none" dirty="0" sz="4000" lang="en-US">
                <a:solidFill>
                  <a:srgbClr val="FF0000"/>
                </a:solidFill>
              </a:rPr>
              <a:t>Example: </a:t>
            </a:r>
            <a:r>
              <a:rPr cap="none" dirty="0" sz="4000" lang="en-US"/>
              <a:t>recoil of gun, jet propulsion.</a:t>
            </a:r>
            <a:endParaRPr dirty="0" sz="4000"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913149" y="307455"/>
            <a:ext cx="10364451" cy="544315"/>
          </a:xfrm>
        </p:spPr>
        <p:txBody>
          <a:bodyPr>
            <a:normAutofit fontScale="97222"/>
          </a:bodyPr>
          <a:p>
            <a:r>
              <a:rPr dirty="0" lang="en-US">
                <a:solidFill>
                  <a:srgbClr val="FF0000"/>
                </a:solidFill>
              </a:rPr>
              <a:t>Relative motion</a:t>
            </a:r>
          </a:p>
        </p:txBody>
      </p:sp>
      <p:sp>
        <p:nvSpPr>
          <p:cNvPr id="1048645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02081"/>
            <a:ext cx="10363826" cy="5548463"/>
          </a:xfrm>
        </p:spPr>
        <p:txBody>
          <a:bodyPr>
            <a:normAutofit/>
          </a:bodyPr>
          <a:p>
            <a:r>
              <a:rPr cap="none" dirty="0" sz="2400" lang="en-US">
                <a:solidFill>
                  <a:srgbClr val="FF0000"/>
                </a:solidFill>
              </a:rPr>
              <a:t>Relative motion </a:t>
            </a:r>
            <a:r>
              <a:rPr cap="none" dirty="0" sz="2400" lang="en-US"/>
              <a:t>is the motion of a body with respect to another. The velocities of the bodies are relative to each other.</a:t>
            </a:r>
          </a:p>
          <a:p>
            <a:r>
              <a:rPr cap="none" dirty="0" sz="2400" lang="en-US"/>
              <a:t>The relative velocity of object A with respect to object B is </a:t>
            </a:r>
          </a:p>
          <a:p>
            <a:r>
              <a:rPr dirty="0" sz="2400" lang="en-US"/>
              <a:t>V</a:t>
            </a:r>
            <a:r>
              <a:rPr baseline="-25000" dirty="0" sz="2400" lang="en-US"/>
              <a:t>AB</a:t>
            </a:r>
            <a:r>
              <a:rPr dirty="0" sz="2400" lang="en-US"/>
              <a:t> = V</a:t>
            </a:r>
            <a:r>
              <a:rPr baseline="-25000" dirty="0" sz="2400" lang="en-US"/>
              <a:t>A</a:t>
            </a:r>
            <a:r>
              <a:rPr dirty="0" sz="2400" lang="en-US"/>
              <a:t> – V</a:t>
            </a:r>
            <a:r>
              <a:rPr baseline="-25000" dirty="0" sz="2400" lang="en-US"/>
              <a:t>B</a:t>
            </a:r>
            <a:endParaRPr dirty="0" sz="2400" lang="en-US"/>
          </a:p>
          <a:p>
            <a:r>
              <a:rPr cap="none" dirty="0" sz="2400" lang="en-US"/>
              <a:t>When two objects are moving in the same direction</a:t>
            </a:r>
          </a:p>
          <a:p>
            <a:r>
              <a:rPr dirty="0" sz="2400" lang="en-US"/>
              <a:t>V</a:t>
            </a:r>
            <a:r>
              <a:rPr baseline="-25000" dirty="0" sz="2400" lang="en-US"/>
              <a:t>AB</a:t>
            </a:r>
            <a:r>
              <a:rPr dirty="0" sz="2400" lang="en-US"/>
              <a:t> = V</a:t>
            </a:r>
            <a:r>
              <a:rPr baseline="-25000" dirty="0" sz="2400" lang="en-US"/>
              <a:t>A</a:t>
            </a:r>
            <a:r>
              <a:rPr dirty="0" sz="2400" lang="en-US"/>
              <a:t> – V</a:t>
            </a:r>
            <a:r>
              <a:rPr baseline="-25000" dirty="0" sz="2400" lang="en-US"/>
              <a:t>B</a:t>
            </a:r>
            <a:r>
              <a:rPr dirty="0" sz="2400" lang="en-US"/>
              <a:t> </a:t>
            </a:r>
          </a:p>
          <a:p>
            <a:r>
              <a:rPr cap="none" dirty="0" sz="2400" lang="en-US"/>
              <a:t>When two objects are moving in different direction</a:t>
            </a:r>
          </a:p>
          <a:p>
            <a:r>
              <a:rPr dirty="0" sz="2400" lang="en-US"/>
              <a:t>V</a:t>
            </a:r>
            <a:r>
              <a:rPr baseline="-25000" dirty="0" sz="2400" lang="en-US"/>
              <a:t>AB</a:t>
            </a:r>
            <a:r>
              <a:rPr dirty="0" sz="2400" lang="en-US"/>
              <a:t> = V</a:t>
            </a:r>
            <a:r>
              <a:rPr baseline="-25000" dirty="0" sz="2400" lang="en-US"/>
              <a:t>A</a:t>
            </a:r>
            <a:r>
              <a:rPr dirty="0" sz="2400" lang="en-US"/>
              <a:t> + V</a:t>
            </a:r>
            <a:r>
              <a:rPr baseline="-25000" dirty="0" sz="2400" lang="en-US"/>
              <a:t>B</a:t>
            </a:r>
            <a:r>
              <a:rPr dirty="0" sz="2400" lang="en-US"/>
              <a:t> </a:t>
            </a:r>
          </a:p>
          <a:p>
            <a:r>
              <a:rPr cap="none" dirty="0" sz="2400" lang="en-US"/>
              <a:t>When the two objects are moving at an angle to each other</a:t>
            </a:r>
          </a:p>
          <a:p>
            <a:endParaRPr cap="none" dirty="0" sz="2400" lang="en-US"/>
          </a:p>
          <a:p>
            <a:endParaRPr dirty="0" sz="2400" lang="en-US"/>
          </a:p>
        </p:txBody>
      </p:sp>
      <p:pic>
        <p:nvPicPr>
          <p:cNvPr id="209717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597012" y="3544072"/>
            <a:ext cx="3475494" cy="754572"/>
          </a:xfrm>
          <a:prstGeom prst="rect"/>
        </p:spPr>
      </p:pic>
      <p:pic>
        <p:nvPicPr>
          <p:cNvPr id="209717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34421" y="5884671"/>
            <a:ext cx="5558641" cy="665873"/>
          </a:xfrm>
          <a:prstGeom prst="rect"/>
        </p:spPr>
      </p:pic>
      <p:pic>
        <p:nvPicPr>
          <p:cNvPr id="209717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597012" y="4740937"/>
            <a:ext cx="3196050" cy="765474"/>
          </a:xfrm>
          <a:prstGeom prst="rect"/>
        </p:spPr>
      </p:pic>
      <p:pic>
        <p:nvPicPr>
          <p:cNvPr id="2097179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8234929" y="2447319"/>
            <a:ext cx="3957071" cy="2948077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913775" y="375782"/>
            <a:ext cx="10364451" cy="691020"/>
          </a:xfrm>
        </p:spPr>
        <p:txBody>
          <a:bodyPr/>
          <a:p>
            <a:r>
              <a:rPr b="1" dirty="0" lang="en-US">
                <a:solidFill>
                  <a:schemeClr val="accent1"/>
                </a:solidFill>
              </a:rPr>
              <a:t>Space and time- units and dimension 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515650"/>
            <a:ext cx="10363826" cy="4275550"/>
          </a:xfrm>
        </p:spPr>
        <p:txBody>
          <a:bodyPr>
            <a:normAutofit/>
          </a:bodyPr>
          <a:p>
            <a:pPr algn="just"/>
            <a:r>
              <a:rPr cap="none" dirty="0" sz="3600" lang="en-US"/>
              <a:t>In Physics any quantity that has a measurable property is known as a physical quantity.</a:t>
            </a:r>
          </a:p>
          <a:p>
            <a:pPr algn="just"/>
            <a:r>
              <a:rPr cap="none" dirty="0" sz="3600" lang="en-US"/>
              <a:t>Physical quantity can be classified into two: fundamental and derived quantity.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913149" y="355283"/>
            <a:ext cx="10364451" cy="711518"/>
          </a:xfrm>
        </p:spPr>
        <p:txBody>
          <a:bodyPr>
            <a:normAutofit fontScale="90000"/>
          </a:bodyPr>
          <a:p>
            <a:r>
              <a:rPr dirty="0" lang="en-US"/>
              <a:t>Application of Newtonian mechanics</a:t>
            </a:r>
            <a:br>
              <a:rPr dirty="0" lang="en-US"/>
            </a:br>
            <a:r>
              <a:rPr dirty="0" lang="en-US"/>
              <a:t>equations of motion</a:t>
            </a:r>
          </a:p>
        </p:txBody>
      </p:sp>
      <p:sp>
        <p:nvSpPr>
          <p:cNvPr id="1048647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3" y="1226127"/>
            <a:ext cx="10620135" cy="5070763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249382"/>
            <a:ext cx="10363826" cy="6276109"/>
          </a:xfrm>
          <a:blipFill>
            <a:blip xmlns:r="http://schemas.openxmlformats.org/officeDocument/2006/relationships" r:embed="rId1"/>
            <a:stretch>
              <a:fillRect l="-1235" t="-1166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602673" y="623456"/>
            <a:ext cx="11326091" cy="5985162"/>
          </a:xfrm>
          <a:blipFill>
            <a:blip xmlns:r="http://schemas.openxmlformats.org/officeDocument/2006/relationships" r:embed="rId1"/>
            <a:stretch>
              <a:fillRect l="-1238" t="-305" r="-1722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519546"/>
            <a:ext cx="10363826" cy="5956410"/>
          </a:xfrm>
          <a:blipFill>
            <a:blip xmlns:r="http://schemas.openxmlformats.org/officeDocument/2006/relationships" r:embed="rId1"/>
            <a:stretch>
              <a:fillRect l="-1353" t="-921" r="-1471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9138"/>
          </a:xfrm>
        </p:spPr>
        <p:txBody>
          <a:bodyPr/>
          <a:p>
            <a:r>
              <a:rPr dirty="0" lang="en-US"/>
              <a:t>Velocity time graph</a:t>
            </a:r>
          </a:p>
        </p:txBody>
      </p:sp>
      <p:sp>
        <p:nvSpPr>
          <p:cNvPr id="104865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277656"/>
            <a:ext cx="10363826" cy="5348612"/>
          </a:xfrm>
        </p:spPr>
        <p:txBody>
          <a:bodyPr>
            <a:normAutofit/>
          </a:bodyPr>
          <a:p>
            <a:pPr algn="just"/>
            <a:r>
              <a:rPr cap="none" dirty="0" sz="3200" lang="en-US"/>
              <a:t>This is the graph of velocity against time. The slope of this graph gives the acceleration of the motion.</a:t>
            </a:r>
          </a:p>
          <a:p>
            <a:pPr algn="just"/>
            <a:r>
              <a:rPr cap="none" dirty="0" sz="3200" lang="en-US"/>
              <a:t>DIFFERENCE VELOCITY – TIME GRAPH</a:t>
            </a:r>
          </a:p>
          <a:p>
            <a:pPr algn="just" indent="-457200" marL="457200">
              <a:buFont typeface="+mj-lt"/>
              <a:buAutoNum type="arabicPeriod"/>
            </a:pPr>
            <a:r>
              <a:rPr cap="none" dirty="0" sz="3200" lang="en-US"/>
              <a:t>Object moving with constant velocity</a:t>
            </a:r>
          </a:p>
        </p:txBody>
      </p:sp>
      <p:pic>
        <p:nvPicPr>
          <p:cNvPr id="209718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473549" y="3331177"/>
            <a:ext cx="3670440" cy="3029943"/>
          </a:xfrm>
          <a:prstGeom prst="rect"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1145702" y="1569622"/>
            <a:ext cx="4873474" cy="734483"/>
          </a:xfrm>
        </p:spPr>
        <p:txBody>
          <a:bodyPr/>
          <a:p>
            <a:r>
              <a:rPr dirty="0" lang="en-US"/>
              <a:t>2. </a:t>
            </a:r>
            <a:r>
              <a:rPr cap="none" dirty="0" lang="en-US"/>
              <a:t>Object accelerating uniformly from rest</a:t>
            </a:r>
          </a:p>
          <a:p>
            <a:endParaRPr dirty="0" lang="en-US"/>
          </a:p>
        </p:txBody>
      </p:sp>
      <p:sp>
        <p:nvSpPr>
          <p:cNvPr id="104866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1578280"/>
            <a:ext cx="4881804" cy="959952"/>
          </a:xfrm>
        </p:spPr>
        <p:txBody>
          <a:bodyPr/>
          <a:p>
            <a:r>
              <a:rPr dirty="0" lang="en-US"/>
              <a:t>3. </a:t>
            </a:r>
            <a:r>
              <a:rPr cap="none" dirty="0" lang="en-US"/>
              <a:t>Object moving with uniform retardation</a:t>
            </a:r>
          </a:p>
          <a:p>
            <a:endParaRPr dirty="0" lang="en-US"/>
          </a:p>
        </p:txBody>
      </p:sp>
      <p:pic>
        <p:nvPicPr>
          <p:cNvPr id="2097182" name="Content Placeholder 6"/>
          <p:cNvPicPr>
            <a:picLocks noChangeAspect="1" noGrp="1"/>
          </p:cNvPicPr>
          <p:nvPr>
            <p:ph sz="quarter" idx="13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5702" y="2538231"/>
            <a:ext cx="3629027" cy="3252968"/>
          </a:xfrm>
          <a:prstGeom prst="rect"/>
        </p:spPr>
      </p:pic>
      <p:pic>
        <p:nvPicPr>
          <p:cNvPr id="2097183" name="Content Placeholder 7"/>
          <p:cNvPicPr>
            <a:picLocks noChangeAspect="1" noGrp="1"/>
          </p:cNvPicPr>
          <p:nvPr>
            <p:ph sz="quarter" idx="14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739003" y="2304105"/>
            <a:ext cx="3933172" cy="3279624"/>
          </a:xfrm>
          <a:prstGeom prst="rect"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1222526" y="1240087"/>
            <a:ext cx="4873474" cy="679994"/>
          </a:xfrm>
        </p:spPr>
        <p:txBody>
          <a:bodyPr/>
          <a:p>
            <a:r>
              <a:rPr cap="none" dirty="0" lang="en-US"/>
              <a:t>Object moving with increasing acceleration</a:t>
            </a:r>
          </a:p>
        </p:txBody>
      </p:sp>
      <p:pic>
        <p:nvPicPr>
          <p:cNvPr id="2097184" name="Content Placeholder 6"/>
          <p:cNvPicPr>
            <a:picLocks noChangeAspect="1" noGrp="1"/>
          </p:cNvPicPr>
          <p:nvPr>
            <p:ph sz="quarter" idx="13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02815" y="2565909"/>
            <a:ext cx="4658950" cy="3225290"/>
          </a:xfrm>
          <a:prstGeom prst="rect"/>
        </p:spPr>
      </p:pic>
      <p:sp>
        <p:nvSpPr>
          <p:cNvPr id="104866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178" y="1240087"/>
            <a:ext cx="4881804" cy="679994"/>
          </a:xfrm>
        </p:spPr>
        <p:txBody>
          <a:bodyPr/>
          <a:p>
            <a:r>
              <a:rPr cap="none" dirty="0" lang="en-US"/>
              <a:t>Object moving with decreasing acceleration</a:t>
            </a:r>
          </a:p>
        </p:txBody>
      </p:sp>
      <p:pic>
        <p:nvPicPr>
          <p:cNvPr id="2097185" name="Content Placeholder 7"/>
          <p:cNvPicPr>
            <a:picLocks noChangeAspect="1" noGrp="1"/>
          </p:cNvPicPr>
          <p:nvPr>
            <p:ph sz="quarter" idx="14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416178" y="2565909"/>
            <a:ext cx="4306102" cy="3259147"/>
          </a:xfrm>
          <a:prstGeom prst="rect"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00626"/>
            <a:ext cx="10363826" cy="5490574"/>
          </a:xfrm>
        </p:spPr>
        <p:txBody>
          <a:bodyPr>
            <a:normAutofit/>
          </a:bodyPr>
          <a:p>
            <a:pPr algn="just"/>
            <a:r>
              <a:rPr cap="none" dirty="0" sz="2400" lang="en-US"/>
              <a:t>A car starts from rest at point A at Godfrey Okoye University main gate and comes to rest at point B at Godfrey Okoye University campus II gate 2km away in 3 minutes. It has first a uniform acceleration for 40s, then a uniform speed and is brought to rest with constant deceleration after 20s. (</a:t>
            </a:r>
            <a:r>
              <a:rPr cap="none" dirty="0" sz="2400" lang="en-US" err="1"/>
              <a:t>i</a:t>
            </a:r>
            <a:r>
              <a:rPr cap="none" dirty="0" sz="2400" lang="en-US"/>
              <a:t>) Represent the motion in a velocity time graph. (ii) determine the maximum speed (iii) find the deceleration.</a:t>
            </a:r>
          </a:p>
          <a:p>
            <a:pPr algn="just"/>
            <a:r>
              <a:rPr cap="none" dirty="0" sz="2400" lang="en-US"/>
              <a:t>Solution</a:t>
            </a:r>
          </a:p>
          <a:p>
            <a:pPr algn="just"/>
            <a:r>
              <a:rPr cap="none" dirty="0" sz="2400" lang="en-US"/>
              <a:t>(</a:t>
            </a:r>
            <a:r>
              <a:rPr cap="none" dirty="0" sz="2400" lang="en-US" err="1"/>
              <a:t>i</a:t>
            </a:r>
            <a:r>
              <a:rPr cap="none" dirty="0" sz="2400" lang="en-US"/>
              <a:t>) </a:t>
            </a:r>
          </a:p>
          <a:p>
            <a:pPr algn="just"/>
            <a:endParaRPr cap="none" dirty="0" sz="2400" lang="en-US"/>
          </a:p>
          <a:p>
            <a:pPr algn="just"/>
            <a:endParaRPr cap="none" dirty="0" sz="2400" lang="en-US"/>
          </a:p>
          <a:p>
            <a:pPr algn="just"/>
            <a:endParaRPr cap="none" dirty="0" sz="2400" lang="en-US"/>
          </a:p>
          <a:p>
            <a:pPr algn="just"/>
            <a:endParaRPr cap="none" dirty="0" sz="2400" lang="en-US"/>
          </a:p>
          <a:p>
            <a:pPr algn="just"/>
            <a:endParaRPr cap="none" dirty="0" sz="2400" lang="en-US"/>
          </a:p>
        </p:txBody>
      </p:sp>
      <p:pic>
        <p:nvPicPr>
          <p:cNvPr id="209718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913774" y="3822749"/>
            <a:ext cx="9181578" cy="2231498"/>
          </a:xfrm>
          <a:prstGeom prst="rect"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3" y="290945"/>
            <a:ext cx="10722905" cy="6385428"/>
          </a:xfrm>
          <a:blipFill>
            <a:blip xmlns:r="http://schemas.openxmlformats.org/officeDocument/2006/relationships" r:embed="rId1"/>
            <a:stretch>
              <a:fillRect l="-1649" t="-1146" b="-1528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363256"/>
            <a:ext cx="10363826" cy="6250486"/>
          </a:xfrm>
          <a:blipFill>
            <a:blip xmlns:r="http://schemas.openxmlformats.org/officeDocument/2006/relationships" r:embed="rId1"/>
            <a:stretch>
              <a:fillRect l="-1882" t="-683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913775" y="212942"/>
            <a:ext cx="10364451" cy="425885"/>
          </a:xfrm>
        </p:spPr>
        <p:txBody>
          <a:bodyPr>
            <a:normAutofit fontScale="90000"/>
          </a:bodyPr>
          <a:p>
            <a:r>
              <a:rPr b="1" dirty="0" lang="en-US">
                <a:solidFill>
                  <a:schemeClr val="accent1"/>
                </a:solidFill>
              </a:rPr>
              <a:t>Fundamental quantities and units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826718"/>
            <a:ext cx="10363826" cy="4964481"/>
          </a:xfrm>
        </p:spPr>
        <p:txBody>
          <a:bodyPr/>
          <a:p>
            <a:r>
              <a:rPr cap="none" dirty="0" lang="en-US"/>
              <a:t>Fundamental quantities are </a:t>
            </a:r>
            <a:r>
              <a:rPr b="1" cap="none" dirty="0" lang="en-US">
                <a:solidFill>
                  <a:srgbClr val="FF0000"/>
                </a:solidFill>
              </a:rPr>
              <a:t>independent</a:t>
            </a:r>
            <a:r>
              <a:rPr cap="none" dirty="0" lang="en-US"/>
              <a:t> quantities or that do </a:t>
            </a:r>
            <a:r>
              <a:rPr cap="none" dirty="0" lang="en-US">
                <a:solidFill>
                  <a:srgbClr val="FF0000"/>
                </a:solidFill>
              </a:rPr>
              <a:t>not depend </a:t>
            </a:r>
            <a:r>
              <a:rPr cap="none" dirty="0" lang="en-US"/>
              <a:t>on any other quantities for their </a:t>
            </a:r>
            <a:r>
              <a:rPr b="1" cap="none" dirty="0" lang="en-US">
                <a:solidFill>
                  <a:srgbClr val="FF0000"/>
                </a:solidFill>
              </a:rPr>
              <a:t>derivations</a:t>
            </a:r>
            <a:r>
              <a:rPr cap="none" dirty="0" lang="en-US"/>
              <a:t> and their units are called </a:t>
            </a:r>
            <a:r>
              <a:rPr b="1" cap="none" dirty="0" lang="en-US">
                <a:solidFill>
                  <a:srgbClr val="FF0000"/>
                </a:solidFill>
              </a:rPr>
              <a:t>fundamental units</a:t>
            </a:r>
            <a:r>
              <a:rPr cap="none" dirty="0" lang="en-US"/>
              <a:t>. Examples are</a:t>
            </a:r>
          </a:p>
          <a:p>
            <a:endParaRPr cap="none" dirty="0" lang="en-US"/>
          </a:p>
          <a:p>
            <a:endParaRPr dirty="0" lang="en-US"/>
          </a:p>
        </p:txBody>
      </p:sp>
      <p:graphicFrame>
        <p:nvGraphicFramePr>
          <p:cNvPr id="4194304" name="Table 4"/>
          <p:cNvGraphicFramePr>
            <a:graphicFrameLocks noGrp="1"/>
          </p:cNvGraphicFramePr>
          <p:nvPr/>
        </p:nvGraphicFramePr>
        <p:xfrm>
          <a:off x="1230335" y="2011018"/>
          <a:ext cx="8127999" cy="3057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56273"/>
                <a:gridCol w="2617940"/>
                <a:gridCol w="1153786"/>
              </a:tblGrid>
              <a:tr h="370840">
                <a:tc>
                  <a:txBody>
                    <a:bodyPr/>
                    <a:p>
                      <a:r>
                        <a:rPr b="1" dirty="0"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Quantity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Unit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1" dirty="0" lang="en-US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Symbol</a:t>
                      </a:r>
                    </a:p>
                  </a:txBody>
                </a:tc>
              </a:tr>
              <a:tr h="461550">
                <a:tc>
                  <a:txBody>
                    <a:bodyPr/>
                    <a:p>
                      <a:r>
                        <a:rPr dirty="0" lang="en-US"/>
                        <a:t>Time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seconds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Mass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kilogram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Kg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Length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/>
                        <a:t>metre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M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Temperature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kelvin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K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Electric current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Ampere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A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Amount of substance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Mole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/>
                        <a:t>Mol</a:t>
                      </a:r>
                      <a:endParaRPr dirty="0" lang="en-US"/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Luminous Intensity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Candela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Cd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438412"/>
            <a:ext cx="10363826" cy="5352788"/>
          </a:xfrm>
          <a:blipFill>
            <a:blip xmlns:r="http://schemas.openxmlformats.org/officeDocument/2006/relationships" r:embed="rId1"/>
            <a:stretch>
              <a:fillRect l="-1882" t="-1595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425886"/>
            <a:ext cx="10363826" cy="5937336"/>
          </a:xfrm>
          <a:blipFill>
            <a:blip xmlns:r="http://schemas.openxmlformats.org/officeDocument/2006/relationships" r:embed="rId1"/>
            <a:stretch>
              <a:fillRect l="-1882" t="-616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913149" y="268713"/>
            <a:ext cx="10364451" cy="432746"/>
          </a:xfrm>
        </p:spPr>
        <p:txBody>
          <a:bodyPr>
            <a:normAutofit fontScale="90000"/>
          </a:bodyPr>
          <a:p>
            <a:r>
              <a:rPr dirty="0" lang="en-US"/>
              <a:t>Motion in two or three dimension</a:t>
            </a:r>
          </a:p>
        </p:txBody>
      </p:sp>
      <p:sp>
        <p:nvSpPr>
          <p:cNvPr id="1048671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901874"/>
            <a:ext cx="10363826" cy="4889325"/>
          </a:xfrm>
        </p:spPr>
        <p:txBody>
          <a:bodyPr/>
          <a:p>
            <a:endParaRPr dirty="0"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58849" y="2440583"/>
            <a:ext cx="8154443" cy="3623535"/>
          </a:xfrm>
          <a:prstGeom prst="rect"/>
        </p:spPr>
      </p:pic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913149" y="187367"/>
            <a:ext cx="10364451" cy="546404"/>
          </a:xfrm>
        </p:spPr>
        <p:txBody>
          <a:bodyPr>
            <a:normAutofit/>
          </a:bodyPr>
          <a:p>
            <a:r>
              <a:rPr dirty="0" lang="en-US"/>
              <a:t>PROJECTILE MOTION</a:t>
            </a:r>
          </a:p>
        </p:txBody>
      </p:sp>
      <p:sp>
        <p:nvSpPr>
          <p:cNvPr id="1048673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475989" y="1810201"/>
            <a:ext cx="10801611" cy="5936862"/>
          </a:xfrm>
          <a:blipFill>
            <a:blip xmlns:r="http://schemas.openxmlformats.org/officeDocument/2006/relationships" r:embed="rId2"/>
            <a:stretch>
              <a:fillRect l="-847" t="-616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913150" y="244258"/>
            <a:ext cx="10364451" cy="532356"/>
          </a:xfrm>
        </p:spPr>
        <p:txBody>
          <a:bodyPr>
            <a:normAutofit fontScale="94444"/>
          </a:bodyPr>
          <a:p>
            <a:r>
              <a:rPr dirty="0" lang="en-US"/>
              <a:t>Time of flight</a:t>
            </a:r>
          </a:p>
        </p:txBody>
      </p:sp>
      <p:sp>
        <p:nvSpPr>
          <p:cNvPr id="1048675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5" y="914400"/>
            <a:ext cx="10363826" cy="5699342"/>
          </a:xfrm>
          <a:blipFill>
            <a:blip xmlns:r="http://schemas.openxmlformats.org/officeDocument/2006/relationships" r:embed="rId1"/>
            <a:stretch>
              <a:fillRect l="-1059" t="-749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9242"/>
          </a:xfrm>
        </p:spPr>
        <p:txBody>
          <a:bodyPr/>
          <a:p>
            <a:r>
              <a:rPr dirty="0" lang="en-US"/>
              <a:t>Horizontal range</a:t>
            </a:r>
          </a:p>
        </p:txBody>
      </p:sp>
      <p:sp>
        <p:nvSpPr>
          <p:cNvPr id="1048677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1327760"/>
            <a:ext cx="10363826" cy="5530240"/>
          </a:xfrm>
          <a:blipFill>
            <a:blip xmlns:r="http://schemas.openxmlformats.org/officeDocument/2006/relationships" r:embed="rId1"/>
            <a:stretch>
              <a:fillRect l="-706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3145731" name="Straight Connector 4"/>
          <p:cNvCxnSpPr>
            <a:cxnSpLocks/>
          </p:cNvCxnSpPr>
          <p:nvPr/>
        </p:nvCxnSpPr>
        <p:spPr>
          <a:xfrm>
            <a:off x="4772416" y="1766170"/>
            <a:ext cx="100209" cy="509183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913149" y="267788"/>
            <a:ext cx="10364451" cy="358513"/>
          </a:xfrm>
        </p:spPr>
        <p:txBody>
          <a:bodyPr>
            <a:normAutofit fontScale="90000"/>
          </a:bodyPr>
          <a:p>
            <a:r>
              <a:rPr dirty="0" lang="en-US"/>
              <a:t>Maximum height</a:t>
            </a:r>
          </a:p>
        </p:txBody>
      </p:sp>
      <p:sp>
        <p:nvSpPr>
          <p:cNvPr id="1048679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400833" y="789140"/>
            <a:ext cx="11336055" cy="5801072"/>
          </a:xfrm>
          <a:blipFill>
            <a:blip xmlns:r="http://schemas.openxmlformats.org/officeDocument/2006/relationships" r:embed="rId1"/>
            <a:stretch>
              <a:fillRect l="-1452" t="-420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913774" y="265227"/>
            <a:ext cx="10364451" cy="462138"/>
          </a:xfrm>
        </p:spPr>
        <p:txBody>
          <a:bodyPr>
            <a:normAutofit fontScale="90000"/>
          </a:bodyPr>
          <a:p>
            <a:r>
              <a:rPr dirty="0" lang="en-US"/>
              <a:t>examples</a:t>
            </a:r>
          </a:p>
        </p:txBody>
      </p:sp>
      <p:sp>
        <p:nvSpPr>
          <p:cNvPr id="1048681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727365"/>
            <a:ext cx="10363826" cy="5865409"/>
          </a:xfrm>
          <a:blipFill>
            <a:blip xmlns:r="http://schemas.openxmlformats.org/officeDocument/2006/relationships" r:embed="rId1"/>
            <a:stretch>
              <a:fillRect l="-647" b="-624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436418"/>
            <a:ext cx="10363826" cy="5964382"/>
          </a:xfrm>
          <a:blipFill>
            <a:blip xmlns:r="http://schemas.openxmlformats.org/officeDocument/2006/relationships" r:embed="rId1"/>
            <a:stretch>
              <a:fillRect l="-1059" t="-30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450938"/>
            <a:ext cx="10363826" cy="5862180"/>
          </a:xfrm>
          <a:blipFill>
            <a:blip xmlns:r="http://schemas.openxmlformats.org/officeDocument/2006/relationships" r:embed="rId1"/>
            <a:stretch>
              <a:fillRect l="-1059" t="-312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913775" y="350729"/>
            <a:ext cx="10364451" cy="400833"/>
          </a:xfrm>
        </p:spPr>
        <p:txBody>
          <a:bodyPr>
            <a:normAutofit/>
          </a:bodyPr>
          <a:p>
            <a:r>
              <a:rPr b="1" dirty="0" lang="en-US">
                <a:solidFill>
                  <a:schemeClr val="accent1"/>
                </a:solidFill>
              </a:rPr>
              <a:t>Derived quantities and units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27134"/>
            <a:ext cx="10363826" cy="5336088"/>
          </a:xfrm>
        </p:spPr>
        <p:txBody>
          <a:bodyPr/>
          <a:p>
            <a:pPr indent="0" marL="0">
              <a:buNone/>
            </a:pPr>
            <a:r>
              <a:rPr cap="none" dirty="0" lang="en-US"/>
              <a:t>Derived quantities are those quantities that </a:t>
            </a:r>
            <a:r>
              <a:rPr cap="none" dirty="0" lang="en-US">
                <a:solidFill>
                  <a:srgbClr val="FF0000"/>
                </a:solidFill>
              </a:rPr>
              <a:t>derived</a:t>
            </a:r>
            <a:r>
              <a:rPr cap="none" dirty="0" lang="en-US"/>
              <a:t> from the </a:t>
            </a:r>
            <a:r>
              <a:rPr cap="none" dirty="0" lang="en-US">
                <a:solidFill>
                  <a:srgbClr val="FF0000"/>
                </a:solidFill>
              </a:rPr>
              <a:t>fundamental quantities</a:t>
            </a:r>
            <a:r>
              <a:rPr cap="none" dirty="0" lang="en-US"/>
              <a:t>. Their units are known as </a:t>
            </a:r>
            <a:r>
              <a:rPr cap="none" dirty="0" lang="en-US">
                <a:solidFill>
                  <a:srgbClr val="FF0000"/>
                </a:solidFill>
              </a:rPr>
              <a:t>derived units</a:t>
            </a:r>
            <a:r>
              <a:rPr cap="none" dirty="0" lang="en-US"/>
              <a:t>. Examples are:</a:t>
            </a:r>
          </a:p>
          <a:p>
            <a:pPr indent="0" marL="0">
              <a:buNone/>
            </a:pPr>
            <a:endParaRPr cap="none" dirty="0" lang="en-US"/>
          </a:p>
        </p:txBody>
      </p:sp>
      <p:graphicFrame>
        <p:nvGraphicFramePr>
          <p:cNvPr id="4194305" name="Table 5"/>
          <p:cNvGraphicFramePr>
            <a:graphicFrameLocks noGrp="1"/>
          </p:cNvGraphicFramePr>
          <p:nvPr/>
        </p:nvGraphicFramePr>
        <p:xfrm>
          <a:off x="1089138" y="2012514"/>
          <a:ext cx="81280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8905"/>
                <a:gridCol w="2485095"/>
                <a:gridCol w="2713208"/>
                <a:gridCol w="1350792"/>
              </a:tblGrid>
              <a:tr h="370840">
                <a:tc>
                  <a:txBody>
                    <a:bodyPr/>
                    <a:p>
                      <a:r>
                        <a:rPr dirty="0" lang="en-US"/>
                        <a:t>Quantity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Formula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Unit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Symbol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Area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Length x length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/>
                        <a:t>Metre</a:t>
                      </a:r>
                      <a:r>
                        <a:rPr dirty="0" lang="en-US"/>
                        <a:t> squared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baseline="30000"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dirty="0" sz="1800" kern="1200" lang="en-US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Volume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Length x length x length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/>
                        <a:t>Metre</a:t>
                      </a:r>
                      <a:r>
                        <a:rPr dirty="0" lang="en-US"/>
                        <a:t> cubed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baseline="30000"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dirty="0" sz="1800" kern="1200" lang="en-US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Speed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Distance/Time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/>
                        <a:t>Metre</a:t>
                      </a:r>
                      <a:r>
                        <a:rPr dirty="0" lang="en-US"/>
                        <a:t> per second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m/s or </a:t>
                      </a:r>
                      <a:r>
                        <a:rPr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baseline="30000"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dirty="0" sz="1800" kern="1200" lang="en-US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Velocity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Displacement/Time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/>
                        <a:t>Metre</a:t>
                      </a:r>
                      <a:r>
                        <a:rPr dirty="0" lang="en-US"/>
                        <a:t> per second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lang="en-US"/>
                        <a:t>m/s or </a:t>
                      </a:r>
                      <a:r>
                        <a:rPr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baseline="30000"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dirty="0" sz="1800" kern="1200" lang="en-US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Acceleration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Velocity/Time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 err="1"/>
                        <a:t>Metre</a:t>
                      </a:r>
                      <a:r>
                        <a:rPr dirty="0" lang="en-US"/>
                        <a:t> per second squared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m/s</a:t>
                      </a:r>
                      <a:r>
                        <a:rPr baseline="30000"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dirty="0" lang="en-US"/>
                        <a:t> or </a:t>
                      </a:r>
                      <a:r>
                        <a:rPr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baseline="30000"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dirty="0" sz="1800" kern="1200" lang="en-US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Force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Mass x acceleration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Newton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Work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Force x Distance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Newton-</a:t>
                      </a:r>
                      <a:r>
                        <a:rPr dirty="0" lang="en-US" err="1"/>
                        <a:t>metre</a:t>
                      </a:r>
                      <a:r>
                        <a:rPr dirty="0" lang="en-US"/>
                        <a:t> or Joule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Nm or J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Density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Mass/Volume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Kilogram per </a:t>
                      </a:r>
                      <a:r>
                        <a:rPr dirty="0" lang="en-US" err="1"/>
                        <a:t>metre</a:t>
                      </a:r>
                      <a:r>
                        <a:rPr dirty="0" lang="en-US"/>
                        <a:t> cubed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Kgm</a:t>
                      </a:r>
                      <a:r>
                        <a:rPr baseline="30000"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</a:t>
                      </a:r>
                      <a:endParaRPr dirty="0" sz="1800" kern="1200" lang="en-US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Pressure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Force/Area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Newton per </a:t>
                      </a:r>
                      <a:r>
                        <a:rPr dirty="0" lang="en-US" err="1"/>
                        <a:t>metre</a:t>
                      </a:r>
                      <a:r>
                        <a:rPr dirty="0" lang="en-US"/>
                        <a:t> squared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Nm</a:t>
                      </a:r>
                      <a:r>
                        <a:rPr baseline="30000"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dirty="0" sz="1800" kern="1200" lang="en-US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lang="en-US"/>
                        <a:t>Momentum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Mass x velocity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Kilogram-</a:t>
                      </a:r>
                      <a:r>
                        <a:rPr dirty="0" lang="en-US" err="1"/>
                        <a:t>metre</a:t>
                      </a:r>
                      <a:r>
                        <a:rPr dirty="0" lang="en-US"/>
                        <a:t> per second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Kgms</a:t>
                      </a:r>
                      <a:r>
                        <a:rPr baseline="30000" dirty="0" sz="18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endParaRPr dirty="0" sz="1800" kern="1200" lang="en-US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813567" y="205159"/>
            <a:ext cx="10364451" cy="448284"/>
          </a:xfrm>
        </p:spPr>
        <p:txBody>
          <a:bodyPr>
            <a:normAutofit fontScale="90000"/>
          </a:bodyPr>
          <a:p>
            <a:r>
              <a:rPr dirty="0" lang="en-US"/>
              <a:t>Projectile projected from some height</a:t>
            </a:r>
          </a:p>
        </p:txBody>
      </p:sp>
      <p:sp>
        <p:nvSpPr>
          <p:cNvPr id="1048685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776614"/>
            <a:ext cx="10363826" cy="5014585"/>
          </a:xfrm>
          <a:blipFill>
            <a:blip xmlns:r="http://schemas.openxmlformats.org/officeDocument/2006/relationships" r:embed="rId1"/>
            <a:stretch>
              <a:fillRect l="-529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pic>
        <p:nvPicPr>
          <p:cNvPr id="209718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073041" y="1339242"/>
            <a:ext cx="6225436" cy="2772080"/>
          </a:xfrm>
          <a:prstGeom prst="rect"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369500" y="3596596"/>
            <a:ext cx="6767605" cy="2652263"/>
          </a:xfrm>
          <a:prstGeom prst="rect"/>
        </p:spPr>
      </p:pic>
      <p:sp>
        <p:nvSpPr>
          <p:cNvPr id="1048686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149" y="300625"/>
            <a:ext cx="10363826" cy="6288065"/>
          </a:xfrm>
          <a:blipFill>
            <a:blip xmlns:r="http://schemas.openxmlformats.org/officeDocument/2006/relationships" r:embed="rId2"/>
            <a:stretch>
              <a:fillRect l="-824" t="-97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913774" y="430628"/>
            <a:ext cx="10364451" cy="448283"/>
          </a:xfrm>
        </p:spPr>
        <p:txBody>
          <a:bodyPr>
            <a:normAutofit fontScale="90000"/>
          </a:bodyPr>
          <a:p>
            <a:r>
              <a:rPr b="1" dirty="0" lang="en-US">
                <a:solidFill>
                  <a:schemeClr val="accent1"/>
                </a:solidFill>
              </a:rPr>
              <a:t>Conservation principle in physics</a:t>
            </a:r>
          </a:p>
        </p:txBody>
      </p:sp>
      <p:sp>
        <p:nvSpPr>
          <p:cNvPr id="1048688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002082"/>
            <a:ext cx="10363826" cy="5336088"/>
          </a:xfrm>
        </p:spPr>
        <p:txBody>
          <a:bodyPr>
            <a:normAutofit/>
          </a:bodyPr>
          <a:p>
            <a:r>
              <a:rPr b="1" dirty="0" sz="3200" lang="en-US">
                <a:solidFill>
                  <a:srgbClr val="FF0000"/>
                </a:solidFill>
              </a:rPr>
              <a:t>Conservative force: </a:t>
            </a:r>
            <a:r>
              <a:rPr cap="none" dirty="0" sz="3200" lang="en-US"/>
              <a:t>This is such force for which the work done by this force on a particle moving between any two points is independent of the path taken by the particle.</a:t>
            </a:r>
          </a:p>
          <a:p>
            <a:r>
              <a:rPr cap="none" dirty="0" sz="3200" lang="en-US"/>
              <a:t>The work done by a conservative force on a particle moving through any closed path is zero.</a:t>
            </a:r>
          </a:p>
          <a:p>
            <a:pPr indent="0" marL="0">
              <a:buNone/>
            </a:pPr>
            <a:r>
              <a:rPr cap="none" dirty="0" sz="3200" lang="en-US"/>
              <a:t>Examples of conservative force are:</a:t>
            </a:r>
          </a:p>
          <a:p>
            <a:r>
              <a:rPr cap="none" dirty="0" sz="3200" lang="en-US"/>
              <a:t>Gravity</a:t>
            </a:r>
          </a:p>
          <a:p>
            <a:r>
              <a:rPr cap="none" dirty="0" sz="3200" lang="en-US"/>
              <a:t>Spring force</a:t>
            </a:r>
            <a:endParaRPr dirty="0" sz="3200"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388308"/>
            <a:ext cx="10363826" cy="6025018"/>
          </a:xfrm>
        </p:spPr>
        <p:txBody>
          <a:bodyPr>
            <a:normAutofit/>
          </a:bodyPr>
          <a:p>
            <a:r>
              <a:rPr dirty="0" sz="3600" lang="en-US">
                <a:solidFill>
                  <a:srgbClr val="FF0000"/>
                </a:solidFill>
              </a:rPr>
              <a:t>Non conservative force: </a:t>
            </a:r>
            <a:r>
              <a:rPr cap="none" dirty="0" sz="3600" lang="en-US"/>
              <a:t>A non conservative force does not satisfy the condition of conservative force.</a:t>
            </a:r>
          </a:p>
          <a:p>
            <a:r>
              <a:rPr cap="none" dirty="0" sz="3600" lang="en-US"/>
              <a:t>This force acting in a system causes changes in the mechanical energy of a system.</a:t>
            </a:r>
          </a:p>
          <a:p>
            <a:pPr indent="0" marL="0">
              <a:buNone/>
            </a:pPr>
            <a:r>
              <a:rPr cap="none" dirty="0" sz="3600" lang="en-US"/>
              <a:t>Examples of non conservative forces are</a:t>
            </a:r>
          </a:p>
          <a:p>
            <a:r>
              <a:rPr cap="none" dirty="0" sz="3600" lang="en-US"/>
              <a:t>Friction</a:t>
            </a:r>
          </a:p>
          <a:p>
            <a:r>
              <a:rPr cap="none" dirty="0" sz="3600" lang="en-US"/>
              <a:t>Tension</a:t>
            </a:r>
            <a:endParaRPr dirty="0" sz="3600"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913149" y="217685"/>
            <a:ext cx="10364451" cy="448284"/>
          </a:xfrm>
        </p:spPr>
        <p:txBody>
          <a:bodyPr>
            <a:normAutofit fontScale="90000"/>
          </a:bodyPr>
          <a:p>
            <a:r>
              <a:rPr dirty="0" lang="en-US"/>
              <a:t>Conservation of linear momentum</a:t>
            </a:r>
          </a:p>
        </p:txBody>
      </p:sp>
      <p:sp>
        <p:nvSpPr>
          <p:cNvPr id="1048691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665970"/>
            <a:ext cx="10363826" cy="5125230"/>
          </a:xfrm>
        </p:spPr>
        <p:txBody>
          <a:bodyPr>
            <a:normAutofit/>
          </a:bodyPr>
          <a:p>
            <a:r>
              <a:rPr cap="none" dirty="0" sz="2800" lang="en-US"/>
              <a:t>Momentum is the product of mass and velocity. Its unit is </a:t>
            </a:r>
            <a:r>
              <a:rPr cap="none" dirty="0" sz="2800" lang="en-US" err="1"/>
              <a:t>kgm</a:t>
            </a:r>
            <a:r>
              <a:rPr cap="none" dirty="0" sz="2800" lang="en-US"/>
              <a:t>/s.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71456"/>
          </a:xfrm>
        </p:spPr>
        <p:txBody>
          <a:bodyPr>
            <a:normAutofit/>
          </a:bodyPr>
          <a:p>
            <a:r>
              <a:rPr b="1" dirty="0" lang="en-US">
                <a:solidFill>
                  <a:schemeClr val="accent1"/>
                </a:solidFill>
              </a:rPr>
              <a:t>dimensions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sz="quarter" idx="13"/>
          </p:nvPr>
        </p:nvSpPr>
        <p:spPr>
          <a:xfrm>
            <a:off x="663879" y="1189974"/>
            <a:ext cx="10784909" cy="5049508"/>
          </a:xfrm>
        </p:spPr>
        <p:txBody>
          <a:bodyPr/>
          <a:p>
            <a:r>
              <a:rPr cap="none" dirty="0" sz="2400" lang="en-US"/>
              <a:t>Dimensions are the powers to which fundamental quantities are raised to represent a particular quantity.</a:t>
            </a:r>
          </a:p>
          <a:p>
            <a:pPr indent="0" marL="0">
              <a:buNone/>
            </a:pPr>
            <a:endParaRPr cap="none" dirty="0" lang="en-US"/>
          </a:p>
          <a:p>
            <a:endParaRPr cap="none" dirty="0" lang="en-US"/>
          </a:p>
        </p:txBody>
      </p:sp>
      <p:graphicFrame>
        <p:nvGraphicFramePr>
          <p:cNvPr id="4194306" name="Table 3"/>
          <p:cNvGraphicFramePr>
            <a:graphicFrameLocks noGrp="1"/>
          </p:cNvGraphicFramePr>
          <p:nvPr/>
        </p:nvGraphicFramePr>
        <p:xfrm>
          <a:off x="913775" y="231648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20647"/>
                <a:gridCol w="4507353"/>
              </a:tblGrid>
              <a:tr h="370840">
                <a:tc>
                  <a:txBody>
                    <a:bodyPr/>
                    <a:p>
                      <a:r>
                        <a:rPr dirty="0" sz="2400" lang="en-US"/>
                        <a:t>Physical Quantity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sz="2400" lang="en-US"/>
                        <a:t>Dimensional Formula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sz="2400" lang="en-US"/>
                        <a:t>Area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lang="en-US"/>
                        <a:t>[</a:t>
                      </a:r>
                      <a:r>
                        <a:rPr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baseline="30000"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sz="2400" lang="en-US"/>
                        <a:t>Volume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lang="en-US"/>
                        <a:t>[</a:t>
                      </a:r>
                      <a:r>
                        <a:rPr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baseline="30000"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dirty="0" sz="2400" lang="en-US"/>
                        <a:t>]  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sz="2400" lang="en-US"/>
                        <a:t>Velocity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lang="en-US"/>
                        <a:t>[</a:t>
                      </a:r>
                      <a:r>
                        <a:rPr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baseline="30000"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dirty="0" sz="2400" lang="en-US"/>
                        <a:t>] 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sz="2400" lang="en-US"/>
                        <a:t>Acceleration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lang="en-US"/>
                        <a:t>[</a:t>
                      </a:r>
                      <a:r>
                        <a:rPr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baseline="30000"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dirty="0" sz="2400" lang="en-US"/>
                        <a:t>]  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sz="2400" lang="en-US"/>
                        <a:t>Force 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lang="en-US"/>
                        <a:t>[M</a:t>
                      </a:r>
                      <a:r>
                        <a:rPr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</a:t>
                      </a:r>
                      <a:r>
                        <a:rPr baseline="30000"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dirty="0" sz="2400" lang="en-US"/>
                        <a:t>]  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sz="2400" lang="en-US"/>
                        <a:t>Work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lang="en-US"/>
                        <a:t>[</a:t>
                      </a:r>
                      <a:r>
                        <a:rPr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</a:t>
                      </a:r>
                      <a:r>
                        <a:rPr baseline="30000"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baseline="30000"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r>
                        <a:rPr dirty="0" sz="2400" lang="en-US"/>
                        <a:t>]  </a:t>
                      </a:r>
                    </a:p>
                  </a:txBody>
                </a:tc>
              </a:tr>
              <a:tr h="370840">
                <a:tc>
                  <a:txBody>
                    <a:bodyPr/>
                    <a:p>
                      <a:r>
                        <a:rPr dirty="0" sz="2400" lang="en-US"/>
                        <a:t>Momentum</a:t>
                      </a:r>
                    </a:p>
                  </a:txBody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dirty="0" sz="2400" lang="en-US"/>
                        <a:t>[</a:t>
                      </a:r>
                      <a:r>
                        <a:rPr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MLT</a:t>
                      </a:r>
                      <a:r>
                        <a:rPr baseline="30000" dirty="0" sz="2400" kern="1200" lang="en-US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</a:t>
                      </a:r>
                      <a:r>
                        <a:rPr dirty="0" sz="2400" lang="en-US"/>
                        <a:t>]   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09242"/>
          </a:xfrm>
        </p:spPr>
        <p:txBody>
          <a:bodyPr/>
          <a:p>
            <a:r>
              <a:rPr b="1" dirty="0" lang="en-US"/>
              <a:t>Uses of dimensions</a:t>
            </a:r>
          </a:p>
        </p:txBody>
      </p:sp>
      <p:sp>
        <p:nvSpPr>
          <p:cNvPr id="1048606" name="Content Placeholder 2"/>
          <p:cNvSpPr>
            <a:spLocks noGrp="1"/>
          </p:cNvSpPr>
          <p:nvPr>
            <p:ph sz="quarter" idx="13"/>
          </p:nvPr>
        </p:nvSpPr>
        <p:spPr>
          <a:xfrm>
            <a:off x="638827" y="2367092"/>
            <a:ext cx="10947748" cy="3424107"/>
          </a:xfrm>
        </p:spPr>
        <p:txBody>
          <a:bodyPr>
            <a:normAutofit/>
          </a:bodyPr>
          <a:p>
            <a:r>
              <a:rPr dirty="0" sz="2800" lang="en-US"/>
              <a:t>To determine the true relationship between physical quantities</a:t>
            </a:r>
          </a:p>
          <a:p>
            <a:r>
              <a:rPr dirty="0" sz="2800" lang="en-US"/>
              <a:t>Helps to determine the appropriate unit of a physical  quantity</a:t>
            </a:r>
          </a:p>
          <a:p>
            <a:r>
              <a:rPr dirty="0" sz="2800" lang="en-US"/>
              <a:t>To check the accuracy of physical quantities.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96716"/>
          </a:xfrm>
        </p:spPr>
        <p:txBody>
          <a:bodyPr/>
          <a:p>
            <a:r>
              <a:rPr b="1" dirty="0" lang="en-US">
                <a:solidFill>
                  <a:schemeClr val="accent1"/>
                </a:solidFill>
              </a:rPr>
              <a:t>examples</a:t>
            </a:r>
          </a:p>
        </p:txBody>
      </p:sp>
      <p:sp>
        <p:nvSpPr>
          <p:cNvPr id="1048608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indent="-457200" marL="457200">
              <a:buFont typeface="+mj-lt"/>
              <a:buAutoNum type="arabicPeriod"/>
            </a:pPr>
            <a:r>
              <a:rPr dirty="0" sz="3200" lang="en-US"/>
              <a:t>What is the dimension of pressure</a:t>
            </a:r>
          </a:p>
          <a:p>
            <a:pPr indent="0" marL="0">
              <a:buNone/>
            </a:pPr>
            <a:r>
              <a:rPr dirty="0" sz="3200" lang="en-US"/>
              <a:t>Pressure = force/area, p = f/a</a:t>
            </a:r>
          </a:p>
          <a:p>
            <a:pPr indent="0" marL="0">
              <a:buNone/>
            </a:pPr>
            <a:r>
              <a:rPr dirty="0" sz="3200" lang="en-US"/>
              <a:t>But f = [MLT</a:t>
            </a:r>
            <a:r>
              <a:rPr baseline="30000" dirty="0" sz="3200" lang="en-US"/>
              <a:t>-2</a:t>
            </a:r>
            <a:r>
              <a:rPr dirty="0" sz="3200" lang="en-US"/>
              <a:t>], a =  [L</a:t>
            </a:r>
            <a:r>
              <a:rPr baseline="30000" dirty="0" sz="3200" lang="en-US"/>
              <a:t>2</a:t>
            </a:r>
            <a:r>
              <a:rPr dirty="0" sz="3200" lang="en-US"/>
              <a:t>]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sz="3200" lang="en-US"/>
              <a:t>          p =</a:t>
            </a: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dirty="0" lang="en-US"/>
          </a:p>
        </p:txBody>
      </p:sp>
      <p:sp>
        <p:nvSpPr>
          <p:cNvPr id="1048609" name="Arrow: Right 3"/>
          <p:cNvSpPr/>
          <p:nvPr/>
        </p:nvSpPr>
        <p:spPr>
          <a:xfrm>
            <a:off x="1530657" y="4747364"/>
            <a:ext cx="438411" cy="137786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24362" y="4459265"/>
            <a:ext cx="6971407" cy="85177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2"/>
          <p:cNvSpPr>
            <a:spLocks noChangeAspect="1" noMove="1" noResize="1" noRot="1" noGrp="1" noAdjustHandles="1" noEditPoints="1" noChangeArrowheads="1" noChangeShapeType="1" noTextEdit="1"/>
          </p:cNvSpPr>
          <p:nvPr>
            <p:ph sz="quarter" idx="13"/>
          </p:nvPr>
        </p:nvSpPr>
        <p:spPr>
          <a:xfrm>
            <a:off x="913774" y="350730"/>
            <a:ext cx="10363826" cy="5949862"/>
          </a:xfrm>
          <a:blipFill>
            <a:blip xmlns:r="http://schemas.openxmlformats.org/officeDocument/2006/relationships" r:embed="rId1"/>
            <a:stretch>
              <a:fillRect l="-1294" t="-1025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lastClr="000000" val="windowText"/>
      </a:dk1>
      <a:lt1>
        <a:sysClr lastClr="FFFFFF" val="window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</a:effectStyle>
        <a:effectStyle>
          <a:effectLst>
            <a:outerShdw algn="ctr" blurRad="63500" dir="5400000" dist="25400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PHY 101-GENERAL PHYSICS I</dc:title>
  <dc:creator>WILSON</dc:creator>
  <cp:lastModifiedBy>WILSON</cp:lastModifiedBy>
  <dcterms:created xsi:type="dcterms:W3CDTF">2023-10-09T13:27:32Z</dcterms:created>
  <dcterms:modified xsi:type="dcterms:W3CDTF">2023-10-24T07:33:02Z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93cd428e0ec3463fbe890d7cef164f7f</vt:lpwstr>
  </property>
</Properties>
</file>