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66E9-D796-4F30-BAFA-012F41631C9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2C2-4534-4958-AEFE-A103992BA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7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66E9-D796-4F30-BAFA-012F41631C9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2C2-4534-4958-AEFE-A103992BA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66E9-D796-4F30-BAFA-012F41631C9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2C2-4534-4958-AEFE-A103992BA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66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66E9-D796-4F30-BAFA-012F41631C9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2C2-4534-4958-AEFE-A103992BA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5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66E9-D796-4F30-BAFA-012F41631C9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2C2-4534-4958-AEFE-A103992BA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30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66E9-D796-4F30-BAFA-012F41631C9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2C2-4534-4958-AEFE-A103992BA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5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66E9-D796-4F30-BAFA-012F41631C9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2C2-4534-4958-AEFE-A103992BA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4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66E9-D796-4F30-BAFA-012F41631C9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2C2-4534-4958-AEFE-A103992BA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6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66E9-D796-4F30-BAFA-012F41631C9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2C2-4534-4958-AEFE-A103992BA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30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66E9-D796-4F30-BAFA-012F41631C9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2C2-4534-4958-AEFE-A103992BA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6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66E9-D796-4F30-BAFA-012F41631C9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52C2-4534-4958-AEFE-A103992BA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96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B66E9-D796-4F30-BAFA-012F41631C9A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E52C2-4534-4958-AEFE-A103992BA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24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137" y="589729"/>
            <a:ext cx="113777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4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Median</a:t>
            </a:r>
            <a:r>
              <a:rPr lang="en-US" sz="4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4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grouped</a:t>
            </a:r>
            <a:r>
              <a:rPr lang="en-US" sz="4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data:-</a:t>
            </a:r>
            <a:r>
              <a:rPr lang="en-US" sz="4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4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median</a:t>
            </a:r>
            <a:r>
              <a:rPr lang="en-US" sz="4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4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grouped</a:t>
            </a:r>
            <a:r>
              <a:rPr lang="en-US" sz="4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4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4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4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obtained</a:t>
            </a:r>
            <a:r>
              <a:rPr lang="en-US" sz="4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either</a:t>
            </a:r>
            <a:r>
              <a:rPr lang="en-US" sz="4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44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4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of formula or graphically.  The formula is given by</a:t>
            </a:r>
          </a:p>
          <a:p>
            <a:endParaRPr lang="en-US" sz="4400" dirty="0">
              <a:latin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</a:rPr>
              <a:t>                           </a:t>
            </a:r>
            <a:r>
              <a:rPr lang="en-US" sz="4400" b="1" dirty="0"/>
              <a:t>EXAMPLE  1</a:t>
            </a:r>
            <a:endParaRPr lang="en-US" sz="4400" b="1" dirty="0">
              <a:latin typeface="Times New Roman" panose="02020603050405020304" pitchFamily="18" charset="0"/>
            </a:endParaRPr>
          </a:p>
          <a:p>
            <a:r>
              <a:rPr lang="en-US" sz="4400" dirty="0"/>
              <a:t>The table below shows the age distribution of employees in a certain factory. Calculate the median age of employees in the factory.</a:t>
            </a:r>
          </a:p>
        </p:txBody>
      </p:sp>
    </p:spTree>
    <p:extLst>
      <p:ext uri="{BB962C8B-B14F-4D97-AF65-F5344CB8AC3E}">
        <p14:creationId xmlns:p14="http://schemas.microsoft.com/office/powerpoint/2010/main" val="232403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 of ungrouped data: For any set of numbers, the mode is that observation which occurs most frequently.</a:t>
            </a:r>
            <a:endParaRPr lang="en-GB" dirty="0"/>
          </a:p>
          <a:p>
            <a:r>
              <a:rPr lang="en-US" dirty="0"/>
              <a:t> A set of data may </a:t>
            </a:r>
            <a:r>
              <a:rPr lang="en-US" dirty="0" smtClean="0"/>
              <a:t>have </a:t>
            </a:r>
            <a:r>
              <a:rPr lang="en-US" dirty="0"/>
              <a:t>one, two or more modes. A distribution is said to be </a:t>
            </a:r>
            <a:r>
              <a:rPr lang="en-US" dirty="0" err="1"/>
              <a:t>uni</a:t>
            </a:r>
            <a:r>
              <a:rPr lang="en-US" dirty="0"/>
              <a:t>-model, bimodal and multimodal if it has one, two and more than two modes respectively</a:t>
            </a:r>
            <a:r>
              <a:rPr lang="en-US" dirty="0" smtClean="0"/>
              <a:t>.</a:t>
            </a:r>
          </a:p>
          <a:p>
            <a:r>
              <a:rPr lang="en-US" dirty="0"/>
              <a:t>From a grouped frequency distribution, the mode can be obtained from the formula.</a:t>
            </a:r>
            <a:endParaRPr lang="en-GB" dirty="0"/>
          </a:p>
          <a:p>
            <a:r>
              <a:rPr lang="en-US" dirty="0" smtClean="0"/>
              <a:t>MODE = L +     </a:t>
            </a:r>
            <a:r>
              <a:rPr lang="el-GR" dirty="0" smtClean="0"/>
              <a:t>Δ</a:t>
            </a:r>
            <a:r>
              <a:rPr lang="en-US" dirty="0" smtClean="0"/>
              <a:t>1         </a:t>
            </a:r>
            <a:endParaRPr lang="en-GB" dirty="0"/>
          </a:p>
          <a:p>
            <a:r>
              <a:rPr lang="en-US" dirty="0" smtClean="0"/>
              <a:t>                      </a:t>
            </a:r>
            <a:r>
              <a:rPr lang="el-GR" dirty="0" smtClean="0"/>
              <a:t>Δ</a:t>
            </a:r>
            <a:r>
              <a:rPr lang="en-US" dirty="0" smtClean="0"/>
              <a:t>1 + </a:t>
            </a:r>
            <a:r>
              <a:rPr lang="el-GR" dirty="0" smtClean="0"/>
              <a:t>Δ</a:t>
            </a:r>
            <a:r>
              <a:rPr lang="en-US" dirty="0" smtClean="0"/>
              <a:t>2     X </a:t>
            </a:r>
            <a:r>
              <a:rPr lang="en-US" dirty="0" err="1" smtClean="0"/>
              <a:t>i</a:t>
            </a:r>
            <a:endParaRPr lang="en-GB" dirty="0"/>
          </a:p>
        </p:txBody>
      </p:sp>
      <p:sp>
        <p:nvSpPr>
          <p:cNvPr id="9" name="Right Bracket 8"/>
          <p:cNvSpPr/>
          <p:nvPr/>
        </p:nvSpPr>
        <p:spPr>
          <a:xfrm>
            <a:off x="3331029" y="4950823"/>
            <a:ext cx="796834" cy="94052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/>
          <p:cNvSpPr/>
          <p:nvPr/>
        </p:nvSpPr>
        <p:spPr>
          <a:xfrm>
            <a:off x="2873829" y="4950823"/>
            <a:ext cx="313508" cy="94052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991394" y="5316583"/>
            <a:ext cx="940526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29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2998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EXAMPLES</a:t>
            </a:r>
            <a:br>
              <a:rPr lang="en-US" dirty="0" smtClean="0"/>
            </a:br>
            <a:r>
              <a:rPr lang="en-US" dirty="0" smtClean="0"/>
              <a:t>Find the value of the mode from the tables below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139280"/>
              </p:ext>
            </p:extLst>
          </p:nvPr>
        </p:nvGraphicFramePr>
        <p:xfrm>
          <a:off x="2103119" y="1515292"/>
          <a:ext cx="663593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966">
                  <a:extLst>
                    <a:ext uri="{9D8B030D-6E8A-4147-A177-3AD203B41FA5}">
                      <a16:colId xmlns:a16="http://schemas.microsoft.com/office/drawing/2014/main" val="37460777"/>
                    </a:ext>
                  </a:extLst>
                </a:gridCol>
                <a:gridCol w="3317966">
                  <a:extLst>
                    <a:ext uri="{9D8B030D-6E8A-4147-A177-3AD203B41FA5}">
                      <a16:colId xmlns:a16="http://schemas.microsoft.com/office/drawing/2014/main" val="886524207"/>
                    </a:ext>
                  </a:extLst>
                </a:gridCol>
              </a:tblGrid>
              <a:tr h="41403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WEIGHT(KG)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STUDENTS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82432"/>
                  </a:ext>
                </a:extLst>
              </a:tr>
              <a:tr h="41403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93 - 97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95917"/>
                  </a:ext>
                </a:extLst>
              </a:tr>
              <a:tr h="41403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98 – 102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11508"/>
                  </a:ext>
                </a:extLst>
              </a:tr>
              <a:tr h="41403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103</a:t>
                      </a:r>
                      <a:r>
                        <a:rPr lang="en-US" sz="3200" baseline="0" dirty="0" smtClean="0"/>
                        <a:t> – 107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28708"/>
                  </a:ext>
                </a:extLst>
              </a:tr>
              <a:tr h="41403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108 – 112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03173"/>
                  </a:ext>
                </a:extLst>
              </a:tr>
              <a:tr h="41403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113 – 117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14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83756"/>
                  </a:ext>
                </a:extLst>
              </a:tr>
              <a:tr h="41403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118 – 122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897468"/>
                  </a:ext>
                </a:extLst>
              </a:tr>
              <a:tr h="41403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123 – 127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62476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128 - 132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81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77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06675"/>
              </p:ext>
            </p:extLst>
          </p:nvPr>
        </p:nvGraphicFramePr>
        <p:xfrm>
          <a:off x="1920240" y="487680"/>
          <a:ext cx="8096069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069">
                  <a:extLst>
                    <a:ext uri="{9D8B030D-6E8A-4147-A177-3AD203B41FA5}">
                      <a16:colId xmlns:a16="http://schemas.microsoft.com/office/drawing/2014/main" val="41401544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3983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MARKS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FREQUENCY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1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ABOVE 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80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5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ABOVE 10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77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ABOVE 20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72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4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ABOVE 30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65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ABOVE 40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55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6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ABOVE 50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43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1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ABOVE 60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28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4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ABOVE 70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16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5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ABOVE 80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11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ABOVE 90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8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2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72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83"/>
            <a:ext cx="10896600" cy="657061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 CONCLUSION OF MEASURE OF LOCATION:</a:t>
            </a:r>
            <a:br>
              <a:rPr lang="en-US" sz="4800" dirty="0" smtClean="0"/>
            </a:br>
            <a:r>
              <a:rPr lang="en-US" sz="4800" dirty="0" smtClean="0"/>
              <a:t>AN INCOMPLETE DISTRIBUTION IS GIVEN BELOW, GIVEN MEDIAN = 35, FIND THE MISSING FREQUENCIES IF N = 170. CALCULATE THE A.M OF THE COMPLETED TABLE USING THE CODING METHOD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0792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97948"/>
              </p:ext>
            </p:extLst>
          </p:nvPr>
        </p:nvGraphicFramePr>
        <p:xfrm>
          <a:off x="2037805" y="719666"/>
          <a:ext cx="8122194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194">
                  <a:extLst>
                    <a:ext uri="{9D8B030D-6E8A-4147-A177-3AD203B41FA5}">
                      <a16:colId xmlns:a16="http://schemas.microsoft.com/office/drawing/2014/main" val="16996747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453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VARIABLES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FREQUENCY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30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0 –</a:t>
                      </a:r>
                      <a:r>
                        <a:rPr lang="en-US" sz="4400" baseline="0" dirty="0" smtClean="0"/>
                        <a:t> 10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0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 – 20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20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57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20 – 30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44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30</a:t>
                      </a:r>
                      <a:r>
                        <a:rPr lang="en-US" sz="4400" baseline="0" dirty="0" smtClean="0"/>
                        <a:t> – 40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40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40 – 50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2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50 – 60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25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60 – 70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6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96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45019"/>
            <a:ext cx="10411097" cy="6142717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35927"/>
              </p:ext>
            </p:extLst>
          </p:nvPr>
        </p:nvGraphicFramePr>
        <p:xfrm>
          <a:off x="1031965" y="365125"/>
          <a:ext cx="9091749" cy="52705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130971">
                  <a:extLst>
                    <a:ext uri="{9D8B030D-6E8A-4147-A177-3AD203B41FA5}">
                      <a16:colId xmlns:a16="http://schemas.microsoft.com/office/drawing/2014/main" val="2754690227"/>
                    </a:ext>
                  </a:extLst>
                </a:gridCol>
                <a:gridCol w="4960778">
                  <a:extLst>
                    <a:ext uri="{9D8B030D-6E8A-4147-A177-3AD203B41FA5}">
                      <a16:colId xmlns:a16="http://schemas.microsoft.com/office/drawing/2014/main" val="3940081120"/>
                    </a:ext>
                  </a:extLst>
                </a:gridCol>
              </a:tblGrid>
              <a:tr h="758214"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6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6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6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6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</a:rPr>
                        <a:t>Age</a:t>
                      </a:r>
                      <a:r>
                        <a:rPr lang="en-US" sz="4000" spc="-10" dirty="0" smtClean="0">
                          <a:effectLst/>
                        </a:rPr>
                        <a:t> </a:t>
                      </a:r>
                      <a:r>
                        <a:rPr lang="en-US" sz="4000" dirty="0">
                          <a:effectLst/>
                        </a:rPr>
                        <a:t>(in</a:t>
                      </a:r>
                      <a:r>
                        <a:rPr lang="en-US" sz="4000" spc="20" dirty="0">
                          <a:effectLst/>
                        </a:rPr>
                        <a:t> </a:t>
                      </a:r>
                      <a:r>
                        <a:rPr lang="en-US" sz="4000" spc="-20" dirty="0">
                          <a:effectLst/>
                        </a:rPr>
                        <a:t>yrs.)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36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41910" algn="ctr">
                        <a:lnSpc>
                          <a:spcPts val="136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41910" algn="ctr">
                        <a:lnSpc>
                          <a:spcPts val="136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41910" algn="ctr">
                        <a:lnSpc>
                          <a:spcPts val="136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</a:rPr>
                        <a:t>No </a:t>
                      </a:r>
                      <a:r>
                        <a:rPr lang="en-US" sz="4000" spc="-25" dirty="0">
                          <a:effectLst/>
                        </a:rPr>
                        <a:t>of</a:t>
                      </a:r>
                      <a:endParaRPr lang="en-GB" sz="4000" dirty="0">
                        <a:effectLst/>
                      </a:endParaRPr>
                    </a:p>
                    <a:p>
                      <a:pPr marL="41910" marR="1270" algn="ctr">
                        <a:lnSpc>
                          <a:spcPts val="136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41910" marR="1270" algn="ctr">
                        <a:lnSpc>
                          <a:spcPts val="136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</a:rPr>
                        <a:t>Employees</a:t>
                      </a:r>
                      <a:r>
                        <a:rPr lang="en-US" sz="4000" spc="-15" dirty="0" smtClean="0">
                          <a:effectLst/>
                        </a:rPr>
                        <a:t> </a:t>
                      </a:r>
                      <a:r>
                        <a:rPr lang="en-US" sz="4000" spc="-25" dirty="0">
                          <a:effectLst/>
                        </a:rPr>
                        <a:t>(f)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3451572"/>
                  </a:ext>
                </a:extLst>
              </a:tr>
              <a:tr h="370290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</a:rPr>
                        <a:t>20 </a:t>
                      </a:r>
                      <a:r>
                        <a:rPr lang="en-US" sz="4000" dirty="0">
                          <a:effectLst/>
                        </a:rPr>
                        <a:t>– </a:t>
                      </a:r>
                      <a:r>
                        <a:rPr lang="en-US" sz="4000" spc="-25" dirty="0">
                          <a:effectLst/>
                        </a:rPr>
                        <a:t>24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40640" algn="ctr">
                        <a:lnSpc>
                          <a:spcPts val="134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4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4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4000" spc="-50" dirty="0" smtClean="0">
                          <a:effectLst/>
                        </a:rPr>
                        <a:t>2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52112422"/>
                  </a:ext>
                </a:extLst>
              </a:tr>
              <a:tr h="375329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35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35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</a:rPr>
                        <a:t>25 </a:t>
                      </a:r>
                      <a:r>
                        <a:rPr lang="en-US" sz="4000" dirty="0">
                          <a:effectLst/>
                        </a:rPr>
                        <a:t>– </a:t>
                      </a:r>
                      <a:r>
                        <a:rPr lang="en-US" sz="4000" spc="-25" dirty="0">
                          <a:effectLst/>
                        </a:rPr>
                        <a:t>29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4000" spc="-50" dirty="0" smtClean="0">
                          <a:effectLst/>
                        </a:rPr>
                        <a:t>5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6559945"/>
                  </a:ext>
                </a:extLst>
              </a:tr>
              <a:tr h="374069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</a:rPr>
                        <a:t>30 </a:t>
                      </a:r>
                      <a:r>
                        <a:rPr lang="en-US" sz="4000" dirty="0">
                          <a:effectLst/>
                        </a:rPr>
                        <a:t>–</a:t>
                      </a:r>
                      <a:r>
                        <a:rPr lang="en-US" sz="4000" spc="-5" dirty="0">
                          <a:effectLst/>
                        </a:rPr>
                        <a:t> </a:t>
                      </a:r>
                      <a:r>
                        <a:rPr lang="en-US" sz="4000" spc="-25" dirty="0">
                          <a:effectLst/>
                        </a:rPr>
                        <a:t>34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4000" spc="-25" dirty="0" smtClean="0">
                          <a:effectLst/>
                        </a:rPr>
                        <a:t>12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84518163"/>
                  </a:ext>
                </a:extLst>
              </a:tr>
              <a:tr h="374069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</a:rPr>
                        <a:t>35 </a:t>
                      </a:r>
                      <a:r>
                        <a:rPr lang="en-US" sz="4000" dirty="0">
                          <a:effectLst/>
                        </a:rPr>
                        <a:t>– </a:t>
                      </a:r>
                      <a:r>
                        <a:rPr lang="en-US" sz="4000" spc="-25" dirty="0">
                          <a:effectLst/>
                        </a:rPr>
                        <a:t>39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4000" spc="-25" dirty="0" smtClean="0">
                          <a:effectLst/>
                        </a:rPr>
                        <a:t>17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1454628"/>
                  </a:ext>
                </a:extLst>
              </a:tr>
              <a:tr h="374069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</a:rPr>
                        <a:t>40 </a:t>
                      </a:r>
                      <a:r>
                        <a:rPr lang="en-US" sz="4000" dirty="0">
                          <a:effectLst/>
                        </a:rPr>
                        <a:t>– </a:t>
                      </a:r>
                      <a:r>
                        <a:rPr lang="en-US" sz="4000" spc="-25" dirty="0">
                          <a:effectLst/>
                        </a:rPr>
                        <a:t>44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4000" spc="-25" dirty="0" smtClean="0">
                          <a:effectLst/>
                        </a:rPr>
                        <a:t>14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8652958"/>
                  </a:ext>
                </a:extLst>
              </a:tr>
              <a:tr h="374069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35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35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</a:rPr>
                        <a:t>45 </a:t>
                      </a:r>
                      <a:r>
                        <a:rPr lang="en-US" sz="4000" dirty="0">
                          <a:effectLst/>
                        </a:rPr>
                        <a:t>– </a:t>
                      </a:r>
                      <a:r>
                        <a:rPr lang="en-US" sz="4000" spc="-25" dirty="0">
                          <a:effectLst/>
                        </a:rPr>
                        <a:t>49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4000" spc="-50" dirty="0" smtClean="0">
                          <a:effectLst/>
                        </a:rPr>
                        <a:t>6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8433252"/>
                  </a:ext>
                </a:extLst>
              </a:tr>
              <a:tr h="374069">
                <a:tc>
                  <a:txBody>
                    <a:bodyPr/>
                    <a:lstStyle/>
                    <a:p>
                      <a:pPr marL="67945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</a:rPr>
                        <a:t>50 </a:t>
                      </a:r>
                      <a:r>
                        <a:rPr lang="en-US" sz="4000" dirty="0">
                          <a:effectLst/>
                        </a:rPr>
                        <a:t>– </a:t>
                      </a:r>
                      <a:r>
                        <a:rPr lang="en-US" sz="4000" spc="-25" dirty="0">
                          <a:effectLst/>
                        </a:rPr>
                        <a:t>54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35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4000" spc="-50" dirty="0" smtClean="0">
                          <a:effectLst/>
                        </a:rPr>
                        <a:t>3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52070056"/>
                  </a:ext>
                </a:extLst>
              </a:tr>
              <a:tr h="387923"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6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36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</a:rPr>
                        <a:t>55 </a:t>
                      </a:r>
                      <a:r>
                        <a:rPr lang="en-US" sz="4000" dirty="0">
                          <a:effectLst/>
                        </a:rPr>
                        <a:t>– </a:t>
                      </a:r>
                      <a:r>
                        <a:rPr lang="en-US" sz="4000" spc="-25" dirty="0">
                          <a:effectLst/>
                        </a:rPr>
                        <a:t>59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marR="40640" algn="ctr">
                        <a:lnSpc>
                          <a:spcPts val="136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6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41910" marR="40640" algn="ctr">
                        <a:lnSpc>
                          <a:spcPts val="136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4000" spc="-50" dirty="0" smtClean="0">
                          <a:effectLst/>
                        </a:rPr>
                        <a:t>1</a:t>
                      </a:r>
                      <a:endParaRPr lang="en-GB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778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5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816" y="574103"/>
            <a:ext cx="12192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Caladea"/>
                <a:ea typeface="Caladea"/>
                <a:cs typeface="Caladea"/>
              </a:rPr>
              <a:t>The</a:t>
            </a:r>
            <a:r>
              <a:rPr lang="en-US" sz="4000" spc="-35" dirty="0">
                <a:latin typeface="Times New Roman" panose="02020603050405020304" pitchFamily="18" charset="0"/>
                <a:ea typeface="Caladea"/>
                <a:cs typeface="Caladea"/>
              </a:rPr>
              <a:t> </a:t>
            </a:r>
            <a:r>
              <a:rPr lang="en-US" sz="4000" dirty="0">
                <a:latin typeface="Caladea"/>
                <a:ea typeface="Caladea"/>
                <a:cs typeface="Caladea"/>
              </a:rPr>
              <a:t>table</a:t>
            </a:r>
            <a:r>
              <a:rPr lang="en-US" sz="4000" spc="-20" dirty="0">
                <a:latin typeface="Times New Roman" panose="02020603050405020304" pitchFamily="18" charset="0"/>
                <a:ea typeface="Caladea"/>
                <a:cs typeface="Caladea"/>
              </a:rPr>
              <a:t> </a:t>
            </a:r>
            <a:r>
              <a:rPr lang="en-US" sz="4000" dirty="0">
                <a:latin typeface="Caladea"/>
                <a:ea typeface="Caladea"/>
                <a:cs typeface="Caladea"/>
              </a:rPr>
              <a:t>below</a:t>
            </a:r>
            <a:r>
              <a:rPr lang="en-US" sz="4000" spc="-20" dirty="0">
                <a:latin typeface="Times New Roman" panose="02020603050405020304" pitchFamily="18" charset="0"/>
                <a:ea typeface="Caladea"/>
                <a:cs typeface="Caladea"/>
              </a:rPr>
              <a:t> </a:t>
            </a:r>
            <a:r>
              <a:rPr lang="en-US" sz="4000" dirty="0">
                <a:latin typeface="Caladea"/>
                <a:ea typeface="Caladea"/>
                <a:cs typeface="Caladea"/>
              </a:rPr>
              <a:t>shows</a:t>
            </a:r>
            <a:r>
              <a:rPr lang="en-US" sz="4000" spc="-40" dirty="0">
                <a:latin typeface="Times New Roman" panose="02020603050405020304" pitchFamily="18" charset="0"/>
                <a:ea typeface="Caladea"/>
                <a:cs typeface="Caladea"/>
              </a:rPr>
              <a:t> </a:t>
            </a:r>
            <a:r>
              <a:rPr lang="en-US" sz="4000" dirty="0">
                <a:latin typeface="Caladea"/>
                <a:ea typeface="Caladea"/>
                <a:cs typeface="Caladea"/>
              </a:rPr>
              <a:t>the</a:t>
            </a:r>
            <a:r>
              <a:rPr lang="en-US" sz="4000" spc="-35" dirty="0">
                <a:latin typeface="Times New Roman" panose="02020603050405020304" pitchFamily="18" charset="0"/>
                <a:ea typeface="Caladea"/>
                <a:cs typeface="Caladea"/>
              </a:rPr>
              <a:t> </a:t>
            </a:r>
            <a:r>
              <a:rPr lang="en-US" sz="4000" dirty="0">
                <a:latin typeface="Caladea"/>
                <a:ea typeface="Caladea"/>
                <a:cs typeface="Caladea"/>
              </a:rPr>
              <a:t>height</a:t>
            </a:r>
            <a:r>
              <a:rPr lang="en-US" sz="4000" spc="-30" dirty="0">
                <a:latin typeface="Times New Roman" panose="02020603050405020304" pitchFamily="18" charset="0"/>
                <a:ea typeface="Caladea"/>
                <a:cs typeface="Caladea"/>
              </a:rPr>
              <a:t> </a:t>
            </a:r>
            <a:r>
              <a:rPr lang="en-US" sz="4000" dirty="0">
                <a:latin typeface="Caladea"/>
                <a:ea typeface="Caladea"/>
                <a:cs typeface="Caladea"/>
              </a:rPr>
              <a:t>of</a:t>
            </a:r>
            <a:r>
              <a:rPr lang="en-US" sz="4000" spc="-35" dirty="0">
                <a:latin typeface="Times New Roman" panose="02020603050405020304" pitchFamily="18" charset="0"/>
                <a:ea typeface="Caladea"/>
                <a:cs typeface="Caladea"/>
              </a:rPr>
              <a:t> </a:t>
            </a:r>
            <a:r>
              <a:rPr lang="en-US" sz="4000" dirty="0">
                <a:latin typeface="Caladea"/>
                <a:ea typeface="Caladea"/>
                <a:cs typeface="Caladea"/>
              </a:rPr>
              <a:t>70</a:t>
            </a:r>
            <a:r>
              <a:rPr lang="en-US" sz="4000" spc="-5" dirty="0">
                <a:latin typeface="Times New Roman" panose="02020603050405020304" pitchFamily="18" charset="0"/>
                <a:ea typeface="Caladea"/>
                <a:cs typeface="Caladea"/>
              </a:rPr>
              <a:t> </a:t>
            </a:r>
            <a:r>
              <a:rPr lang="en-US" sz="4000" dirty="0">
                <a:latin typeface="Caladea"/>
                <a:ea typeface="Caladea"/>
                <a:cs typeface="Caladea"/>
              </a:rPr>
              <a:t>men</a:t>
            </a:r>
            <a:r>
              <a:rPr lang="en-US" sz="4000" spc="-40" dirty="0">
                <a:latin typeface="Times New Roman" panose="02020603050405020304" pitchFamily="18" charset="0"/>
                <a:ea typeface="Caladea"/>
                <a:cs typeface="Caladea"/>
              </a:rPr>
              <a:t> </a:t>
            </a:r>
            <a:r>
              <a:rPr lang="en-US" sz="4000" dirty="0">
                <a:latin typeface="Caladea"/>
                <a:ea typeface="Caladea"/>
                <a:cs typeface="Caladea"/>
              </a:rPr>
              <a:t>randomly</a:t>
            </a:r>
            <a:r>
              <a:rPr lang="en-US" sz="4000" spc="-40" dirty="0">
                <a:latin typeface="Times New Roman" panose="02020603050405020304" pitchFamily="18" charset="0"/>
                <a:ea typeface="Caladea"/>
                <a:cs typeface="Caladea"/>
              </a:rPr>
              <a:t> </a:t>
            </a:r>
            <a:r>
              <a:rPr lang="en-US" sz="4000" dirty="0">
                <a:latin typeface="Caladea"/>
                <a:ea typeface="Caladea"/>
                <a:cs typeface="Caladea"/>
              </a:rPr>
              <a:t>selected</a:t>
            </a:r>
            <a:r>
              <a:rPr lang="en-US" sz="4000" spc="-35" dirty="0">
                <a:latin typeface="Times New Roman" panose="02020603050405020304" pitchFamily="18" charset="0"/>
                <a:ea typeface="Caladea"/>
                <a:cs typeface="Caladea"/>
              </a:rPr>
              <a:t> </a:t>
            </a:r>
            <a:r>
              <a:rPr lang="en-US" sz="4000" dirty="0" smtClean="0">
                <a:latin typeface="Caladea"/>
                <a:ea typeface="Caladea"/>
                <a:cs typeface="Caladea"/>
              </a:rPr>
              <a:t>in an estate. Compute the median.</a:t>
            </a:r>
          </a:p>
          <a:p>
            <a:endParaRPr lang="en-US" sz="4000" dirty="0">
              <a:latin typeface="Caladea"/>
            </a:endParaRPr>
          </a:p>
          <a:p>
            <a:endParaRPr lang="en-US" dirty="0" smtClean="0">
              <a:latin typeface="Caladea"/>
            </a:endParaRPr>
          </a:p>
          <a:p>
            <a:endParaRPr lang="en-US" dirty="0">
              <a:latin typeface="Caladea"/>
            </a:endParaRPr>
          </a:p>
          <a:p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62260"/>
              </p:ext>
            </p:extLst>
          </p:nvPr>
        </p:nvGraphicFramePr>
        <p:xfrm>
          <a:off x="222068" y="2769326"/>
          <a:ext cx="11969931" cy="37670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15292">
                  <a:extLst>
                    <a:ext uri="{9D8B030D-6E8A-4147-A177-3AD203B41FA5}">
                      <a16:colId xmlns:a16="http://schemas.microsoft.com/office/drawing/2014/main" val="23660373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504316259"/>
                    </a:ext>
                  </a:extLst>
                </a:gridCol>
                <a:gridCol w="1343245">
                  <a:extLst>
                    <a:ext uri="{9D8B030D-6E8A-4147-A177-3AD203B41FA5}">
                      <a16:colId xmlns:a16="http://schemas.microsoft.com/office/drawing/2014/main" val="2837871984"/>
                    </a:ext>
                  </a:extLst>
                </a:gridCol>
                <a:gridCol w="1420598">
                  <a:extLst>
                    <a:ext uri="{9D8B030D-6E8A-4147-A177-3AD203B41FA5}">
                      <a16:colId xmlns:a16="http://schemas.microsoft.com/office/drawing/2014/main" val="3622829837"/>
                    </a:ext>
                  </a:extLst>
                </a:gridCol>
                <a:gridCol w="1516889">
                  <a:extLst>
                    <a:ext uri="{9D8B030D-6E8A-4147-A177-3AD203B41FA5}">
                      <a16:colId xmlns:a16="http://schemas.microsoft.com/office/drawing/2014/main" val="1825327111"/>
                    </a:ext>
                  </a:extLst>
                </a:gridCol>
                <a:gridCol w="1518079">
                  <a:extLst>
                    <a:ext uri="{9D8B030D-6E8A-4147-A177-3AD203B41FA5}">
                      <a16:colId xmlns:a16="http://schemas.microsoft.com/office/drawing/2014/main" val="1281990510"/>
                    </a:ext>
                  </a:extLst>
                </a:gridCol>
                <a:gridCol w="1514512">
                  <a:extLst>
                    <a:ext uri="{9D8B030D-6E8A-4147-A177-3AD203B41FA5}">
                      <a16:colId xmlns:a16="http://schemas.microsoft.com/office/drawing/2014/main" val="4246546085"/>
                    </a:ext>
                  </a:extLst>
                </a:gridCol>
                <a:gridCol w="1403956">
                  <a:extLst>
                    <a:ext uri="{9D8B030D-6E8A-4147-A177-3AD203B41FA5}">
                      <a16:colId xmlns:a16="http://schemas.microsoft.com/office/drawing/2014/main" val="645498785"/>
                    </a:ext>
                  </a:extLst>
                </a:gridCol>
              </a:tblGrid>
              <a:tr h="1879416">
                <a:tc>
                  <a:txBody>
                    <a:bodyPr/>
                    <a:lstStyle/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10" dirty="0" smtClean="0">
                          <a:effectLst/>
                        </a:rPr>
                        <a:t>Height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10" dirty="0" smtClean="0">
                          <a:effectLst/>
                        </a:rPr>
                        <a:t>118-</a:t>
                      </a: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25" dirty="0" smtClean="0">
                          <a:effectLst/>
                        </a:rPr>
                        <a:t>126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667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667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10" dirty="0" smtClean="0">
                          <a:effectLst/>
                        </a:rPr>
                        <a:t>127-</a:t>
                      </a:r>
                    </a:p>
                    <a:p>
                      <a:pPr marL="6667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667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25" dirty="0" smtClean="0">
                          <a:effectLst/>
                        </a:rPr>
                        <a:t>135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10" dirty="0" smtClean="0">
                          <a:effectLst/>
                        </a:rPr>
                        <a:t>136-</a:t>
                      </a: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25" dirty="0" smtClean="0">
                          <a:effectLst/>
                        </a:rPr>
                        <a:t>144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10" dirty="0" smtClean="0">
                          <a:effectLst/>
                        </a:rPr>
                        <a:t>145-</a:t>
                      </a: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25" dirty="0" smtClean="0">
                          <a:effectLst/>
                        </a:rPr>
                        <a:t>153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921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921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10" dirty="0" smtClean="0">
                          <a:effectLst/>
                        </a:rPr>
                        <a:t>154-</a:t>
                      </a:r>
                    </a:p>
                    <a:p>
                      <a:pPr marL="6921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921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25" dirty="0" smtClean="0">
                          <a:effectLst/>
                        </a:rPr>
                        <a:t>162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10" dirty="0" smtClean="0">
                          <a:effectLst/>
                        </a:rPr>
                        <a:t>163-</a:t>
                      </a: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25" dirty="0" smtClean="0">
                          <a:effectLst/>
                        </a:rPr>
                        <a:t>171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985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985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10" dirty="0" smtClean="0">
                          <a:effectLst/>
                        </a:rPr>
                        <a:t>172-</a:t>
                      </a:r>
                    </a:p>
                    <a:p>
                      <a:pPr marL="6985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10" dirty="0" smtClean="0">
                        <a:effectLst/>
                      </a:endParaRPr>
                    </a:p>
                    <a:p>
                      <a:pPr marL="6985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25" dirty="0" smtClean="0">
                          <a:effectLst/>
                        </a:rPr>
                        <a:t>180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4288092"/>
                  </a:ext>
                </a:extLst>
              </a:tr>
              <a:tr h="1887660">
                <a:tc>
                  <a:txBody>
                    <a:bodyPr/>
                    <a:lstStyle/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</a:rPr>
                        <a:t>No</a:t>
                      </a:r>
                      <a:r>
                        <a:rPr lang="en-US" sz="4000" spc="-60" dirty="0" smtClean="0">
                          <a:effectLst/>
                        </a:rPr>
                        <a:t> </a:t>
                      </a:r>
                      <a:r>
                        <a:rPr lang="en-US" sz="4000" dirty="0">
                          <a:effectLst/>
                        </a:rPr>
                        <a:t>of</a:t>
                      </a:r>
                      <a:r>
                        <a:rPr lang="en-US" sz="4000" spc="-55" dirty="0">
                          <a:effectLst/>
                        </a:rPr>
                        <a:t> </a:t>
                      </a:r>
                      <a:endParaRPr lang="en-US" sz="4000" spc="-55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55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2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Men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50" dirty="0" smtClean="0">
                          <a:effectLst/>
                        </a:rPr>
                        <a:t>8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6667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6667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6667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25" dirty="0" smtClean="0">
                          <a:effectLst/>
                        </a:rPr>
                        <a:t>10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25" dirty="0" smtClean="0">
                          <a:effectLst/>
                        </a:rPr>
                        <a:t>14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25" dirty="0" smtClean="0">
                        <a:effectLst/>
                      </a:endParaRPr>
                    </a:p>
                    <a:p>
                      <a:pPr marL="6858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25" dirty="0" smtClean="0">
                          <a:effectLst/>
                        </a:rPr>
                        <a:t>18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6921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6921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6921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50" dirty="0" smtClean="0">
                          <a:effectLst/>
                        </a:rPr>
                        <a:t>9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67945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50" dirty="0" smtClean="0">
                          <a:effectLst/>
                        </a:rPr>
                        <a:t>7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6985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6985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endParaRPr lang="en-US" sz="4000" spc="-50" dirty="0" smtClean="0">
                        <a:effectLst/>
                      </a:endParaRPr>
                    </a:p>
                    <a:p>
                      <a:pPr marL="69850">
                        <a:lnSpc>
                          <a:spcPts val="1510"/>
                        </a:lnSpc>
                        <a:spcAft>
                          <a:spcPts val="0"/>
                        </a:spcAft>
                      </a:pPr>
                      <a:r>
                        <a:rPr lang="en-US" sz="4000" spc="-50" dirty="0" smtClean="0">
                          <a:effectLst/>
                        </a:rPr>
                        <a:t>4</a:t>
                      </a:r>
                      <a:endParaRPr lang="en-GB" sz="4000" dirty="0">
                        <a:effectLst/>
                        <a:latin typeface="Caladea"/>
                        <a:ea typeface="Caladea"/>
                        <a:cs typeface="Calade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35370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23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following data, find the median value.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210851"/>
              </p:ext>
            </p:extLst>
          </p:nvPr>
        </p:nvGraphicFramePr>
        <p:xfrm>
          <a:off x="261255" y="1554480"/>
          <a:ext cx="11821887" cy="416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841">
                  <a:extLst>
                    <a:ext uri="{9D8B030D-6E8A-4147-A177-3AD203B41FA5}">
                      <a16:colId xmlns:a16="http://schemas.microsoft.com/office/drawing/2014/main" val="1067989684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2847252923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2534577233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4108595259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4197754453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3981016869"/>
                    </a:ext>
                  </a:extLst>
                </a:gridCol>
                <a:gridCol w="1688841">
                  <a:extLst>
                    <a:ext uri="{9D8B030D-6E8A-4147-A177-3AD203B41FA5}">
                      <a16:colId xmlns:a16="http://schemas.microsoft.com/office/drawing/2014/main" val="742783860"/>
                    </a:ext>
                  </a:extLst>
                </a:gridCol>
              </a:tblGrid>
              <a:tr h="1688374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INCOME(N)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15000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15500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16800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18000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18500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17800  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85496"/>
                  </a:ext>
                </a:extLst>
              </a:tr>
              <a:tr h="2478677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NO OF PERSONS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24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26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16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6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30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65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74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58911"/>
              </p:ext>
            </p:extLst>
          </p:nvPr>
        </p:nvGraphicFramePr>
        <p:xfrm>
          <a:off x="1496423" y="-152400"/>
          <a:ext cx="8128000" cy="701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28206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0840951"/>
                    </a:ext>
                  </a:extLst>
                </a:gridCol>
              </a:tblGrid>
              <a:tr h="642572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MARKS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FREQUENCY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25413"/>
                  </a:ext>
                </a:extLst>
              </a:tr>
              <a:tr h="642572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5 – 10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7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56265"/>
                  </a:ext>
                </a:extLst>
              </a:tr>
              <a:tr h="642572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 – 15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15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70939"/>
                  </a:ext>
                </a:extLst>
              </a:tr>
              <a:tr h="642572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15 – 20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24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871573"/>
                  </a:ext>
                </a:extLst>
              </a:tr>
              <a:tr h="642572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20 – 25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31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96969"/>
                  </a:ext>
                </a:extLst>
              </a:tr>
              <a:tr h="642572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25 – 30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42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37447"/>
                  </a:ext>
                </a:extLst>
              </a:tr>
              <a:tr h="642572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30 – 35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30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31929"/>
                  </a:ext>
                </a:extLst>
              </a:tr>
              <a:tr h="642572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35 – 40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26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695620"/>
                  </a:ext>
                </a:extLst>
              </a:tr>
              <a:tr h="642572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40 - 45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15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85496"/>
                  </a:ext>
                </a:extLst>
              </a:tr>
              <a:tr h="642572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45 - 50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10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0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86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715596"/>
              </p:ext>
            </p:extLst>
          </p:nvPr>
        </p:nvGraphicFramePr>
        <p:xfrm>
          <a:off x="2032000" y="719666"/>
          <a:ext cx="812800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92863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20004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WEIGHT(GMS)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NO OF APPLES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410 – 419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 14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2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420 – 429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 20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430</a:t>
                      </a:r>
                      <a:r>
                        <a:rPr lang="en-US" sz="4400" baseline="0" dirty="0" smtClean="0"/>
                        <a:t> – 439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  42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17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440 – 449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 54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450 – 459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 45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89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460 -</a:t>
                      </a:r>
                      <a:r>
                        <a:rPr lang="en-US" sz="4400" baseline="0" dirty="0" smtClean="0"/>
                        <a:t> </a:t>
                      </a:r>
                      <a:r>
                        <a:rPr lang="en-US" sz="4400" dirty="0" smtClean="0"/>
                        <a:t>469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 18 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9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470 – 479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 7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2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64429"/>
              </p:ext>
            </p:extLst>
          </p:nvPr>
        </p:nvGraphicFramePr>
        <p:xfrm>
          <a:off x="1705429" y="197151"/>
          <a:ext cx="8128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9960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31206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MARKS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 OF PERS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˂ 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2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˂ 10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224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2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˂ 15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465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73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˂ 20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582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0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˂ 25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634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˂ 30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644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9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˂ 35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650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79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˂ 40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653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32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˂ 45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655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0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17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73760"/>
              </p:ext>
            </p:extLst>
          </p:nvPr>
        </p:nvGraphicFramePr>
        <p:xfrm>
          <a:off x="1666240" y="210214"/>
          <a:ext cx="8128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303997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26845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MID</a:t>
                      </a:r>
                      <a:r>
                        <a:rPr lang="en-US" sz="3600" baseline="0" dirty="0" smtClean="0"/>
                        <a:t> VALUE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FREQUENCY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2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115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6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125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25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6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135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48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2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145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72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90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155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116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165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60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1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175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38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2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185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22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8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195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7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56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66968"/>
              </p:ext>
            </p:extLst>
          </p:nvPr>
        </p:nvGraphicFramePr>
        <p:xfrm>
          <a:off x="2032000" y="719666"/>
          <a:ext cx="81280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752848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2494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MARKS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STUDENTS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4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/>
                        <a:t>BELOW 10</a:t>
                      </a:r>
                      <a:endParaRPr lang="en-GB" sz="4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9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 –</a:t>
                      </a:r>
                      <a:r>
                        <a:rPr lang="en-US" sz="4400" baseline="0" dirty="0" smtClean="0"/>
                        <a:t> 20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6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2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20 – 30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10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8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30</a:t>
                      </a:r>
                      <a:r>
                        <a:rPr lang="en-US" sz="4400" baseline="0" dirty="0" smtClean="0"/>
                        <a:t> – 40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15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46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40 – 50 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8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3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ABOVE 50</a:t>
                      </a:r>
                      <a:endParaRPr lang="en-GB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7</a:t>
                      </a:r>
                      <a:endParaRPr lang="en-GB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24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9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454</Words>
  <Application>Microsoft Office PowerPoint</Application>
  <PresentationFormat>Widescreen</PresentationFormat>
  <Paragraphs>306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Caladea</vt:lpstr>
      <vt:lpstr>Calibri</vt:lpstr>
      <vt:lpstr>Calibri Light</vt:lpstr>
      <vt:lpstr>Times New Roman</vt:lpstr>
      <vt:lpstr>Office Theme</vt:lpstr>
      <vt:lpstr>PowerPoint Presentation</vt:lpstr>
      <vt:lpstr>                           EXAMPLES</vt:lpstr>
      <vt:lpstr>PowerPoint Presentation</vt:lpstr>
      <vt:lpstr>From the following data, find the median value.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Mode</vt:lpstr>
      <vt:lpstr>                             EXAMPLES Find the value of the mode from the tables below</vt:lpstr>
      <vt:lpstr>PowerPoint Presentation</vt:lpstr>
      <vt:lpstr>IN CONCLUSION OF MEASURE OF LOCATION: AN INCOMPLETE DISTRIBUTION IS GIVEN BELOW, GIVEN MEDIAN = 35, FIND THE MISSING FREQUENCIES IF N = 170. CALCULATE THE A.M OF THE COMPLETED TABLE USING THE CODING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2024-11-07T19:47:45Z</dcterms:created>
  <dcterms:modified xsi:type="dcterms:W3CDTF">2024-11-21T19:58:37Z</dcterms:modified>
</cp:coreProperties>
</file>