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2" r:id="rId4"/>
    <p:sldId id="258" r:id="rId5"/>
    <p:sldId id="259" r:id="rId6"/>
    <p:sldId id="264" r:id="rId7"/>
    <p:sldId id="260" r:id="rId8"/>
    <p:sldId id="263"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4B4BE65-596D-4262-8EBE-1DC29ACAF5C6}" type="datetimeFigureOut">
              <a:rPr lang="en-GB" smtClean="0"/>
              <a:t>31/10/2024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06489E-5BEF-4619-AE1B-B0002DD47243}" type="slidenum">
              <a:rPr lang="en-GB" smtClean="0"/>
              <a:t>‹#›</a:t>
            </a:fld>
            <a:endParaRPr lang="en-GB"/>
          </a:p>
        </p:txBody>
      </p:sp>
    </p:spTree>
    <p:extLst>
      <p:ext uri="{BB962C8B-B14F-4D97-AF65-F5344CB8AC3E}">
        <p14:creationId xmlns:p14="http://schemas.microsoft.com/office/powerpoint/2010/main" val="803940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4B4BE65-596D-4262-8EBE-1DC29ACAF5C6}" type="datetimeFigureOut">
              <a:rPr lang="en-GB" smtClean="0"/>
              <a:t>31/10/2024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06489E-5BEF-4619-AE1B-B0002DD47243}" type="slidenum">
              <a:rPr lang="en-GB" smtClean="0"/>
              <a:t>‹#›</a:t>
            </a:fld>
            <a:endParaRPr lang="en-GB"/>
          </a:p>
        </p:txBody>
      </p:sp>
    </p:spTree>
    <p:extLst>
      <p:ext uri="{BB962C8B-B14F-4D97-AF65-F5344CB8AC3E}">
        <p14:creationId xmlns:p14="http://schemas.microsoft.com/office/powerpoint/2010/main" val="4285971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4B4BE65-596D-4262-8EBE-1DC29ACAF5C6}" type="datetimeFigureOut">
              <a:rPr lang="en-GB" smtClean="0"/>
              <a:t>31/10/2024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06489E-5BEF-4619-AE1B-B0002DD47243}" type="slidenum">
              <a:rPr lang="en-GB" smtClean="0"/>
              <a:t>‹#›</a:t>
            </a:fld>
            <a:endParaRPr lang="en-GB"/>
          </a:p>
        </p:txBody>
      </p:sp>
    </p:spTree>
    <p:extLst>
      <p:ext uri="{BB962C8B-B14F-4D97-AF65-F5344CB8AC3E}">
        <p14:creationId xmlns:p14="http://schemas.microsoft.com/office/powerpoint/2010/main" val="4047332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4B4BE65-596D-4262-8EBE-1DC29ACAF5C6}" type="datetimeFigureOut">
              <a:rPr lang="en-GB" smtClean="0"/>
              <a:t>31/10/2024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06489E-5BEF-4619-AE1B-B0002DD47243}" type="slidenum">
              <a:rPr lang="en-GB" smtClean="0"/>
              <a:t>‹#›</a:t>
            </a:fld>
            <a:endParaRPr lang="en-GB"/>
          </a:p>
        </p:txBody>
      </p:sp>
    </p:spTree>
    <p:extLst>
      <p:ext uri="{BB962C8B-B14F-4D97-AF65-F5344CB8AC3E}">
        <p14:creationId xmlns:p14="http://schemas.microsoft.com/office/powerpoint/2010/main" val="96664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B4BE65-596D-4262-8EBE-1DC29ACAF5C6}" type="datetimeFigureOut">
              <a:rPr lang="en-GB" smtClean="0"/>
              <a:t>31/10/2024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06489E-5BEF-4619-AE1B-B0002DD47243}" type="slidenum">
              <a:rPr lang="en-GB" smtClean="0"/>
              <a:t>‹#›</a:t>
            </a:fld>
            <a:endParaRPr lang="en-GB"/>
          </a:p>
        </p:txBody>
      </p:sp>
    </p:spTree>
    <p:extLst>
      <p:ext uri="{BB962C8B-B14F-4D97-AF65-F5344CB8AC3E}">
        <p14:creationId xmlns:p14="http://schemas.microsoft.com/office/powerpoint/2010/main" val="4119719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4B4BE65-596D-4262-8EBE-1DC29ACAF5C6}" type="datetimeFigureOut">
              <a:rPr lang="en-GB" smtClean="0"/>
              <a:t>31/10/2024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06489E-5BEF-4619-AE1B-B0002DD47243}" type="slidenum">
              <a:rPr lang="en-GB" smtClean="0"/>
              <a:t>‹#›</a:t>
            </a:fld>
            <a:endParaRPr lang="en-GB"/>
          </a:p>
        </p:txBody>
      </p:sp>
    </p:spTree>
    <p:extLst>
      <p:ext uri="{BB962C8B-B14F-4D97-AF65-F5344CB8AC3E}">
        <p14:creationId xmlns:p14="http://schemas.microsoft.com/office/powerpoint/2010/main" val="4123199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4B4BE65-596D-4262-8EBE-1DC29ACAF5C6}" type="datetimeFigureOut">
              <a:rPr lang="en-GB" smtClean="0"/>
              <a:t>31/10/2024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06489E-5BEF-4619-AE1B-B0002DD47243}" type="slidenum">
              <a:rPr lang="en-GB" smtClean="0"/>
              <a:t>‹#›</a:t>
            </a:fld>
            <a:endParaRPr lang="en-GB"/>
          </a:p>
        </p:txBody>
      </p:sp>
    </p:spTree>
    <p:extLst>
      <p:ext uri="{BB962C8B-B14F-4D97-AF65-F5344CB8AC3E}">
        <p14:creationId xmlns:p14="http://schemas.microsoft.com/office/powerpoint/2010/main" val="2856516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4B4BE65-596D-4262-8EBE-1DC29ACAF5C6}" type="datetimeFigureOut">
              <a:rPr lang="en-GB" smtClean="0"/>
              <a:t>31/10/2024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06489E-5BEF-4619-AE1B-B0002DD47243}" type="slidenum">
              <a:rPr lang="en-GB" smtClean="0"/>
              <a:t>‹#›</a:t>
            </a:fld>
            <a:endParaRPr lang="en-GB"/>
          </a:p>
        </p:txBody>
      </p:sp>
    </p:spTree>
    <p:extLst>
      <p:ext uri="{BB962C8B-B14F-4D97-AF65-F5344CB8AC3E}">
        <p14:creationId xmlns:p14="http://schemas.microsoft.com/office/powerpoint/2010/main" val="3187713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B4BE65-596D-4262-8EBE-1DC29ACAF5C6}" type="datetimeFigureOut">
              <a:rPr lang="en-GB" smtClean="0"/>
              <a:t>31/10/2024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06489E-5BEF-4619-AE1B-B0002DD47243}" type="slidenum">
              <a:rPr lang="en-GB" smtClean="0"/>
              <a:t>‹#›</a:t>
            </a:fld>
            <a:endParaRPr lang="en-GB"/>
          </a:p>
        </p:txBody>
      </p:sp>
    </p:spTree>
    <p:extLst>
      <p:ext uri="{BB962C8B-B14F-4D97-AF65-F5344CB8AC3E}">
        <p14:creationId xmlns:p14="http://schemas.microsoft.com/office/powerpoint/2010/main" val="763138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B4BE65-596D-4262-8EBE-1DC29ACAF5C6}" type="datetimeFigureOut">
              <a:rPr lang="en-GB" smtClean="0"/>
              <a:t>31/10/2024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06489E-5BEF-4619-AE1B-B0002DD47243}" type="slidenum">
              <a:rPr lang="en-GB" smtClean="0"/>
              <a:t>‹#›</a:t>
            </a:fld>
            <a:endParaRPr lang="en-GB"/>
          </a:p>
        </p:txBody>
      </p:sp>
    </p:spTree>
    <p:extLst>
      <p:ext uri="{BB962C8B-B14F-4D97-AF65-F5344CB8AC3E}">
        <p14:creationId xmlns:p14="http://schemas.microsoft.com/office/powerpoint/2010/main" val="653079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B4BE65-596D-4262-8EBE-1DC29ACAF5C6}" type="datetimeFigureOut">
              <a:rPr lang="en-GB" smtClean="0"/>
              <a:t>31/10/2024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06489E-5BEF-4619-AE1B-B0002DD47243}" type="slidenum">
              <a:rPr lang="en-GB" smtClean="0"/>
              <a:t>‹#›</a:t>
            </a:fld>
            <a:endParaRPr lang="en-GB"/>
          </a:p>
        </p:txBody>
      </p:sp>
    </p:spTree>
    <p:extLst>
      <p:ext uri="{BB962C8B-B14F-4D97-AF65-F5344CB8AC3E}">
        <p14:creationId xmlns:p14="http://schemas.microsoft.com/office/powerpoint/2010/main" val="201417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4BE65-596D-4262-8EBE-1DC29ACAF5C6}" type="datetimeFigureOut">
              <a:rPr lang="en-GB" smtClean="0"/>
              <a:t>31/10/2024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6489E-5BEF-4619-AE1B-B0002DD47243}" type="slidenum">
              <a:rPr lang="en-GB" smtClean="0"/>
              <a:t>‹#›</a:t>
            </a:fld>
            <a:endParaRPr lang="en-GB"/>
          </a:p>
        </p:txBody>
      </p:sp>
    </p:spTree>
    <p:extLst>
      <p:ext uri="{BB962C8B-B14F-4D97-AF65-F5344CB8AC3E}">
        <p14:creationId xmlns:p14="http://schemas.microsoft.com/office/powerpoint/2010/main" val="474005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GB" dirty="0" smtClean="0"/>
              <a:t>MEASURES OF LOCATION</a:t>
            </a:r>
            <a:endParaRPr lang="en-GB" dirty="0"/>
          </a:p>
        </p:txBody>
      </p:sp>
      <p:sp>
        <p:nvSpPr>
          <p:cNvPr id="3" name="Content Placeholder 2"/>
          <p:cNvSpPr>
            <a:spLocks noGrp="1"/>
          </p:cNvSpPr>
          <p:nvPr>
            <p:ph idx="1"/>
          </p:nvPr>
        </p:nvSpPr>
        <p:spPr/>
        <p:txBody>
          <a:bodyPr>
            <a:normAutofit/>
          </a:bodyPr>
          <a:lstStyle/>
          <a:p>
            <a:pPr marL="0" indent="0">
              <a:buNone/>
            </a:pPr>
            <a:r>
              <a:rPr lang="en-US" sz="4400" dirty="0" smtClean="0"/>
              <a:t>These are measures of the center of a distribution. They are single values that give a description of the data. They are also referred to as measure of central tendency. Some of them are arithmetic mean, geometric mean, harmonic mean, mode, and median.</a:t>
            </a:r>
            <a:endParaRPr lang="en-GB" sz="4400" dirty="0"/>
          </a:p>
        </p:txBody>
      </p:sp>
    </p:spTree>
    <p:extLst>
      <p:ext uri="{BB962C8B-B14F-4D97-AF65-F5344CB8AC3E}">
        <p14:creationId xmlns:p14="http://schemas.microsoft.com/office/powerpoint/2010/main" val="1559008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3955" y="749328"/>
            <a:ext cx="10907486" cy="1077218"/>
          </a:xfrm>
          <a:prstGeom prst="rect">
            <a:avLst/>
          </a:prstGeom>
        </p:spPr>
        <p:txBody>
          <a:bodyPr wrap="square">
            <a:spAutoFit/>
          </a:bodyPr>
          <a:lstStyle/>
          <a:p>
            <a:r>
              <a:rPr lang="en-US" sz="3200" dirty="0">
                <a:latin typeface="Times New Roman" panose="02020603050405020304" pitchFamily="18" charset="0"/>
                <a:ea typeface="Times New Roman" panose="02020603050405020304" pitchFamily="18" charset="0"/>
              </a:rPr>
              <a:t>The</a:t>
            </a:r>
            <a:r>
              <a:rPr lang="en-US" sz="3200" spc="-25"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table</a:t>
            </a:r>
            <a:r>
              <a:rPr lang="en-US" sz="3200" spc="-5"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below shows the</a:t>
            </a:r>
            <a:r>
              <a:rPr lang="en-US" sz="3200" spc="-10"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monthly</a:t>
            </a:r>
            <a:r>
              <a:rPr lang="en-US" sz="3200" spc="-25"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wage</a:t>
            </a:r>
            <a:r>
              <a:rPr lang="en-US" sz="3200" spc="-5" dirty="0">
                <a:latin typeface="Times New Roman" panose="02020603050405020304" pitchFamily="18" charset="0"/>
                <a:ea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rPr>
              <a:t>of twenty</a:t>
            </a:r>
            <a:r>
              <a:rPr lang="en-US" sz="3200" spc="-20" dirty="0">
                <a:latin typeface="Times New Roman" panose="02020603050405020304" pitchFamily="18" charset="0"/>
                <a:ea typeface="Times New Roman" panose="02020603050405020304" pitchFamily="18" charset="0"/>
              </a:rPr>
              <a:t> </a:t>
            </a:r>
            <a:r>
              <a:rPr lang="en-US" sz="3200" dirty="0" smtClean="0">
                <a:latin typeface="Times New Roman" panose="02020603050405020304" pitchFamily="18" charset="0"/>
                <a:ea typeface="Times New Roman" panose="02020603050405020304" pitchFamily="18" charset="0"/>
              </a:rPr>
              <a:t>employees, compute the mean using both methods. </a:t>
            </a:r>
            <a:endParaRPr lang="en-GB" sz="3200" dirty="0"/>
          </a:p>
        </p:txBody>
      </p:sp>
      <p:graphicFrame>
        <p:nvGraphicFramePr>
          <p:cNvPr id="3" name="Table 2"/>
          <p:cNvGraphicFramePr>
            <a:graphicFrameLocks noGrp="1"/>
          </p:cNvGraphicFramePr>
          <p:nvPr>
            <p:extLst>
              <p:ext uri="{D42A27DB-BD31-4B8C-83A1-F6EECF244321}">
                <p14:modId xmlns:p14="http://schemas.microsoft.com/office/powerpoint/2010/main" val="1386564501"/>
              </p:ext>
            </p:extLst>
          </p:nvPr>
        </p:nvGraphicFramePr>
        <p:xfrm>
          <a:off x="1240971" y="2294178"/>
          <a:ext cx="6923313" cy="3188780"/>
        </p:xfrm>
        <a:graphic>
          <a:graphicData uri="http://schemas.openxmlformats.org/drawingml/2006/table">
            <a:tbl>
              <a:tblPr firstRow="1" firstCol="1" lastRow="1" lastCol="1" bandRow="1" bandCol="1">
                <a:tableStyleId>{5C22544A-7EE6-4342-B048-85BDC9FD1C3A}</a:tableStyleId>
              </a:tblPr>
              <a:tblGrid>
                <a:gridCol w="3160565">
                  <a:extLst>
                    <a:ext uri="{9D8B030D-6E8A-4147-A177-3AD203B41FA5}">
                      <a16:colId xmlns:a16="http://schemas.microsoft.com/office/drawing/2014/main" val="1966036652"/>
                    </a:ext>
                  </a:extLst>
                </a:gridCol>
                <a:gridCol w="3762748">
                  <a:extLst>
                    <a:ext uri="{9D8B030D-6E8A-4147-A177-3AD203B41FA5}">
                      <a16:colId xmlns:a16="http://schemas.microsoft.com/office/drawing/2014/main" val="3465007286"/>
                    </a:ext>
                  </a:extLst>
                </a:gridCol>
              </a:tblGrid>
              <a:tr h="666422">
                <a:tc>
                  <a:txBody>
                    <a:bodyPr/>
                    <a:lstStyle/>
                    <a:p>
                      <a:pPr marL="109220">
                        <a:lnSpc>
                          <a:spcPts val="1360"/>
                        </a:lnSpc>
                        <a:spcBef>
                          <a:spcPts val="5"/>
                        </a:spcBef>
                        <a:spcAft>
                          <a:spcPts val="0"/>
                        </a:spcAft>
                      </a:pPr>
                      <a:endParaRPr lang="en-US" sz="2000" dirty="0" smtClean="0">
                        <a:effectLst/>
                      </a:endParaRPr>
                    </a:p>
                    <a:p>
                      <a:pPr marL="109220">
                        <a:lnSpc>
                          <a:spcPts val="1360"/>
                        </a:lnSpc>
                        <a:spcBef>
                          <a:spcPts val="5"/>
                        </a:spcBef>
                        <a:spcAft>
                          <a:spcPts val="0"/>
                        </a:spcAft>
                      </a:pPr>
                      <a:r>
                        <a:rPr lang="en-US" sz="2000" dirty="0" smtClean="0">
                          <a:effectLst/>
                        </a:rPr>
                        <a:t>Monthly</a:t>
                      </a:r>
                      <a:r>
                        <a:rPr lang="en-US" sz="2000" spc="-15" dirty="0" smtClean="0">
                          <a:effectLst/>
                        </a:rPr>
                        <a:t> </a:t>
                      </a:r>
                      <a:r>
                        <a:rPr lang="en-US" sz="2000" spc="-20" dirty="0">
                          <a:effectLst/>
                        </a:rPr>
                        <a:t>wage</a:t>
                      </a:r>
                      <a:endParaRPr lang="en-GB" sz="2000" dirty="0">
                        <a:effectLst/>
                      </a:endParaRPr>
                    </a:p>
                    <a:p>
                      <a:pPr marL="71120">
                        <a:lnSpc>
                          <a:spcPts val="1360"/>
                        </a:lnSpc>
                        <a:spcBef>
                          <a:spcPts val="170"/>
                        </a:spcBef>
                        <a:spcAft>
                          <a:spcPts val="0"/>
                        </a:spcAft>
                      </a:pPr>
                      <a:r>
                        <a:rPr lang="en-US" sz="2000" dirty="0">
                          <a:effectLst/>
                        </a:rPr>
                        <a:t>(</a:t>
                      </a:r>
                      <a:r>
                        <a:rPr lang="en-US" sz="2000" strike="dblStrike" dirty="0">
                          <a:effectLst/>
                        </a:rPr>
                        <a:t>N</a:t>
                      </a:r>
                      <a:r>
                        <a:rPr lang="en-US" sz="2000" dirty="0">
                          <a:effectLst/>
                        </a:rPr>
                        <a:t>‟000)</a:t>
                      </a:r>
                      <a:r>
                        <a:rPr lang="en-US" sz="2000" spc="-30" dirty="0">
                          <a:effectLst/>
                        </a:rPr>
                        <a:t> </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ts val="1360"/>
                        </a:lnSpc>
                        <a:spcBef>
                          <a:spcPts val="5"/>
                        </a:spcBef>
                        <a:spcAft>
                          <a:spcPts val="0"/>
                        </a:spcAft>
                      </a:pPr>
                      <a:endParaRPr lang="en-US" sz="2000" dirty="0" smtClean="0">
                        <a:effectLst/>
                      </a:endParaRPr>
                    </a:p>
                    <a:p>
                      <a:pPr marL="71120">
                        <a:lnSpc>
                          <a:spcPts val="1360"/>
                        </a:lnSpc>
                        <a:spcBef>
                          <a:spcPts val="5"/>
                        </a:spcBef>
                        <a:spcAft>
                          <a:spcPts val="0"/>
                        </a:spcAft>
                      </a:pPr>
                      <a:endParaRPr lang="en-US" sz="2000" dirty="0" smtClean="0">
                        <a:effectLst/>
                      </a:endParaRPr>
                    </a:p>
                    <a:p>
                      <a:pPr marL="71120">
                        <a:lnSpc>
                          <a:spcPts val="1360"/>
                        </a:lnSpc>
                        <a:spcBef>
                          <a:spcPts val="5"/>
                        </a:spcBef>
                        <a:spcAft>
                          <a:spcPts val="0"/>
                        </a:spcAft>
                      </a:pPr>
                      <a:r>
                        <a:rPr lang="en-US" sz="2000" dirty="0" smtClean="0">
                          <a:effectLst/>
                        </a:rPr>
                        <a:t>No </a:t>
                      </a:r>
                      <a:r>
                        <a:rPr lang="en-US" sz="2000" dirty="0">
                          <a:effectLst/>
                        </a:rPr>
                        <a:t>of</a:t>
                      </a:r>
                      <a:r>
                        <a:rPr lang="en-US" sz="2000" spc="-10" dirty="0">
                          <a:effectLst/>
                        </a:rPr>
                        <a:t> employees</a:t>
                      </a:r>
                      <a:endParaRPr lang="en-GB" sz="2000" dirty="0">
                        <a:effectLst/>
                      </a:endParaRPr>
                    </a:p>
                    <a:p>
                      <a:pPr marL="71120">
                        <a:lnSpc>
                          <a:spcPts val="1360"/>
                        </a:lnSpc>
                        <a:spcBef>
                          <a:spcPts val="110"/>
                        </a:spcBef>
                        <a:spcAft>
                          <a:spcPts val="0"/>
                        </a:spcAft>
                      </a:pPr>
                      <a:endPar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71120">
                        <a:lnSpc>
                          <a:spcPts val="1360"/>
                        </a:lnSpc>
                        <a:spcBef>
                          <a:spcPts val="110"/>
                        </a:spcBef>
                        <a:spcAft>
                          <a:spcPts val="0"/>
                        </a:spcAft>
                      </a:pP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601980"/>
                  </a:ext>
                </a:extLst>
              </a:tr>
              <a:tr h="329527">
                <a:tc>
                  <a:txBody>
                    <a:bodyPr/>
                    <a:lstStyle/>
                    <a:p>
                      <a:pPr marL="71120">
                        <a:lnSpc>
                          <a:spcPts val="1360"/>
                        </a:lnSpc>
                        <a:spcBef>
                          <a:spcPts val="5"/>
                        </a:spcBef>
                        <a:spcAft>
                          <a:spcPts val="0"/>
                        </a:spcAft>
                      </a:pPr>
                      <a:endParaRPr lang="en-US" sz="2000" spc="-50" dirty="0" smtClean="0">
                        <a:effectLst/>
                      </a:endParaRPr>
                    </a:p>
                    <a:p>
                      <a:pPr marL="71120">
                        <a:lnSpc>
                          <a:spcPts val="1360"/>
                        </a:lnSpc>
                        <a:spcBef>
                          <a:spcPts val="5"/>
                        </a:spcBef>
                        <a:spcAft>
                          <a:spcPts val="0"/>
                        </a:spcAft>
                      </a:pPr>
                      <a:r>
                        <a:rPr lang="en-US" sz="2000" spc="-50" dirty="0" smtClean="0">
                          <a:effectLst/>
                        </a:rPr>
                        <a:t>5</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ts val="1360"/>
                        </a:lnSpc>
                        <a:spcBef>
                          <a:spcPts val="5"/>
                        </a:spcBef>
                        <a:spcAft>
                          <a:spcPts val="0"/>
                        </a:spcAft>
                      </a:pPr>
                      <a:endParaRPr lang="en-US" sz="2000" spc="-50" dirty="0" smtClean="0">
                        <a:effectLst/>
                      </a:endParaRPr>
                    </a:p>
                    <a:p>
                      <a:pPr marL="71120">
                        <a:lnSpc>
                          <a:spcPts val="1360"/>
                        </a:lnSpc>
                        <a:spcBef>
                          <a:spcPts val="5"/>
                        </a:spcBef>
                        <a:spcAft>
                          <a:spcPts val="0"/>
                        </a:spcAft>
                      </a:pPr>
                      <a:r>
                        <a:rPr lang="en-US" sz="2000" spc="-50" dirty="0" smtClean="0">
                          <a:effectLst/>
                        </a:rPr>
                        <a:t>4</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40921770"/>
                  </a:ext>
                </a:extLst>
              </a:tr>
              <a:tr h="329527">
                <a:tc>
                  <a:txBody>
                    <a:bodyPr/>
                    <a:lstStyle/>
                    <a:p>
                      <a:pPr marL="71120">
                        <a:lnSpc>
                          <a:spcPts val="1360"/>
                        </a:lnSpc>
                        <a:spcBef>
                          <a:spcPts val="25"/>
                        </a:spcBef>
                        <a:spcAft>
                          <a:spcPts val="0"/>
                        </a:spcAft>
                      </a:pPr>
                      <a:endParaRPr lang="en-US" sz="2000" spc="-25" dirty="0" smtClean="0">
                        <a:effectLst/>
                      </a:endParaRPr>
                    </a:p>
                    <a:p>
                      <a:pPr marL="71120">
                        <a:lnSpc>
                          <a:spcPts val="1360"/>
                        </a:lnSpc>
                        <a:spcBef>
                          <a:spcPts val="25"/>
                        </a:spcBef>
                        <a:spcAft>
                          <a:spcPts val="0"/>
                        </a:spcAft>
                      </a:pPr>
                      <a:r>
                        <a:rPr lang="en-US" sz="2000" spc="-25" dirty="0" smtClean="0">
                          <a:effectLst/>
                        </a:rPr>
                        <a:t>10</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ts val="1360"/>
                        </a:lnSpc>
                        <a:spcBef>
                          <a:spcPts val="25"/>
                        </a:spcBef>
                        <a:spcAft>
                          <a:spcPts val="0"/>
                        </a:spcAft>
                      </a:pPr>
                      <a:endParaRPr lang="en-US" sz="2000" spc="-50" dirty="0" smtClean="0">
                        <a:effectLst/>
                      </a:endParaRPr>
                    </a:p>
                    <a:p>
                      <a:pPr marL="71120">
                        <a:lnSpc>
                          <a:spcPts val="1360"/>
                        </a:lnSpc>
                        <a:spcBef>
                          <a:spcPts val="25"/>
                        </a:spcBef>
                        <a:spcAft>
                          <a:spcPts val="0"/>
                        </a:spcAft>
                      </a:pPr>
                      <a:r>
                        <a:rPr lang="en-US" sz="2000" spc="-50" dirty="0" smtClean="0">
                          <a:effectLst/>
                        </a:rPr>
                        <a:t>7</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98893616"/>
                  </a:ext>
                </a:extLst>
              </a:tr>
              <a:tr h="329527">
                <a:tc>
                  <a:txBody>
                    <a:bodyPr/>
                    <a:lstStyle/>
                    <a:p>
                      <a:pPr marL="71120">
                        <a:lnSpc>
                          <a:spcPts val="1360"/>
                        </a:lnSpc>
                        <a:spcBef>
                          <a:spcPts val="25"/>
                        </a:spcBef>
                        <a:spcAft>
                          <a:spcPts val="0"/>
                        </a:spcAft>
                      </a:pPr>
                      <a:endParaRPr lang="en-US" sz="2000" spc="-25" dirty="0" smtClean="0">
                        <a:effectLst/>
                      </a:endParaRPr>
                    </a:p>
                    <a:p>
                      <a:pPr marL="71120">
                        <a:lnSpc>
                          <a:spcPts val="1360"/>
                        </a:lnSpc>
                        <a:spcBef>
                          <a:spcPts val="25"/>
                        </a:spcBef>
                        <a:spcAft>
                          <a:spcPts val="0"/>
                        </a:spcAft>
                      </a:pPr>
                      <a:r>
                        <a:rPr lang="en-US" sz="2000" spc="-25" dirty="0" smtClean="0">
                          <a:effectLst/>
                        </a:rPr>
                        <a:t>15</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ts val="1360"/>
                        </a:lnSpc>
                        <a:spcBef>
                          <a:spcPts val="25"/>
                        </a:spcBef>
                        <a:spcAft>
                          <a:spcPts val="0"/>
                        </a:spcAft>
                      </a:pPr>
                      <a:endParaRPr lang="en-US" sz="2000" spc="-50" dirty="0" smtClean="0">
                        <a:effectLst/>
                      </a:endParaRPr>
                    </a:p>
                    <a:p>
                      <a:pPr marL="71120">
                        <a:lnSpc>
                          <a:spcPts val="1360"/>
                        </a:lnSpc>
                        <a:spcBef>
                          <a:spcPts val="25"/>
                        </a:spcBef>
                        <a:spcAft>
                          <a:spcPts val="0"/>
                        </a:spcAft>
                      </a:pPr>
                      <a:r>
                        <a:rPr lang="en-US" sz="2000" spc="-50" dirty="0" smtClean="0">
                          <a:effectLst/>
                        </a:rPr>
                        <a:t>3</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18872508"/>
                  </a:ext>
                </a:extLst>
              </a:tr>
              <a:tr h="329527">
                <a:tc>
                  <a:txBody>
                    <a:bodyPr/>
                    <a:lstStyle/>
                    <a:p>
                      <a:pPr marL="71120">
                        <a:lnSpc>
                          <a:spcPts val="1360"/>
                        </a:lnSpc>
                        <a:spcBef>
                          <a:spcPts val="25"/>
                        </a:spcBef>
                        <a:spcAft>
                          <a:spcPts val="0"/>
                        </a:spcAft>
                      </a:pPr>
                      <a:endParaRPr lang="en-US" sz="2000" spc="-25" dirty="0" smtClean="0">
                        <a:effectLst/>
                      </a:endParaRPr>
                    </a:p>
                    <a:p>
                      <a:pPr marL="71120">
                        <a:lnSpc>
                          <a:spcPts val="1360"/>
                        </a:lnSpc>
                        <a:spcBef>
                          <a:spcPts val="25"/>
                        </a:spcBef>
                        <a:spcAft>
                          <a:spcPts val="0"/>
                        </a:spcAft>
                      </a:pPr>
                      <a:r>
                        <a:rPr lang="en-US" sz="2000" spc="-25" dirty="0" smtClean="0">
                          <a:effectLst/>
                        </a:rPr>
                        <a:t>20</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ts val="1360"/>
                        </a:lnSpc>
                        <a:spcBef>
                          <a:spcPts val="25"/>
                        </a:spcBef>
                        <a:spcAft>
                          <a:spcPts val="0"/>
                        </a:spcAft>
                      </a:pPr>
                      <a:endParaRPr lang="en-US" sz="2000" spc="-50" dirty="0" smtClean="0">
                        <a:effectLst/>
                      </a:endParaRPr>
                    </a:p>
                    <a:p>
                      <a:pPr marL="71120">
                        <a:lnSpc>
                          <a:spcPts val="1360"/>
                        </a:lnSpc>
                        <a:spcBef>
                          <a:spcPts val="25"/>
                        </a:spcBef>
                        <a:spcAft>
                          <a:spcPts val="0"/>
                        </a:spcAft>
                      </a:pPr>
                      <a:r>
                        <a:rPr lang="en-US" sz="2000" spc="-50" dirty="0" smtClean="0">
                          <a:effectLst/>
                        </a:rPr>
                        <a:t>5</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65983220"/>
                  </a:ext>
                </a:extLst>
              </a:tr>
              <a:tr h="329527">
                <a:tc>
                  <a:txBody>
                    <a:bodyPr/>
                    <a:lstStyle/>
                    <a:p>
                      <a:pPr marL="71120">
                        <a:lnSpc>
                          <a:spcPts val="1360"/>
                        </a:lnSpc>
                        <a:spcBef>
                          <a:spcPts val="30"/>
                        </a:spcBef>
                        <a:spcAft>
                          <a:spcPts val="0"/>
                        </a:spcAft>
                      </a:pPr>
                      <a:endParaRPr lang="en-US" sz="2000" spc="-25" dirty="0" smtClean="0">
                        <a:effectLst/>
                      </a:endParaRPr>
                    </a:p>
                    <a:p>
                      <a:pPr marL="71120">
                        <a:lnSpc>
                          <a:spcPts val="1360"/>
                        </a:lnSpc>
                        <a:spcBef>
                          <a:spcPts val="30"/>
                        </a:spcBef>
                        <a:spcAft>
                          <a:spcPts val="0"/>
                        </a:spcAft>
                      </a:pPr>
                      <a:r>
                        <a:rPr lang="en-US" sz="2000" spc="-25" dirty="0" smtClean="0">
                          <a:effectLst/>
                        </a:rPr>
                        <a:t>25</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ts val="1360"/>
                        </a:lnSpc>
                        <a:spcBef>
                          <a:spcPts val="30"/>
                        </a:spcBef>
                        <a:spcAft>
                          <a:spcPts val="0"/>
                        </a:spcAft>
                      </a:pPr>
                      <a:endParaRPr lang="en-US" sz="2000" spc="-50" dirty="0" smtClean="0">
                        <a:effectLst/>
                      </a:endParaRPr>
                    </a:p>
                    <a:p>
                      <a:pPr marL="71120">
                        <a:lnSpc>
                          <a:spcPts val="1360"/>
                        </a:lnSpc>
                        <a:spcBef>
                          <a:spcPts val="30"/>
                        </a:spcBef>
                        <a:spcAft>
                          <a:spcPts val="0"/>
                        </a:spcAft>
                      </a:pPr>
                      <a:r>
                        <a:rPr lang="en-US" sz="2000" spc="-50" dirty="0" smtClean="0">
                          <a:effectLst/>
                        </a:rPr>
                        <a:t>1</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5876097"/>
                  </a:ext>
                </a:extLst>
              </a:tr>
              <a:tr h="329527">
                <a:tc>
                  <a:txBody>
                    <a:bodyPr/>
                    <a:lstStyle/>
                    <a:p>
                      <a:pPr marL="301625">
                        <a:lnSpc>
                          <a:spcPts val="1360"/>
                        </a:lnSpc>
                        <a:spcBef>
                          <a:spcPts val="5"/>
                        </a:spcBef>
                        <a:spcAft>
                          <a:spcPts val="0"/>
                        </a:spcAft>
                      </a:pPr>
                      <a:r>
                        <a:rPr lang="en-US" sz="2000" spc="-50" dirty="0">
                          <a:effectLst/>
                        </a:rPr>
                        <a:t>-</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ts val="1360"/>
                        </a:lnSpc>
                        <a:spcBef>
                          <a:spcPts val="5"/>
                        </a:spcBef>
                        <a:spcAft>
                          <a:spcPts val="0"/>
                        </a:spcAft>
                      </a:pPr>
                      <a:endParaRPr lang="en-US" sz="2000" spc="-25" dirty="0" smtClean="0">
                        <a:effectLst/>
                      </a:endParaRPr>
                    </a:p>
                    <a:p>
                      <a:pPr marL="71120">
                        <a:lnSpc>
                          <a:spcPts val="1360"/>
                        </a:lnSpc>
                        <a:spcBef>
                          <a:spcPts val="5"/>
                        </a:spcBef>
                        <a:spcAft>
                          <a:spcPts val="0"/>
                        </a:spcAft>
                      </a:pPr>
                      <a:r>
                        <a:rPr lang="en-US" sz="2000" spc="-25" dirty="0" smtClean="0">
                          <a:effectLst/>
                        </a:rPr>
                        <a:t>20</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4714743"/>
                  </a:ext>
                </a:extLst>
              </a:tr>
            </a:tbl>
          </a:graphicData>
        </a:graphic>
      </p:graphicFrame>
    </p:spTree>
    <p:extLst>
      <p:ext uri="{BB962C8B-B14F-4D97-AF65-F5344CB8AC3E}">
        <p14:creationId xmlns:p14="http://schemas.microsoft.com/office/powerpoint/2010/main" val="63087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2514" y="568561"/>
            <a:ext cx="11220995" cy="1410771"/>
          </a:xfrm>
          <a:prstGeom prst="rect">
            <a:avLst/>
          </a:prstGeom>
        </p:spPr>
        <p:txBody>
          <a:bodyPr wrap="square">
            <a:spAutoFit/>
          </a:bodyPr>
          <a:lstStyle/>
          <a:p>
            <a:pPr marL="603250" marR="668655" indent="-6350">
              <a:lnSpc>
                <a:spcPct val="102000"/>
              </a:lnSpc>
              <a:spcBef>
                <a:spcPts val="110"/>
              </a:spcBef>
              <a:spcAft>
                <a:spcPts val="0"/>
              </a:spcAft>
            </a:pPr>
            <a:r>
              <a:rPr lang="en-US" sz="2800" dirty="0">
                <a:latin typeface="Times New Roman" panose="02020603050405020304" pitchFamily="18" charset="0"/>
                <a:ea typeface="Times New Roman" panose="02020603050405020304" pitchFamily="18" charset="0"/>
              </a:rPr>
              <a:t>The</a:t>
            </a:r>
            <a:r>
              <a:rPr lang="en-US" sz="2800" spc="-2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distribution</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below</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shows</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the</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life</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hours</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of</a:t>
            </a:r>
            <a:r>
              <a:rPr lang="en-US" sz="2800" spc="-2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some</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high</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powered</a:t>
            </a:r>
            <a:r>
              <a:rPr lang="en-US" sz="2800" spc="-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electric</a:t>
            </a:r>
            <a:r>
              <a:rPr lang="en-US" sz="2800" spc="-20"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bulbs</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measured</a:t>
            </a:r>
            <a:r>
              <a:rPr lang="en-US" sz="2800" spc="-15" dirty="0">
                <a:latin typeface="Times New Roman" panose="02020603050405020304" pitchFamily="18" charset="0"/>
                <a:ea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rPr>
              <a:t>in hundreds of </a:t>
            </a:r>
            <a:r>
              <a:rPr lang="en-US" sz="2800" dirty="0" smtClean="0">
                <a:latin typeface="Times New Roman" panose="02020603050405020304" pitchFamily="18" charset="0"/>
                <a:ea typeface="Times New Roman" panose="02020603050405020304" pitchFamily="18" charset="0"/>
              </a:rPr>
              <a:t>hours, </a:t>
            </a:r>
            <a:r>
              <a:rPr lang="en-US" sz="2800" dirty="0"/>
              <a:t>Calculate the mean of the distribution below using the assumed mean </a:t>
            </a:r>
            <a:r>
              <a:rPr lang="en-US" sz="2800" dirty="0" smtClean="0"/>
              <a:t>method.</a:t>
            </a:r>
            <a:endParaRPr lang="en-GB" sz="2800" dirty="0">
              <a:latin typeface="Times New Roman" panose="02020603050405020304" pitchFamily="18" charset="0"/>
              <a:ea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09693473"/>
              </p:ext>
            </p:extLst>
          </p:nvPr>
        </p:nvGraphicFramePr>
        <p:xfrm>
          <a:off x="1761565" y="2312896"/>
          <a:ext cx="8323729" cy="4262715"/>
        </p:xfrm>
        <a:graphic>
          <a:graphicData uri="http://schemas.openxmlformats.org/drawingml/2006/table">
            <a:tbl>
              <a:tblPr firstRow="1" firstCol="1" lastRow="1" lastCol="1" bandRow="1" bandCol="1">
                <a:tableStyleId>{5C22544A-7EE6-4342-B048-85BDC9FD1C3A}</a:tableStyleId>
              </a:tblPr>
              <a:tblGrid>
                <a:gridCol w="4081299">
                  <a:extLst>
                    <a:ext uri="{9D8B030D-6E8A-4147-A177-3AD203B41FA5}">
                      <a16:colId xmlns:a16="http://schemas.microsoft.com/office/drawing/2014/main" val="1473801144"/>
                    </a:ext>
                  </a:extLst>
                </a:gridCol>
                <a:gridCol w="4242430">
                  <a:extLst>
                    <a:ext uri="{9D8B030D-6E8A-4147-A177-3AD203B41FA5}">
                      <a16:colId xmlns:a16="http://schemas.microsoft.com/office/drawing/2014/main" val="2380330411"/>
                    </a:ext>
                  </a:extLst>
                </a:gridCol>
              </a:tblGrid>
              <a:tr h="473635">
                <a:tc>
                  <a:txBody>
                    <a:bodyPr/>
                    <a:lstStyle/>
                    <a:p>
                      <a:pPr marL="5080" marR="1905" algn="ctr">
                        <a:lnSpc>
                          <a:spcPts val="1360"/>
                        </a:lnSpc>
                        <a:spcBef>
                          <a:spcPts val="30"/>
                        </a:spcBef>
                        <a:spcAft>
                          <a:spcPts val="0"/>
                        </a:spcAft>
                      </a:pPr>
                      <a:endParaRPr lang="en-US" sz="3600" dirty="0" smtClean="0">
                        <a:effectLst/>
                      </a:endParaRPr>
                    </a:p>
                    <a:p>
                      <a:pPr marL="5080" marR="1905" algn="ctr">
                        <a:lnSpc>
                          <a:spcPts val="1360"/>
                        </a:lnSpc>
                        <a:spcBef>
                          <a:spcPts val="30"/>
                        </a:spcBef>
                        <a:spcAft>
                          <a:spcPts val="0"/>
                        </a:spcAft>
                      </a:pPr>
                      <a:r>
                        <a:rPr lang="en-US" sz="3600" dirty="0" smtClean="0">
                          <a:effectLst/>
                        </a:rPr>
                        <a:t>Class </a:t>
                      </a:r>
                      <a:r>
                        <a:rPr lang="en-US" sz="3600" spc="-10" dirty="0">
                          <a:effectLst/>
                        </a:rPr>
                        <a:t>Interval</a:t>
                      </a:r>
                      <a:endParaRPr lang="en-GB"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005" marR="36830" algn="ctr">
                        <a:lnSpc>
                          <a:spcPts val="1360"/>
                        </a:lnSpc>
                        <a:spcBef>
                          <a:spcPts val="30"/>
                        </a:spcBef>
                        <a:spcAft>
                          <a:spcPts val="0"/>
                        </a:spcAft>
                      </a:pPr>
                      <a:endParaRPr lang="en-US" sz="3600" dirty="0" smtClean="0">
                        <a:effectLst/>
                      </a:endParaRPr>
                    </a:p>
                    <a:p>
                      <a:pPr marL="40005" marR="36830" algn="ctr">
                        <a:lnSpc>
                          <a:spcPts val="1360"/>
                        </a:lnSpc>
                        <a:spcBef>
                          <a:spcPts val="30"/>
                        </a:spcBef>
                        <a:spcAft>
                          <a:spcPts val="0"/>
                        </a:spcAft>
                      </a:pPr>
                      <a:r>
                        <a:rPr lang="en-US" sz="3600" dirty="0" smtClean="0">
                          <a:effectLst/>
                        </a:rPr>
                        <a:t>No</a:t>
                      </a:r>
                      <a:r>
                        <a:rPr lang="en-US" sz="3600" spc="-5" dirty="0" smtClean="0">
                          <a:effectLst/>
                        </a:rPr>
                        <a:t> </a:t>
                      </a:r>
                      <a:r>
                        <a:rPr lang="en-US" sz="3600" dirty="0">
                          <a:effectLst/>
                        </a:rPr>
                        <a:t>of tubes </a:t>
                      </a:r>
                      <a:r>
                        <a:rPr lang="en-US" sz="3600" spc="-25" dirty="0">
                          <a:effectLst/>
                        </a:rPr>
                        <a:t>(f)</a:t>
                      </a:r>
                      <a:endParaRPr lang="en-GB"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06200136"/>
                  </a:ext>
                </a:extLst>
              </a:tr>
              <a:tr h="473635">
                <a:tc>
                  <a:txBody>
                    <a:bodyPr/>
                    <a:lstStyle/>
                    <a:p>
                      <a:pPr marL="5080" algn="ctr">
                        <a:lnSpc>
                          <a:spcPts val="1360"/>
                        </a:lnSpc>
                        <a:spcBef>
                          <a:spcPts val="5"/>
                        </a:spcBef>
                        <a:spcAft>
                          <a:spcPts val="0"/>
                        </a:spcAft>
                      </a:pPr>
                      <a:endParaRPr lang="en-US" sz="3600" dirty="0" smtClean="0">
                        <a:effectLst/>
                      </a:endParaRPr>
                    </a:p>
                    <a:p>
                      <a:pPr marL="5080" algn="ctr">
                        <a:lnSpc>
                          <a:spcPts val="1360"/>
                        </a:lnSpc>
                        <a:spcBef>
                          <a:spcPts val="5"/>
                        </a:spcBef>
                        <a:spcAft>
                          <a:spcPts val="0"/>
                        </a:spcAft>
                      </a:pPr>
                      <a:r>
                        <a:rPr lang="en-US" sz="3600" dirty="0" smtClean="0">
                          <a:effectLst/>
                        </a:rPr>
                        <a:t>1 </a:t>
                      </a:r>
                      <a:r>
                        <a:rPr lang="en-US" sz="3600" dirty="0">
                          <a:effectLst/>
                        </a:rPr>
                        <a:t>– </a:t>
                      </a:r>
                      <a:r>
                        <a:rPr lang="en-US" sz="3600" spc="-50" dirty="0">
                          <a:effectLst/>
                        </a:rPr>
                        <a:t>5</a:t>
                      </a:r>
                      <a:endParaRPr lang="en-GB"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005" marR="38100" algn="ctr">
                        <a:lnSpc>
                          <a:spcPts val="1360"/>
                        </a:lnSpc>
                        <a:spcBef>
                          <a:spcPts val="5"/>
                        </a:spcBef>
                        <a:spcAft>
                          <a:spcPts val="0"/>
                        </a:spcAft>
                      </a:pPr>
                      <a:endParaRPr lang="en-US" sz="3600" spc="-50" dirty="0" smtClean="0">
                        <a:effectLst/>
                      </a:endParaRPr>
                    </a:p>
                    <a:p>
                      <a:pPr marL="40005" marR="38100" algn="ctr">
                        <a:lnSpc>
                          <a:spcPts val="1360"/>
                        </a:lnSpc>
                        <a:spcBef>
                          <a:spcPts val="5"/>
                        </a:spcBef>
                        <a:spcAft>
                          <a:spcPts val="0"/>
                        </a:spcAft>
                      </a:pPr>
                      <a:r>
                        <a:rPr lang="en-US" sz="3600" spc="-50" dirty="0" smtClean="0">
                          <a:effectLst/>
                        </a:rPr>
                        <a:t>5</a:t>
                      </a:r>
                      <a:endParaRPr lang="en-GB"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88669333"/>
                  </a:ext>
                </a:extLst>
              </a:tr>
              <a:tr h="473635">
                <a:tc>
                  <a:txBody>
                    <a:bodyPr/>
                    <a:lstStyle/>
                    <a:p>
                      <a:pPr marL="5080" algn="ctr">
                        <a:lnSpc>
                          <a:spcPts val="1360"/>
                        </a:lnSpc>
                        <a:spcBef>
                          <a:spcPts val="25"/>
                        </a:spcBef>
                        <a:spcAft>
                          <a:spcPts val="0"/>
                        </a:spcAft>
                      </a:pPr>
                      <a:endParaRPr lang="en-US" sz="3600" dirty="0" smtClean="0">
                        <a:effectLst/>
                      </a:endParaRPr>
                    </a:p>
                    <a:p>
                      <a:pPr marL="5080" algn="ctr">
                        <a:lnSpc>
                          <a:spcPts val="1360"/>
                        </a:lnSpc>
                        <a:spcBef>
                          <a:spcPts val="25"/>
                        </a:spcBef>
                        <a:spcAft>
                          <a:spcPts val="0"/>
                        </a:spcAft>
                      </a:pPr>
                      <a:r>
                        <a:rPr lang="en-US" sz="3600" dirty="0" smtClean="0">
                          <a:effectLst/>
                        </a:rPr>
                        <a:t>6 </a:t>
                      </a:r>
                      <a:r>
                        <a:rPr lang="en-US" sz="3600" dirty="0">
                          <a:effectLst/>
                        </a:rPr>
                        <a:t>– </a:t>
                      </a:r>
                      <a:r>
                        <a:rPr lang="en-US" sz="3600" spc="-25" dirty="0">
                          <a:effectLst/>
                        </a:rPr>
                        <a:t>10</a:t>
                      </a:r>
                      <a:endParaRPr lang="en-GB"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005" marR="38100" algn="ctr">
                        <a:lnSpc>
                          <a:spcPts val="1360"/>
                        </a:lnSpc>
                        <a:spcBef>
                          <a:spcPts val="25"/>
                        </a:spcBef>
                        <a:spcAft>
                          <a:spcPts val="0"/>
                        </a:spcAft>
                      </a:pPr>
                      <a:endParaRPr lang="en-US" sz="3600" spc="-25" dirty="0" smtClean="0">
                        <a:effectLst/>
                      </a:endParaRPr>
                    </a:p>
                    <a:p>
                      <a:pPr marL="40005" marR="38100" algn="ctr">
                        <a:lnSpc>
                          <a:spcPts val="1360"/>
                        </a:lnSpc>
                        <a:spcBef>
                          <a:spcPts val="25"/>
                        </a:spcBef>
                        <a:spcAft>
                          <a:spcPts val="0"/>
                        </a:spcAft>
                      </a:pPr>
                      <a:r>
                        <a:rPr lang="en-US" sz="3600" spc="-25" dirty="0" smtClean="0">
                          <a:effectLst/>
                        </a:rPr>
                        <a:t>15</a:t>
                      </a:r>
                      <a:endParaRPr lang="en-GB"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37679723"/>
                  </a:ext>
                </a:extLst>
              </a:tr>
              <a:tr h="473635">
                <a:tc>
                  <a:txBody>
                    <a:bodyPr/>
                    <a:lstStyle/>
                    <a:p>
                      <a:pPr marL="5080" algn="ctr">
                        <a:lnSpc>
                          <a:spcPts val="1360"/>
                        </a:lnSpc>
                        <a:spcBef>
                          <a:spcPts val="25"/>
                        </a:spcBef>
                        <a:spcAft>
                          <a:spcPts val="0"/>
                        </a:spcAft>
                      </a:pPr>
                      <a:endParaRPr lang="en-US" sz="3600" dirty="0" smtClean="0">
                        <a:effectLst/>
                      </a:endParaRPr>
                    </a:p>
                    <a:p>
                      <a:pPr marL="5080" algn="ctr">
                        <a:lnSpc>
                          <a:spcPts val="1360"/>
                        </a:lnSpc>
                        <a:spcBef>
                          <a:spcPts val="25"/>
                        </a:spcBef>
                        <a:spcAft>
                          <a:spcPts val="0"/>
                        </a:spcAft>
                      </a:pPr>
                      <a:r>
                        <a:rPr lang="en-US" sz="3600" dirty="0" smtClean="0">
                          <a:effectLst/>
                        </a:rPr>
                        <a:t>11 </a:t>
                      </a:r>
                      <a:r>
                        <a:rPr lang="en-US" sz="3600" dirty="0">
                          <a:effectLst/>
                        </a:rPr>
                        <a:t>– </a:t>
                      </a:r>
                      <a:r>
                        <a:rPr lang="en-US" sz="3600" spc="-25" dirty="0">
                          <a:effectLst/>
                        </a:rPr>
                        <a:t>15</a:t>
                      </a:r>
                      <a:endParaRPr lang="en-GB"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005" marR="38100" algn="ctr">
                        <a:lnSpc>
                          <a:spcPts val="1360"/>
                        </a:lnSpc>
                        <a:spcBef>
                          <a:spcPts val="25"/>
                        </a:spcBef>
                        <a:spcAft>
                          <a:spcPts val="0"/>
                        </a:spcAft>
                      </a:pPr>
                      <a:endParaRPr lang="en-US" sz="3600" spc="-25" dirty="0" smtClean="0">
                        <a:effectLst/>
                      </a:endParaRPr>
                    </a:p>
                    <a:p>
                      <a:pPr marL="40005" marR="38100" algn="ctr">
                        <a:lnSpc>
                          <a:spcPts val="1360"/>
                        </a:lnSpc>
                        <a:spcBef>
                          <a:spcPts val="25"/>
                        </a:spcBef>
                        <a:spcAft>
                          <a:spcPts val="0"/>
                        </a:spcAft>
                      </a:pPr>
                      <a:r>
                        <a:rPr lang="en-US" sz="3600" spc="-25" dirty="0" smtClean="0">
                          <a:effectLst/>
                        </a:rPr>
                        <a:t>18</a:t>
                      </a:r>
                      <a:endParaRPr lang="en-GB"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53583908"/>
                  </a:ext>
                </a:extLst>
              </a:tr>
              <a:tr h="473635">
                <a:tc>
                  <a:txBody>
                    <a:bodyPr/>
                    <a:lstStyle/>
                    <a:p>
                      <a:pPr marL="5080" algn="ctr">
                        <a:lnSpc>
                          <a:spcPts val="1365"/>
                        </a:lnSpc>
                        <a:spcBef>
                          <a:spcPts val="5"/>
                        </a:spcBef>
                        <a:spcAft>
                          <a:spcPts val="0"/>
                        </a:spcAft>
                      </a:pPr>
                      <a:endParaRPr lang="en-US" sz="3600" dirty="0" smtClean="0">
                        <a:effectLst/>
                      </a:endParaRPr>
                    </a:p>
                    <a:p>
                      <a:pPr marL="5080" algn="ctr">
                        <a:lnSpc>
                          <a:spcPts val="1365"/>
                        </a:lnSpc>
                        <a:spcBef>
                          <a:spcPts val="5"/>
                        </a:spcBef>
                        <a:spcAft>
                          <a:spcPts val="0"/>
                        </a:spcAft>
                      </a:pPr>
                      <a:r>
                        <a:rPr lang="en-US" sz="3600" dirty="0" smtClean="0">
                          <a:effectLst/>
                        </a:rPr>
                        <a:t>16 </a:t>
                      </a:r>
                      <a:r>
                        <a:rPr lang="en-US" sz="3600" dirty="0">
                          <a:effectLst/>
                        </a:rPr>
                        <a:t>– </a:t>
                      </a:r>
                      <a:r>
                        <a:rPr lang="en-US" sz="3600" spc="-25" dirty="0">
                          <a:effectLst/>
                        </a:rPr>
                        <a:t>20</a:t>
                      </a:r>
                      <a:endParaRPr lang="en-GB"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005" marR="38100" algn="ctr">
                        <a:lnSpc>
                          <a:spcPts val="1365"/>
                        </a:lnSpc>
                        <a:spcBef>
                          <a:spcPts val="5"/>
                        </a:spcBef>
                        <a:spcAft>
                          <a:spcPts val="0"/>
                        </a:spcAft>
                      </a:pPr>
                      <a:endParaRPr lang="en-US" sz="3600" spc="-25" dirty="0" smtClean="0">
                        <a:effectLst/>
                      </a:endParaRPr>
                    </a:p>
                    <a:p>
                      <a:pPr marL="40005" marR="38100" algn="ctr">
                        <a:lnSpc>
                          <a:spcPts val="1365"/>
                        </a:lnSpc>
                        <a:spcBef>
                          <a:spcPts val="5"/>
                        </a:spcBef>
                        <a:spcAft>
                          <a:spcPts val="0"/>
                        </a:spcAft>
                      </a:pPr>
                      <a:r>
                        <a:rPr lang="en-US" sz="3600" spc="-25" dirty="0" smtClean="0">
                          <a:effectLst/>
                        </a:rPr>
                        <a:t>20</a:t>
                      </a:r>
                      <a:endParaRPr lang="en-GB"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06081493"/>
                  </a:ext>
                </a:extLst>
              </a:tr>
              <a:tr h="473635">
                <a:tc>
                  <a:txBody>
                    <a:bodyPr/>
                    <a:lstStyle/>
                    <a:p>
                      <a:pPr marL="5080" algn="ctr">
                        <a:lnSpc>
                          <a:spcPts val="1360"/>
                        </a:lnSpc>
                        <a:spcBef>
                          <a:spcPts val="35"/>
                        </a:spcBef>
                        <a:spcAft>
                          <a:spcPts val="0"/>
                        </a:spcAft>
                      </a:pPr>
                      <a:endParaRPr lang="en-US" sz="3600" dirty="0" smtClean="0">
                        <a:effectLst/>
                      </a:endParaRPr>
                    </a:p>
                    <a:p>
                      <a:pPr marL="5080" algn="ctr">
                        <a:lnSpc>
                          <a:spcPts val="1360"/>
                        </a:lnSpc>
                        <a:spcBef>
                          <a:spcPts val="35"/>
                        </a:spcBef>
                        <a:spcAft>
                          <a:spcPts val="0"/>
                        </a:spcAft>
                      </a:pPr>
                      <a:r>
                        <a:rPr lang="en-US" sz="3600" dirty="0" smtClean="0">
                          <a:effectLst/>
                        </a:rPr>
                        <a:t>21 </a:t>
                      </a:r>
                      <a:r>
                        <a:rPr lang="en-US" sz="3600" dirty="0">
                          <a:effectLst/>
                        </a:rPr>
                        <a:t>– </a:t>
                      </a:r>
                      <a:r>
                        <a:rPr lang="en-US" sz="3600" spc="-25" dirty="0">
                          <a:effectLst/>
                        </a:rPr>
                        <a:t>25</a:t>
                      </a:r>
                      <a:endParaRPr lang="en-GB"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005" marR="38100" algn="ctr">
                        <a:lnSpc>
                          <a:spcPts val="1360"/>
                        </a:lnSpc>
                        <a:spcBef>
                          <a:spcPts val="35"/>
                        </a:spcBef>
                        <a:spcAft>
                          <a:spcPts val="0"/>
                        </a:spcAft>
                      </a:pPr>
                      <a:endParaRPr lang="en-US" sz="3600" spc="-25" dirty="0" smtClean="0">
                        <a:effectLst/>
                      </a:endParaRPr>
                    </a:p>
                    <a:p>
                      <a:pPr marL="40005" marR="38100" algn="ctr">
                        <a:lnSpc>
                          <a:spcPts val="1360"/>
                        </a:lnSpc>
                        <a:spcBef>
                          <a:spcPts val="35"/>
                        </a:spcBef>
                        <a:spcAft>
                          <a:spcPts val="0"/>
                        </a:spcAft>
                      </a:pPr>
                      <a:r>
                        <a:rPr lang="en-US" sz="3600" spc="-25" dirty="0" smtClean="0">
                          <a:effectLst/>
                        </a:rPr>
                        <a:t>25</a:t>
                      </a:r>
                      <a:endParaRPr lang="en-GB"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80582319"/>
                  </a:ext>
                </a:extLst>
              </a:tr>
              <a:tr h="473635">
                <a:tc>
                  <a:txBody>
                    <a:bodyPr/>
                    <a:lstStyle/>
                    <a:p>
                      <a:pPr marL="5080" algn="ctr">
                        <a:lnSpc>
                          <a:spcPts val="1360"/>
                        </a:lnSpc>
                        <a:spcBef>
                          <a:spcPts val="25"/>
                        </a:spcBef>
                        <a:spcAft>
                          <a:spcPts val="0"/>
                        </a:spcAft>
                      </a:pPr>
                      <a:endParaRPr lang="en-US" sz="3600" dirty="0" smtClean="0">
                        <a:effectLst/>
                      </a:endParaRPr>
                    </a:p>
                    <a:p>
                      <a:pPr marL="5080" algn="ctr">
                        <a:lnSpc>
                          <a:spcPts val="1360"/>
                        </a:lnSpc>
                        <a:spcBef>
                          <a:spcPts val="25"/>
                        </a:spcBef>
                        <a:spcAft>
                          <a:spcPts val="0"/>
                        </a:spcAft>
                      </a:pPr>
                      <a:r>
                        <a:rPr lang="en-US" sz="3600" dirty="0" smtClean="0">
                          <a:effectLst/>
                        </a:rPr>
                        <a:t>26 </a:t>
                      </a:r>
                      <a:r>
                        <a:rPr lang="en-US" sz="3600" dirty="0">
                          <a:effectLst/>
                        </a:rPr>
                        <a:t>– </a:t>
                      </a:r>
                      <a:r>
                        <a:rPr lang="en-US" sz="3600" spc="-25" dirty="0">
                          <a:effectLst/>
                        </a:rPr>
                        <a:t>30</a:t>
                      </a:r>
                      <a:endParaRPr lang="en-GB"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005" marR="38100" algn="ctr">
                        <a:lnSpc>
                          <a:spcPts val="1360"/>
                        </a:lnSpc>
                        <a:spcBef>
                          <a:spcPts val="25"/>
                        </a:spcBef>
                        <a:spcAft>
                          <a:spcPts val="0"/>
                        </a:spcAft>
                      </a:pPr>
                      <a:endParaRPr lang="en-US" sz="3600" spc="-50" dirty="0" smtClean="0">
                        <a:effectLst/>
                      </a:endParaRPr>
                    </a:p>
                    <a:p>
                      <a:pPr marL="40005" marR="38100" algn="ctr">
                        <a:lnSpc>
                          <a:spcPts val="1360"/>
                        </a:lnSpc>
                        <a:spcBef>
                          <a:spcPts val="25"/>
                        </a:spcBef>
                        <a:spcAft>
                          <a:spcPts val="0"/>
                        </a:spcAft>
                      </a:pPr>
                      <a:r>
                        <a:rPr lang="en-US" sz="3600" spc="-50" dirty="0" smtClean="0">
                          <a:effectLst/>
                        </a:rPr>
                        <a:t>9</a:t>
                      </a:r>
                      <a:endParaRPr lang="en-GB"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97891080"/>
                  </a:ext>
                </a:extLst>
              </a:tr>
              <a:tr h="473635">
                <a:tc>
                  <a:txBody>
                    <a:bodyPr/>
                    <a:lstStyle/>
                    <a:p>
                      <a:pPr marL="5080" algn="ctr">
                        <a:lnSpc>
                          <a:spcPts val="1360"/>
                        </a:lnSpc>
                        <a:spcBef>
                          <a:spcPts val="25"/>
                        </a:spcBef>
                        <a:spcAft>
                          <a:spcPts val="0"/>
                        </a:spcAft>
                      </a:pPr>
                      <a:endParaRPr lang="en-US" sz="3600" dirty="0" smtClean="0">
                        <a:effectLst/>
                      </a:endParaRPr>
                    </a:p>
                    <a:p>
                      <a:pPr marL="5080" algn="ctr">
                        <a:lnSpc>
                          <a:spcPts val="1360"/>
                        </a:lnSpc>
                        <a:spcBef>
                          <a:spcPts val="25"/>
                        </a:spcBef>
                        <a:spcAft>
                          <a:spcPts val="0"/>
                        </a:spcAft>
                      </a:pPr>
                      <a:r>
                        <a:rPr lang="en-US" sz="3600" dirty="0" smtClean="0">
                          <a:effectLst/>
                        </a:rPr>
                        <a:t>31 </a:t>
                      </a:r>
                      <a:r>
                        <a:rPr lang="en-US" sz="3600" dirty="0">
                          <a:effectLst/>
                        </a:rPr>
                        <a:t>– </a:t>
                      </a:r>
                      <a:r>
                        <a:rPr lang="en-US" sz="3600" spc="-25" dirty="0">
                          <a:effectLst/>
                        </a:rPr>
                        <a:t>35</a:t>
                      </a:r>
                      <a:endParaRPr lang="en-GB"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005" marR="38100" algn="ctr">
                        <a:lnSpc>
                          <a:spcPts val="1360"/>
                        </a:lnSpc>
                        <a:spcBef>
                          <a:spcPts val="25"/>
                        </a:spcBef>
                        <a:spcAft>
                          <a:spcPts val="0"/>
                        </a:spcAft>
                      </a:pPr>
                      <a:endParaRPr lang="en-US" sz="3600" spc="-50" dirty="0" smtClean="0">
                        <a:effectLst/>
                      </a:endParaRPr>
                    </a:p>
                    <a:p>
                      <a:pPr marL="40005" marR="38100" algn="ctr">
                        <a:lnSpc>
                          <a:spcPts val="1360"/>
                        </a:lnSpc>
                        <a:spcBef>
                          <a:spcPts val="25"/>
                        </a:spcBef>
                        <a:spcAft>
                          <a:spcPts val="0"/>
                        </a:spcAft>
                      </a:pPr>
                      <a:r>
                        <a:rPr lang="en-US" sz="3600" spc="-50" dirty="0" smtClean="0">
                          <a:effectLst/>
                        </a:rPr>
                        <a:t>5</a:t>
                      </a:r>
                      <a:endParaRPr lang="en-GB"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48617167"/>
                  </a:ext>
                </a:extLst>
              </a:tr>
              <a:tr h="473635">
                <a:tc>
                  <a:txBody>
                    <a:bodyPr/>
                    <a:lstStyle/>
                    <a:p>
                      <a:pPr marL="5080" algn="ctr">
                        <a:lnSpc>
                          <a:spcPts val="1360"/>
                        </a:lnSpc>
                        <a:spcBef>
                          <a:spcPts val="25"/>
                        </a:spcBef>
                        <a:spcAft>
                          <a:spcPts val="0"/>
                        </a:spcAft>
                      </a:pPr>
                      <a:endParaRPr lang="en-US" sz="3600" dirty="0" smtClean="0">
                        <a:effectLst/>
                      </a:endParaRPr>
                    </a:p>
                    <a:p>
                      <a:pPr marL="5080" algn="ctr">
                        <a:lnSpc>
                          <a:spcPts val="1360"/>
                        </a:lnSpc>
                        <a:spcBef>
                          <a:spcPts val="25"/>
                        </a:spcBef>
                        <a:spcAft>
                          <a:spcPts val="0"/>
                        </a:spcAft>
                      </a:pPr>
                      <a:r>
                        <a:rPr lang="en-US" sz="3600" dirty="0" smtClean="0">
                          <a:effectLst/>
                        </a:rPr>
                        <a:t>36 </a:t>
                      </a:r>
                      <a:r>
                        <a:rPr lang="en-US" sz="3600" dirty="0">
                          <a:effectLst/>
                        </a:rPr>
                        <a:t>– </a:t>
                      </a:r>
                      <a:r>
                        <a:rPr lang="en-US" sz="3600" spc="-25" dirty="0">
                          <a:effectLst/>
                        </a:rPr>
                        <a:t>40</a:t>
                      </a:r>
                      <a:endParaRPr lang="en-GB"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0005" marR="38100" algn="ctr">
                        <a:lnSpc>
                          <a:spcPts val="1360"/>
                        </a:lnSpc>
                        <a:spcBef>
                          <a:spcPts val="25"/>
                        </a:spcBef>
                        <a:spcAft>
                          <a:spcPts val="0"/>
                        </a:spcAft>
                      </a:pPr>
                      <a:endParaRPr lang="en-US" sz="3600" spc="-50" dirty="0" smtClean="0">
                        <a:effectLst/>
                      </a:endParaRPr>
                    </a:p>
                    <a:p>
                      <a:pPr marL="40005" marR="38100" algn="ctr">
                        <a:lnSpc>
                          <a:spcPts val="1360"/>
                        </a:lnSpc>
                        <a:spcBef>
                          <a:spcPts val="25"/>
                        </a:spcBef>
                        <a:spcAft>
                          <a:spcPts val="0"/>
                        </a:spcAft>
                      </a:pPr>
                      <a:r>
                        <a:rPr lang="en-US" sz="3600" spc="-50" dirty="0" smtClean="0">
                          <a:effectLst/>
                        </a:rPr>
                        <a:t>3</a:t>
                      </a:r>
                      <a:endParaRPr lang="en-GB"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843515717"/>
                  </a:ext>
                </a:extLst>
              </a:tr>
            </a:tbl>
          </a:graphicData>
        </a:graphic>
      </p:graphicFrame>
      <p:sp>
        <p:nvSpPr>
          <p:cNvPr id="6" name="Rectangle 2"/>
          <p:cNvSpPr>
            <a:spLocks noChangeArrowheads="1"/>
          </p:cNvSpPr>
          <p:nvPr/>
        </p:nvSpPr>
        <p:spPr bwMode="auto">
          <a:xfrm>
            <a:off x="2297521" y="2840583"/>
            <a:ext cx="1561379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200925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THE </a:t>
            </a:r>
            <a:r>
              <a:rPr lang="en-US" b="1" dirty="0"/>
              <a:t>MEDIAN </a:t>
            </a:r>
            <a:r>
              <a:rPr lang="en-US" b="1" dirty="0" smtClean="0"/>
              <a:t> </a:t>
            </a:r>
            <a:endParaRPr lang="en-GB" dirty="0"/>
          </a:p>
        </p:txBody>
      </p:sp>
      <p:sp>
        <p:nvSpPr>
          <p:cNvPr id="3" name="Content Placeholder 2"/>
          <p:cNvSpPr>
            <a:spLocks noGrp="1"/>
          </p:cNvSpPr>
          <p:nvPr>
            <p:ph idx="1"/>
          </p:nvPr>
        </p:nvSpPr>
        <p:spPr>
          <a:xfrm>
            <a:off x="838200" y="1825624"/>
            <a:ext cx="10515600" cy="4601301"/>
          </a:xfrm>
        </p:spPr>
        <p:txBody>
          <a:bodyPr>
            <a:noAutofit/>
          </a:bodyPr>
          <a:lstStyle/>
          <a:p>
            <a:r>
              <a:rPr lang="en-US" sz="3600" dirty="0"/>
              <a:t>This is the value of the variable that divides a distribution into two equal parts when the values are arranged in order of magnitude. </a:t>
            </a:r>
          </a:p>
          <a:p>
            <a:r>
              <a:rPr lang="en-US" sz="3600" dirty="0" smtClean="0"/>
              <a:t>The </a:t>
            </a:r>
            <a:r>
              <a:rPr lang="en-US" sz="3600" dirty="0"/>
              <a:t>median of </a:t>
            </a:r>
            <a:r>
              <a:rPr lang="en-US" sz="3600" dirty="0" smtClean="0"/>
              <a:t>ungrouped </a:t>
            </a:r>
            <a:r>
              <a:rPr lang="en-US" sz="3600" dirty="0"/>
              <a:t>data: - The median of a set of data in an array is the value that divides the data set into two equal halves. That is, when these observations are arranged in order of magnitude, half of them will be less than or equal to the median, while the other half will be greater than or equal to it.</a:t>
            </a:r>
            <a:endParaRPr lang="en-GB" sz="3600" dirty="0"/>
          </a:p>
          <a:p>
            <a:endParaRPr lang="en-GB" sz="3600" dirty="0"/>
          </a:p>
        </p:txBody>
      </p:sp>
    </p:spTree>
    <p:extLst>
      <p:ext uri="{BB962C8B-B14F-4D97-AF65-F5344CB8AC3E}">
        <p14:creationId xmlns:p14="http://schemas.microsoft.com/office/powerpoint/2010/main" val="3365649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274" y="584703"/>
            <a:ext cx="10659292" cy="1754326"/>
          </a:xfrm>
          <a:prstGeom prst="rect">
            <a:avLst/>
          </a:prstGeom>
        </p:spPr>
        <p:txBody>
          <a:bodyPr wrap="square">
            <a:spAutoFit/>
          </a:bodyPr>
          <a:lstStyle/>
          <a:p>
            <a:r>
              <a:rPr lang="en-US" sz="3600" dirty="0">
                <a:latin typeface="Times New Roman" panose="02020603050405020304" pitchFamily="18" charset="0"/>
                <a:ea typeface="Times New Roman" panose="02020603050405020304" pitchFamily="18" charset="0"/>
              </a:rPr>
              <a:t>The</a:t>
            </a:r>
            <a:r>
              <a:rPr lang="en-US" sz="3600" spc="-20" dirty="0">
                <a:latin typeface="Times New Roman" panose="02020603050405020304" pitchFamily="18" charset="0"/>
                <a:ea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rPr>
              <a:t>Median</a:t>
            </a:r>
            <a:r>
              <a:rPr lang="en-US" sz="3600" spc="-10" dirty="0">
                <a:latin typeface="Times New Roman" panose="02020603050405020304" pitchFamily="18" charset="0"/>
                <a:ea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rPr>
              <a:t>of</a:t>
            </a:r>
            <a:r>
              <a:rPr lang="en-US" sz="3600" spc="-5" dirty="0">
                <a:latin typeface="Times New Roman" panose="02020603050405020304" pitchFamily="18" charset="0"/>
                <a:ea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rPr>
              <a:t>grouped</a:t>
            </a:r>
            <a:r>
              <a:rPr lang="en-US" sz="3600" spc="-10" dirty="0">
                <a:latin typeface="Times New Roman" panose="02020603050405020304" pitchFamily="18" charset="0"/>
                <a:ea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rPr>
              <a:t>data:-</a:t>
            </a:r>
            <a:r>
              <a:rPr lang="en-US" sz="3600" spc="-15" dirty="0">
                <a:latin typeface="Times New Roman" panose="02020603050405020304" pitchFamily="18" charset="0"/>
                <a:ea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rPr>
              <a:t>The</a:t>
            </a:r>
            <a:r>
              <a:rPr lang="en-US" sz="3600" spc="-15" dirty="0">
                <a:latin typeface="Times New Roman" panose="02020603050405020304" pitchFamily="18" charset="0"/>
                <a:ea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rPr>
              <a:t>median</a:t>
            </a:r>
            <a:r>
              <a:rPr lang="en-US" sz="3600" spc="-10" dirty="0">
                <a:latin typeface="Times New Roman" panose="02020603050405020304" pitchFamily="18" charset="0"/>
                <a:ea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rPr>
              <a:t>of</a:t>
            </a:r>
            <a:r>
              <a:rPr lang="en-US" sz="3600" spc="-5" dirty="0">
                <a:latin typeface="Times New Roman" panose="02020603050405020304" pitchFamily="18" charset="0"/>
                <a:ea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rPr>
              <a:t>grouped</a:t>
            </a:r>
            <a:r>
              <a:rPr lang="en-US" sz="3600" spc="-10" dirty="0">
                <a:latin typeface="Times New Roman" panose="02020603050405020304" pitchFamily="18" charset="0"/>
                <a:ea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rPr>
              <a:t>data</a:t>
            </a:r>
            <a:r>
              <a:rPr lang="en-US" sz="3600" spc="-5" dirty="0">
                <a:latin typeface="Times New Roman" panose="02020603050405020304" pitchFamily="18" charset="0"/>
                <a:ea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rPr>
              <a:t>can</a:t>
            </a:r>
            <a:r>
              <a:rPr lang="en-US" sz="3600" spc="-10" dirty="0">
                <a:latin typeface="Times New Roman" panose="02020603050405020304" pitchFamily="18" charset="0"/>
                <a:ea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rPr>
              <a:t>be</a:t>
            </a:r>
            <a:r>
              <a:rPr lang="en-US" sz="3600" spc="-15" dirty="0">
                <a:latin typeface="Times New Roman" panose="02020603050405020304" pitchFamily="18" charset="0"/>
                <a:ea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rPr>
              <a:t>obtained</a:t>
            </a:r>
            <a:r>
              <a:rPr lang="en-US" sz="3600" spc="-10" dirty="0">
                <a:latin typeface="Times New Roman" panose="02020603050405020304" pitchFamily="18" charset="0"/>
                <a:ea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rPr>
              <a:t>either</a:t>
            </a:r>
            <a:r>
              <a:rPr lang="en-US" sz="3600" spc="-10" dirty="0">
                <a:latin typeface="Times New Roman" panose="02020603050405020304" pitchFamily="18" charset="0"/>
                <a:ea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rPr>
              <a:t>by</a:t>
            </a:r>
            <a:r>
              <a:rPr lang="en-US" sz="3600" spc="-35" dirty="0">
                <a:latin typeface="Times New Roman" panose="02020603050405020304" pitchFamily="18" charset="0"/>
                <a:ea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rPr>
              <a:t>the</a:t>
            </a:r>
            <a:r>
              <a:rPr lang="en-US" sz="3600" spc="-10" dirty="0">
                <a:latin typeface="Times New Roman" panose="02020603050405020304" pitchFamily="18" charset="0"/>
                <a:ea typeface="Times New Roman" panose="02020603050405020304" pitchFamily="18" charset="0"/>
              </a:rPr>
              <a:t> </a:t>
            </a:r>
            <a:r>
              <a:rPr lang="en-US" sz="3600" dirty="0">
                <a:latin typeface="Times New Roman" panose="02020603050405020304" pitchFamily="18" charset="0"/>
                <a:ea typeface="Times New Roman" panose="02020603050405020304" pitchFamily="18" charset="0"/>
              </a:rPr>
              <a:t>use of formula or </a:t>
            </a:r>
            <a:r>
              <a:rPr lang="en-US" sz="3600" dirty="0" smtClean="0">
                <a:latin typeface="Times New Roman" panose="02020603050405020304" pitchFamily="18" charset="0"/>
                <a:ea typeface="Times New Roman" panose="02020603050405020304" pitchFamily="18" charset="0"/>
              </a:rPr>
              <a:t>graphically.  The formula is given by</a:t>
            </a:r>
            <a:endParaRPr lang="en-GB" sz="3600" dirty="0"/>
          </a:p>
        </p:txBody>
      </p:sp>
    </p:spTree>
    <p:extLst>
      <p:ext uri="{BB962C8B-B14F-4D97-AF65-F5344CB8AC3E}">
        <p14:creationId xmlns:p14="http://schemas.microsoft.com/office/powerpoint/2010/main" val="703261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069" y="1136468"/>
            <a:ext cx="11495314" cy="5509200"/>
          </a:xfrm>
          <a:prstGeom prst="rect">
            <a:avLst/>
          </a:prstGeom>
        </p:spPr>
        <p:txBody>
          <a:bodyPr wrap="square">
            <a:spAutoFit/>
          </a:bodyPr>
          <a:lstStyle/>
          <a:p>
            <a:r>
              <a:rPr lang="en-US" sz="4400" dirty="0" smtClean="0">
                <a:effectLst/>
                <a:latin typeface="Times New Roman" panose="02020603050405020304" pitchFamily="18" charset="0"/>
                <a:ea typeface="Times New Roman" panose="02020603050405020304" pitchFamily="18" charset="0"/>
              </a:rPr>
              <a:t>In other words, it is an index used to describe the concentration of values near the middle of the distribution. Measures of central tendency are very useful parameters because they describe </a:t>
            </a:r>
            <a:r>
              <a:rPr lang="en-US" sz="4400" spc="-10" dirty="0" smtClean="0">
                <a:effectLst/>
                <a:latin typeface="Times New Roman" panose="02020603050405020304" pitchFamily="18" charset="0"/>
                <a:ea typeface="Times New Roman" panose="02020603050405020304" pitchFamily="18" charset="0"/>
              </a:rPr>
              <a:t>properties</a:t>
            </a:r>
            <a:r>
              <a:rPr lang="en-US" sz="4400" spc="-65" dirty="0" smtClean="0">
                <a:effectLst/>
                <a:latin typeface="Times New Roman" panose="02020603050405020304" pitchFamily="18" charset="0"/>
                <a:ea typeface="Times New Roman" panose="02020603050405020304" pitchFamily="18" charset="0"/>
              </a:rPr>
              <a:t> </a:t>
            </a:r>
            <a:r>
              <a:rPr lang="en-US" sz="4400" spc="-10" dirty="0" smtClean="0">
                <a:effectLst/>
                <a:latin typeface="Times New Roman" panose="02020603050405020304" pitchFamily="18" charset="0"/>
                <a:ea typeface="Times New Roman" panose="02020603050405020304" pitchFamily="18" charset="0"/>
              </a:rPr>
              <a:t>of</a:t>
            </a:r>
            <a:r>
              <a:rPr lang="en-US" sz="4400" spc="-55" dirty="0" smtClean="0">
                <a:effectLst/>
                <a:latin typeface="Times New Roman" panose="02020603050405020304" pitchFamily="18" charset="0"/>
                <a:ea typeface="Times New Roman" panose="02020603050405020304" pitchFamily="18" charset="0"/>
              </a:rPr>
              <a:t> </a:t>
            </a:r>
            <a:r>
              <a:rPr lang="en-US" sz="4400" spc="-10" dirty="0" smtClean="0">
                <a:effectLst/>
                <a:latin typeface="Times New Roman" panose="02020603050405020304" pitchFamily="18" charset="0"/>
                <a:ea typeface="Times New Roman" panose="02020603050405020304" pitchFamily="18" charset="0"/>
              </a:rPr>
              <a:t>populations.</a:t>
            </a:r>
            <a:r>
              <a:rPr lang="en-US" sz="4400" spc="-50" dirty="0" smtClean="0">
                <a:effectLst/>
                <a:latin typeface="Times New Roman" panose="02020603050405020304" pitchFamily="18" charset="0"/>
                <a:ea typeface="Times New Roman" panose="02020603050405020304" pitchFamily="18" charset="0"/>
              </a:rPr>
              <a:t> </a:t>
            </a:r>
            <a:r>
              <a:rPr lang="en-US" sz="4400" spc="-10" dirty="0" smtClean="0">
                <a:effectLst/>
                <a:latin typeface="Times New Roman" panose="02020603050405020304" pitchFamily="18" charset="0"/>
                <a:ea typeface="Times New Roman" panose="02020603050405020304" pitchFamily="18" charset="0"/>
              </a:rPr>
              <a:t>The</a:t>
            </a:r>
            <a:r>
              <a:rPr lang="en-US" sz="4400" spc="-60" dirty="0" smtClean="0">
                <a:effectLst/>
                <a:latin typeface="Times New Roman" panose="02020603050405020304" pitchFamily="18" charset="0"/>
                <a:ea typeface="Times New Roman" panose="02020603050405020304" pitchFamily="18" charset="0"/>
              </a:rPr>
              <a:t> </a:t>
            </a:r>
            <a:r>
              <a:rPr lang="en-US" sz="4400" spc="-10" dirty="0" smtClean="0">
                <a:effectLst/>
                <a:latin typeface="Times New Roman" panose="02020603050405020304" pitchFamily="18" charset="0"/>
                <a:ea typeface="Times New Roman" panose="02020603050405020304" pitchFamily="18" charset="0"/>
              </a:rPr>
              <a:t>word</a:t>
            </a:r>
            <a:r>
              <a:rPr lang="en-US" sz="4400" spc="-50" dirty="0" smtClean="0">
                <a:effectLst/>
                <a:latin typeface="Times New Roman" panose="02020603050405020304" pitchFamily="18" charset="0"/>
                <a:ea typeface="Times New Roman" panose="02020603050405020304" pitchFamily="18" charset="0"/>
              </a:rPr>
              <a:t> </a:t>
            </a:r>
            <a:r>
              <a:rPr lang="en-US" sz="4400" spc="-10" dirty="0" smtClean="0">
                <a:effectLst/>
                <a:latin typeface="Times New Roman" panose="02020603050405020304" pitchFamily="18" charset="0"/>
                <a:ea typeface="Times New Roman" panose="02020603050405020304" pitchFamily="18" charset="0"/>
              </a:rPr>
              <a:t>„average‟,</a:t>
            </a:r>
            <a:r>
              <a:rPr lang="en-US" sz="4400" spc="-50" dirty="0" smtClean="0">
                <a:effectLst/>
                <a:latin typeface="Times New Roman" panose="02020603050405020304" pitchFamily="18" charset="0"/>
                <a:ea typeface="Times New Roman" panose="02020603050405020304" pitchFamily="18" charset="0"/>
              </a:rPr>
              <a:t> </a:t>
            </a:r>
            <a:r>
              <a:rPr lang="en-US" sz="4400" spc="-10" dirty="0" smtClean="0">
                <a:effectLst/>
                <a:latin typeface="Times New Roman" panose="02020603050405020304" pitchFamily="18" charset="0"/>
                <a:ea typeface="Times New Roman" panose="02020603050405020304" pitchFamily="18" charset="0"/>
              </a:rPr>
              <a:t>which</a:t>
            </a:r>
            <a:r>
              <a:rPr lang="en-US" sz="4400" spc="-50" dirty="0" smtClean="0">
                <a:effectLst/>
                <a:latin typeface="Times New Roman" panose="02020603050405020304" pitchFamily="18" charset="0"/>
                <a:ea typeface="Times New Roman" panose="02020603050405020304" pitchFamily="18" charset="0"/>
              </a:rPr>
              <a:t> </a:t>
            </a:r>
            <a:r>
              <a:rPr lang="en-US" sz="4400" spc="-10" dirty="0" smtClean="0">
                <a:effectLst/>
                <a:latin typeface="Times New Roman" panose="02020603050405020304" pitchFamily="18" charset="0"/>
                <a:ea typeface="Times New Roman" panose="02020603050405020304" pitchFamily="18" charset="0"/>
              </a:rPr>
              <a:t>is</a:t>
            </a:r>
            <a:r>
              <a:rPr lang="en-US" sz="4400" spc="-55" dirty="0" smtClean="0">
                <a:effectLst/>
                <a:latin typeface="Times New Roman" panose="02020603050405020304" pitchFamily="18" charset="0"/>
                <a:ea typeface="Times New Roman" panose="02020603050405020304" pitchFamily="18" charset="0"/>
              </a:rPr>
              <a:t> </a:t>
            </a:r>
            <a:r>
              <a:rPr lang="en-US" sz="4400" spc="-10" dirty="0" smtClean="0">
                <a:effectLst/>
                <a:latin typeface="Times New Roman" panose="02020603050405020304" pitchFamily="18" charset="0"/>
                <a:ea typeface="Times New Roman" panose="02020603050405020304" pitchFamily="18" charset="0"/>
              </a:rPr>
              <a:t>commonly</a:t>
            </a:r>
            <a:r>
              <a:rPr lang="en-US" sz="4400" spc="-65" dirty="0" smtClean="0">
                <a:effectLst/>
                <a:latin typeface="Times New Roman" panose="02020603050405020304" pitchFamily="18" charset="0"/>
                <a:ea typeface="Times New Roman" panose="02020603050405020304" pitchFamily="18" charset="0"/>
              </a:rPr>
              <a:t> </a:t>
            </a:r>
            <a:r>
              <a:rPr lang="en-US" sz="4400" spc="-10" dirty="0" smtClean="0">
                <a:effectLst/>
                <a:latin typeface="Times New Roman" panose="02020603050405020304" pitchFamily="18" charset="0"/>
                <a:ea typeface="Times New Roman" panose="02020603050405020304" pitchFamily="18" charset="0"/>
              </a:rPr>
              <a:t>used,</a:t>
            </a:r>
            <a:r>
              <a:rPr lang="en-US" sz="4400" spc="-45" dirty="0" smtClean="0">
                <a:effectLst/>
                <a:latin typeface="Times New Roman" panose="02020603050405020304" pitchFamily="18" charset="0"/>
                <a:ea typeface="Times New Roman" panose="02020603050405020304" pitchFamily="18" charset="0"/>
              </a:rPr>
              <a:t> </a:t>
            </a:r>
            <a:r>
              <a:rPr lang="en-US" sz="4400" spc="-10" dirty="0" smtClean="0">
                <a:effectLst/>
                <a:latin typeface="Times New Roman" panose="02020603050405020304" pitchFamily="18" charset="0"/>
                <a:ea typeface="Times New Roman" panose="02020603050405020304" pitchFamily="18" charset="0"/>
              </a:rPr>
              <a:t>refers</a:t>
            </a:r>
            <a:r>
              <a:rPr lang="en-US" sz="4400" spc="-55" dirty="0" smtClean="0">
                <a:effectLst/>
                <a:latin typeface="Times New Roman" panose="02020603050405020304" pitchFamily="18" charset="0"/>
                <a:ea typeface="Times New Roman" panose="02020603050405020304" pitchFamily="18" charset="0"/>
              </a:rPr>
              <a:t> </a:t>
            </a:r>
            <a:r>
              <a:rPr lang="en-US" sz="4400" spc="-10" dirty="0" smtClean="0">
                <a:effectLst/>
                <a:latin typeface="Times New Roman" panose="02020603050405020304" pitchFamily="18" charset="0"/>
                <a:ea typeface="Times New Roman" panose="02020603050405020304" pitchFamily="18" charset="0"/>
              </a:rPr>
              <a:t>to</a:t>
            </a:r>
            <a:r>
              <a:rPr lang="en-US" sz="4400" spc="-50" dirty="0" smtClean="0">
                <a:effectLst/>
                <a:latin typeface="Times New Roman" panose="02020603050405020304" pitchFamily="18" charset="0"/>
                <a:ea typeface="Times New Roman" panose="02020603050405020304" pitchFamily="18" charset="0"/>
              </a:rPr>
              <a:t> </a:t>
            </a:r>
            <a:r>
              <a:rPr lang="en-US" sz="4400" spc="-10" dirty="0" smtClean="0">
                <a:effectLst/>
                <a:latin typeface="Times New Roman" panose="02020603050405020304" pitchFamily="18" charset="0"/>
                <a:ea typeface="Times New Roman" panose="02020603050405020304" pitchFamily="18" charset="0"/>
              </a:rPr>
              <a:t>the</a:t>
            </a:r>
            <a:r>
              <a:rPr lang="en-US" sz="4400" spc="-50" dirty="0" smtClean="0">
                <a:effectLst/>
                <a:latin typeface="Times New Roman" panose="02020603050405020304" pitchFamily="18" charset="0"/>
                <a:ea typeface="Times New Roman" panose="02020603050405020304" pitchFamily="18" charset="0"/>
              </a:rPr>
              <a:t> </a:t>
            </a:r>
            <a:r>
              <a:rPr lang="en-US" sz="4400" spc="-10" dirty="0" smtClean="0">
                <a:effectLst/>
                <a:latin typeface="Times New Roman" panose="02020603050405020304" pitchFamily="18" charset="0"/>
                <a:ea typeface="Times New Roman" panose="02020603050405020304" pitchFamily="18" charset="0"/>
              </a:rPr>
              <a:t>„</a:t>
            </a:r>
            <a:r>
              <a:rPr lang="en-US" sz="4400" spc="-10" dirty="0" err="1" smtClean="0">
                <a:effectLst/>
                <a:latin typeface="Times New Roman" panose="02020603050405020304" pitchFamily="18" charset="0"/>
                <a:ea typeface="Times New Roman" panose="02020603050405020304" pitchFamily="18" charset="0"/>
              </a:rPr>
              <a:t>centre</a:t>
            </a:r>
            <a:r>
              <a:rPr lang="en-US" sz="4400" spc="-10" dirty="0" smtClean="0">
                <a:effectLst/>
                <a:latin typeface="Times New Roman" panose="02020603050405020304" pitchFamily="18" charset="0"/>
                <a:ea typeface="Times New Roman" panose="02020603050405020304" pitchFamily="18" charset="0"/>
              </a:rPr>
              <a:t>‟</a:t>
            </a:r>
            <a:r>
              <a:rPr lang="en-US" sz="4400" spc="-55" dirty="0" smtClean="0">
                <a:effectLst/>
                <a:latin typeface="Times New Roman" panose="02020603050405020304" pitchFamily="18" charset="0"/>
                <a:ea typeface="Times New Roman" panose="02020603050405020304" pitchFamily="18" charset="0"/>
              </a:rPr>
              <a:t> </a:t>
            </a:r>
            <a:r>
              <a:rPr lang="en-US" sz="4400" spc="-10" dirty="0" smtClean="0">
                <a:effectLst/>
                <a:latin typeface="Times New Roman" panose="02020603050405020304" pitchFamily="18" charset="0"/>
                <a:ea typeface="Times New Roman" panose="02020603050405020304" pitchFamily="18" charset="0"/>
              </a:rPr>
              <a:t>of </a:t>
            </a:r>
            <a:r>
              <a:rPr lang="en-US" sz="4400" dirty="0" smtClean="0">
                <a:effectLst/>
                <a:latin typeface="Times New Roman" panose="02020603050405020304" pitchFamily="18" charset="0"/>
                <a:ea typeface="Times New Roman" panose="02020603050405020304" pitchFamily="18" charset="0"/>
              </a:rPr>
              <a:t>a data set.</a:t>
            </a:r>
            <a:r>
              <a:rPr lang="en-US" sz="4400" spc="200" dirty="0" smtClean="0">
                <a:effectLst/>
                <a:latin typeface="Times New Roman" panose="02020603050405020304" pitchFamily="18" charset="0"/>
                <a:ea typeface="Times New Roman" panose="02020603050405020304" pitchFamily="18" charset="0"/>
              </a:rPr>
              <a:t> </a:t>
            </a:r>
            <a:r>
              <a:rPr lang="en-US" sz="4400" dirty="0" smtClean="0">
                <a:effectLst/>
                <a:latin typeface="Times New Roman" panose="02020603050405020304" pitchFamily="18" charset="0"/>
                <a:ea typeface="Times New Roman" panose="02020603050405020304" pitchFamily="18" charset="0"/>
              </a:rPr>
              <a:t>It is a single value intended to represent the distribution as a whole</a:t>
            </a:r>
            <a:r>
              <a:rPr lang="en-US" sz="1600" dirty="0" smtClean="0">
                <a:effectLst/>
                <a:latin typeface="Times New Roman" panose="02020603050405020304" pitchFamily="18" charset="0"/>
                <a:ea typeface="Times New Roman" panose="02020603050405020304" pitchFamily="18" charset="0"/>
              </a:rPr>
              <a:t>..</a:t>
            </a:r>
            <a:endParaRPr lang="en-GB" dirty="0"/>
          </a:p>
        </p:txBody>
      </p:sp>
    </p:spTree>
    <p:extLst>
      <p:ext uri="{BB962C8B-B14F-4D97-AF65-F5344CB8AC3E}">
        <p14:creationId xmlns:p14="http://schemas.microsoft.com/office/powerpoint/2010/main" val="398016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8823" y="522514"/>
            <a:ext cx="11064240" cy="5159746"/>
          </a:xfrm>
          <a:prstGeom prst="rect">
            <a:avLst/>
          </a:prstGeom>
        </p:spPr>
        <p:txBody>
          <a:bodyPr wrap="square">
            <a:spAutoFit/>
          </a:bodyPr>
          <a:lstStyle/>
          <a:p>
            <a:pPr marL="603250" marR="632460" indent="-6350" algn="just">
              <a:lnSpc>
                <a:spcPct val="98000"/>
              </a:lnSpc>
              <a:spcBef>
                <a:spcPts val="85"/>
              </a:spcBef>
              <a:spcAft>
                <a:spcPts val="0"/>
              </a:spcAft>
            </a:pPr>
            <a:r>
              <a:rPr lang="en-US" sz="4800" dirty="0">
                <a:latin typeface="Times New Roman" panose="02020603050405020304" pitchFamily="18" charset="0"/>
                <a:ea typeface="Times New Roman" panose="02020603050405020304" pitchFamily="18" charset="0"/>
              </a:rPr>
              <a:t>The</a:t>
            </a:r>
            <a:r>
              <a:rPr lang="en-US" sz="4800" spc="-75" dirty="0">
                <a:latin typeface="Times New Roman" panose="02020603050405020304" pitchFamily="18" charset="0"/>
                <a:ea typeface="Times New Roman" panose="02020603050405020304" pitchFamily="18" charset="0"/>
              </a:rPr>
              <a:t> </a:t>
            </a:r>
            <a:r>
              <a:rPr lang="en-US" sz="4800" dirty="0">
                <a:latin typeface="Times New Roman" panose="02020603050405020304" pitchFamily="18" charset="0"/>
                <a:ea typeface="Times New Roman" panose="02020603050405020304" pitchFamily="18" charset="0"/>
              </a:rPr>
              <a:t>mean</a:t>
            </a:r>
            <a:r>
              <a:rPr lang="en-US" sz="4800" spc="-65" dirty="0">
                <a:latin typeface="Times New Roman" panose="02020603050405020304" pitchFamily="18" charset="0"/>
                <a:ea typeface="Times New Roman" panose="02020603050405020304" pitchFamily="18" charset="0"/>
              </a:rPr>
              <a:t> </a:t>
            </a:r>
            <a:r>
              <a:rPr lang="en-US" sz="4800" dirty="0">
                <a:latin typeface="Times New Roman" panose="02020603050405020304" pitchFamily="18" charset="0"/>
                <a:ea typeface="Times New Roman" panose="02020603050405020304" pitchFamily="18" charset="0"/>
              </a:rPr>
              <a:t>is</a:t>
            </a:r>
            <a:r>
              <a:rPr lang="en-US" sz="4800" spc="-55" dirty="0">
                <a:latin typeface="Times New Roman" panose="02020603050405020304" pitchFamily="18" charset="0"/>
                <a:ea typeface="Times New Roman" panose="02020603050405020304" pitchFamily="18" charset="0"/>
              </a:rPr>
              <a:t> </a:t>
            </a:r>
            <a:r>
              <a:rPr lang="en-US" sz="4800" dirty="0">
                <a:latin typeface="Times New Roman" panose="02020603050405020304" pitchFamily="18" charset="0"/>
                <a:ea typeface="Times New Roman" panose="02020603050405020304" pitchFamily="18" charset="0"/>
              </a:rPr>
              <a:t>the</a:t>
            </a:r>
            <a:r>
              <a:rPr lang="en-US" sz="4800" spc="-65" dirty="0">
                <a:latin typeface="Times New Roman" panose="02020603050405020304" pitchFamily="18" charset="0"/>
                <a:ea typeface="Times New Roman" panose="02020603050405020304" pitchFamily="18" charset="0"/>
              </a:rPr>
              <a:t> </a:t>
            </a:r>
            <a:r>
              <a:rPr lang="en-US" sz="4800" dirty="0">
                <a:latin typeface="Times New Roman" panose="02020603050405020304" pitchFamily="18" charset="0"/>
                <a:ea typeface="Times New Roman" panose="02020603050405020304" pitchFamily="18" charset="0"/>
              </a:rPr>
              <a:t>most</a:t>
            </a:r>
            <a:r>
              <a:rPr lang="en-US" sz="4800" spc="-55" dirty="0">
                <a:latin typeface="Times New Roman" panose="02020603050405020304" pitchFamily="18" charset="0"/>
                <a:ea typeface="Times New Roman" panose="02020603050405020304" pitchFamily="18" charset="0"/>
              </a:rPr>
              <a:t> </a:t>
            </a:r>
            <a:r>
              <a:rPr lang="en-US" sz="4800" dirty="0">
                <a:latin typeface="Times New Roman" panose="02020603050405020304" pitchFamily="18" charset="0"/>
                <a:ea typeface="Times New Roman" panose="02020603050405020304" pitchFamily="18" charset="0"/>
              </a:rPr>
              <a:t>commonly</a:t>
            </a:r>
            <a:r>
              <a:rPr lang="en-US" sz="4800" spc="-75" dirty="0">
                <a:latin typeface="Times New Roman" panose="02020603050405020304" pitchFamily="18" charset="0"/>
                <a:ea typeface="Times New Roman" panose="02020603050405020304" pitchFamily="18" charset="0"/>
              </a:rPr>
              <a:t> </a:t>
            </a:r>
            <a:r>
              <a:rPr lang="en-US" sz="4800" dirty="0">
                <a:latin typeface="Times New Roman" panose="02020603050405020304" pitchFamily="18" charset="0"/>
                <a:ea typeface="Times New Roman" panose="02020603050405020304" pitchFamily="18" charset="0"/>
              </a:rPr>
              <a:t>used</a:t>
            </a:r>
            <a:r>
              <a:rPr lang="en-US" sz="4800" spc="-60" dirty="0">
                <a:latin typeface="Times New Roman" panose="02020603050405020304" pitchFamily="18" charset="0"/>
                <a:ea typeface="Times New Roman" panose="02020603050405020304" pitchFamily="18" charset="0"/>
              </a:rPr>
              <a:t> </a:t>
            </a:r>
            <a:r>
              <a:rPr lang="en-US" sz="4800" dirty="0">
                <a:latin typeface="Times New Roman" panose="02020603050405020304" pitchFamily="18" charset="0"/>
                <a:ea typeface="Times New Roman" panose="02020603050405020304" pitchFamily="18" charset="0"/>
              </a:rPr>
              <a:t>and</a:t>
            </a:r>
            <a:r>
              <a:rPr lang="en-US" sz="4800" spc="-60" dirty="0">
                <a:latin typeface="Times New Roman" panose="02020603050405020304" pitchFamily="18" charset="0"/>
                <a:ea typeface="Times New Roman" panose="02020603050405020304" pitchFamily="18" charset="0"/>
              </a:rPr>
              <a:t> </a:t>
            </a:r>
            <a:r>
              <a:rPr lang="en-US" sz="4800" dirty="0">
                <a:latin typeface="Times New Roman" panose="02020603050405020304" pitchFamily="18" charset="0"/>
                <a:ea typeface="Times New Roman" panose="02020603050405020304" pitchFamily="18" charset="0"/>
              </a:rPr>
              <a:t>also</a:t>
            </a:r>
            <a:r>
              <a:rPr lang="en-US" sz="4800" spc="-55" dirty="0">
                <a:latin typeface="Times New Roman" panose="02020603050405020304" pitchFamily="18" charset="0"/>
                <a:ea typeface="Times New Roman" panose="02020603050405020304" pitchFamily="18" charset="0"/>
              </a:rPr>
              <a:t> </a:t>
            </a:r>
            <a:r>
              <a:rPr lang="en-US" sz="4800" dirty="0">
                <a:latin typeface="Times New Roman" panose="02020603050405020304" pitchFamily="18" charset="0"/>
                <a:ea typeface="Times New Roman" panose="02020603050405020304" pitchFamily="18" charset="0"/>
              </a:rPr>
              <a:t>of</a:t>
            </a:r>
            <a:r>
              <a:rPr lang="en-US" sz="4800" spc="-50" dirty="0">
                <a:latin typeface="Times New Roman" panose="02020603050405020304" pitchFamily="18" charset="0"/>
                <a:ea typeface="Times New Roman" panose="02020603050405020304" pitchFamily="18" charset="0"/>
              </a:rPr>
              <a:t> </a:t>
            </a:r>
            <a:r>
              <a:rPr lang="en-US" sz="4800" dirty="0">
                <a:latin typeface="Times New Roman" panose="02020603050405020304" pitchFamily="18" charset="0"/>
                <a:ea typeface="Times New Roman" panose="02020603050405020304" pitchFamily="18" charset="0"/>
              </a:rPr>
              <a:t>the</a:t>
            </a:r>
            <a:r>
              <a:rPr lang="en-US" sz="4800" spc="-65" dirty="0">
                <a:latin typeface="Times New Roman" panose="02020603050405020304" pitchFamily="18" charset="0"/>
                <a:ea typeface="Times New Roman" panose="02020603050405020304" pitchFamily="18" charset="0"/>
              </a:rPr>
              <a:t> </a:t>
            </a:r>
            <a:r>
              <a:rPr lang="en-US" sz="4800" dirty="0">
                <a:latin typeface="Times New Roman" panose="02020603050405020304" pitchFamily="18" charset="0"/>
                <a:ea typeface="Times New Roman" panose="02020603050405020304" pitchFamily="18" charset="0"/>
              </a:rPr>
              <a:t>greatest</a:t>
            </a:r>
            <a:r>
              <a:rPr lang="en-US" sz="4800" spc="-60" dirty="0">
                <a:latin typeface="Times New Roman" panose="02020603050405020304" pitchFamily="18" charset="0"/>
                <a:ea typeface="Times New Roman" panose="02020603050405020304" pitchFamily="18" charset="0"/>
              </a:rPr>
              <a:t> </a:t>
            </a:r>
            <a:r>
              <a:rPr lang="en-US" sz="4800" dirty="0">
                <a:latin typeface="Times New Roman" panose="02020603050405020304" pitchFamily="18" charset="0"/>
                <a:ea typeface="Times New Roman" panose="02020603050405020304" pitchFamily="18" charset="0"/>
              </a:rPr>
              <a:t>importance</a:t>
            </a:r>
            <a:r>
              <a:rPr lang="en-US" sz="4800" spc="-65" dirty="0">
                <a:latin typeface="Times New Roman" panose="02020603050405020304" pitchFamily="18" charset="0"/>
                <a:ea typeface="Times New Roman" panose="02020603050405020304" pitchFamily="18" charset="0"/>
              </a:rPr>
              <a:t> </a:t>
            </a:r>
            <a:r>
              <a:rPr lang="en-US" sz="4800" dirty="0">
                <a:latin typeface="Times New Roman" panose="02020603050405020304" pitchFamily="18" charset="0"/>
                <a:ea typeface="Times New Roman" panose="02020603050405020304" pitchFamily="18" charset="0"/>
              </a:rPr>
              <a:t>out</a:t>
            </a:r>
            <a:r>
              <a:rPr lang="en-US" sz="4800" spc="-60" dirty="0">
                <a:latin typeface="Times New Roman" panose="02020603050405020304" pitchFamily="18" charset="0"/>
                <a:ea typeface="Times New Roman" panose="02020603050405020304" pitchFamily="18" charset="0"/>
              </a:rPr>
              <a:t> </a:t>
            </a:r>
            <a:r>
              <a:rPr lang="en-US" sz="4800" dirty="0">
                <a:latin typeface="Times New Roman" panose="02020603050405020304" pitchFamily="18" charset="0"/>
                <a:ea typeface="Times New Roman" panose="02020603050405020304" pitchFamily="18" charset="0"/>
              </a:rPr>
              <a:t>of</a:t>
            </a:r>
            <a:r>
              <a:rPr lang="en-US" sz="4800" spc="-65" dirty="0">
                <a:latin typeface="Times New Roman" panose="02020603050405020304" pitchFamily="18" charset="0"/>
                <a:ea typeface="Times New Roman" panose="02020603050405020304" pitchFamily="18" charset="0"/>
              </a:rPr>
              <a:t> </a:t>
            </a:r>
            <a:r>
              <a:rPr lang="en-US" sz="4800" dirty="0">
                <a:latin typeface="Times New Roman" panose="02020603050405020304" pitchFamily="18" charset="0"/>
                <a:ea typeface="Times New Roman" panose="02020603050405020304" pitchFamily="18" charset="0"/>
              </a:rPr>
              <a:t>the</a:t>
            </a:r>
            <a:r>
              <a:rPr lang="en-US" sz="4800" spc="-65" dirty="0">
                <a:latin typeface="Times New Roman" panose="02020603050405020304" pitchFamily="18" charset="0"/>
                <a:ea typeface="Times New Roman" panose="02020603050405020304" pitchFamily="18" charset="0"/>
              </a:rPr>
              <a:t> </a:t>
            </a:r>
            <a:r>
              <a:rPr lang="en-US" sz="4800" dirty="0">
                <a:latin typeface="Times New Roman" panose="02020603050405020304" pitchFamily="18" charset="0"/>
                <a:ea typeface="Times New Roman" panose="02020603050405020304" pitchFamily="18" charset="0"/>
              </a:rPr>
              <a:t>three</a:t>
            </a:r>
            <a:r>
              <a:rPr lang="en-US" sz="4800" spc="-55" dirty="0">
                <a:latin typeface="Times New Roman" panose="02020603050405020304" pitchFamily="18" charset="0"/>
                <a:ea typeface="Times New Roman" panose="02020603050405020304" pitchFamily="18" charset="0"/>
              </a:rPr>
              <a:t> </a:t>
            </a:r>
            <a:r>
              <a:rPr lang="en-US" sz="4800" dirty="0">
                <a:latin typeface="Times New Roman" panose="02020603050405020304" pitchFamily="18" charset="0"/>
                <a:ea typeface="Times New Roman" panose="02020603050405020304" pitchFamily="18" charset="0"/>
              </a:rPr>
              <a:t>averages. There</a:t>
            </a:r>
            <a:r>
              <a:rPr lang="en-US" sz="4800" spc="-5" dirty="0">
                <a:latin typeface="Times New Roman" panose="02020603050405020304" pitchFamily="18" charset="0"/>
                <a:ea typeface="Times New Roman" panose="02020603050405020304" pitchFamily="18" charset="0"/>
              </a:rPr>
              <a:t> </a:t>
            </a:r>
            <a:r>
              <a:rPr lang="en-US" sz="4800" dirty="0">
                <a:latin typeface="Times New Roman" panose="02020603050405020304" pitchFamily="18" charset="0"/>
                <a:ea typeface="Times New Roman" panose="02020603050405020304" pitchFamily="18" charset="0"/>
              </a:rPr>
              <a:t>are various types of means. We shall however consider the arithmetic mean, the geometric mean and the harmonic mean.</a:t>
            </a:r>
            <a:endParaRPr lang="en-GB" sz="4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00307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GB" dirty="0" smtClean="0"/>
              <a:t>THE ARITHMETIC MEAN (A.M) </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sz="4300" b="1" i="1" dirty="0"/>
                  <a:t>(a) The mean for ungrouped data</a:t>
                </a:r>
                <a:endParaRPr lang="en-GB" sz="4300" b="1" i="1" dirty="0"/>
              </a:p>
              <a:p>
                <a:pPr marL="0" indent="0">
                  <a:buNone/>
                </a:pPr>
                <a:r>
                  <a:rPr lang="en-US" sz="4300" dirty="0"/>
                  <a:t>For a set of n items x1, x2, x3, …., </a:t>
                </a:r>
                <a:r>
                  <a:rPr lang="en-US" sz="4300" dirty="0" err="1"/>
                  <a:t>xn</a:t>
                </a:r>
                <a:r>
                  <a:rPr lang="en-US" sz="4300" dirty="0"/>
                  <a:t>, t</a:t>
                </a:r>
                <a:r>
                  <a:rPr lang="en-US" sz="4300" dirty="0" smtClean="0"/>
                  <a:t>he arithmetic mean (average) of set of observation is the sum of the observation divided by the number of observation. Given a set of a numbers , the arithmetic mean denoted by is defined by</a:t>
                </a:r>
              </a:p>
              <a:p>
                <a:pPr marL="0" indent="0">
                  <a:buNone/>
                </a:pPr>
                <a14:m>
                  <m:oMathPara xmlns:m="http://schemas.openxmlformats.org/officeDocument/2006/math">
                    <m:oMathParaPr>
                      <m:jc m:val="centerGroup"/>
                    </m:oMathParaPr>
                    <m:oMath xmlns:m="http://schemas.openxmlformats.org/officeDocument/2006/math">
                      <m:nary>
                        <m:naryPr>
                          <m:chr m:val="∑"/>
                          <m:limLoc m:val="subSup"/>
                          <m:ctrlPr>
                            <a:rPr lang="en-GB" sz="4300" i="1" smtClean="0">
                              <a:latin typeface="Cambria Math" panose="02040503050406030204" pitchFamily="18" charset="0"/>
                            </a:rPr>
                          </m:ctrlPr>
                        </m:naryPr>
                        <m:sub>
                          <m:r>
                            <m:rPr>
                              <m:brk m:alnAt="25"/>
                            </m:rPr>
                            <a:rPr lang="en-US" sz="4300" b="0" i="1" smtClean="0">
                              <a:latin typeface="Cambria Math" panose="02040503050406030204" pitchFamily="18" charset="0"/>
                            </a:rPr>
                            <m:t>𝑖</m:t>
                          </m:r>
                          <m:r>
                            <a:rPr lang="en-US" sz="4300" b="0" i="1" smtClean="0">
                              <a:latin typeface="Cambria Math" panose="02040503050406030204" pitchFamily="18" charset="0"/>
                            </a:rPr>
                            <m:t>=1   </m:t>
                          </m:r>
                          <m:r>
                            <a:rPr lang="en-US" sz="4300" b="0" i="1" smtClean="0">
                              <a:latin typeface="Cambria Math" panose="02040503050406030204" pitchFamily="18" charset="0"/>
                            </a:rPr>
                            <m:t>𝑛</m:t>
                          </m:r>
                        </m:sub>
                        <m:sup>
                          <m:r>
                            <a:rPr lang="en-US" sz="4300" b="0" i="1" smtClean="0">
                              <a:latin typeface="Cambria Math" panose="02040503050406030204" pitchFamily="18" charset="0"/>
                            </a:rPr>
                            <m:t>𝑛</m:t>
                          </m:r>
                        </m:sup>
                        <m:e>
                          <m:r>
                            <a:rPr lang="en-US" sz="4300" b="0" i="1" smtClean="0">
                              <a:latin typeface="Cambria Math" panose="02040503050406030204" pitchFamily="18" charset="0"/>
                            </a:rPr>
                            <m:t>𝑥𝑖</m:t>
                          </m:r>
                        </m:e>
                      </m:nary>
                    </m:oMath>
                  </m:oMathPara>
                </a14:m>
                <a:endParaRPr lang="en-GB" sz="4300" dirty="0" smtClean="0"/>
              </a:p>
              <a:p>
                <a:pPr marL="0" indent="0">
                  <a:buNone/>
                </a:pP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087" t="-5042" r="-3072"/>
                </a:stretch>
              </a:blipFill>
            </p:spPr>
            <p:txBody>
              <a:bodyPr/>
              <a:lstStyle/>
              <a:p>
                <a:r>
                  <a:rPr lang="en-GB">
                    <a:noFill/>
                  </a:rPr>
                  <a:t> </a:t>
                </a:r>
              </a:p>
            </p:txBody>
          </p:sp>
        </mc:Fallback>
      </mc:AlternateContent>
      <p:cxnSp>
        <p:nvCxnSpPr>
          <p:cNvPr id="5" name="Straight Connector 4"/>
          <p:cNvCxnSpPr/>
          <p:nvPr/>
        </p:nvCxnSpPr>
        <p:spPr>
          <a:xfrm>
            <a:off x="6309360" y="3540034"/>
            <a:ext cx="37882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38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Examples</a:t>
            </a:r>
            <a:endParaRPr lang="en-GB" dirty="0"/>
          </a:p>
        </p:txBody>
      </p:sp>
      <p:sp>
        <p:nvSpPr>
          <p:cNvPr id="3" name="Content Placeholder 2"/>
          <p:cNvSpPr>
            <a:spLocks noGrp="1"/>
          </p:cNvSpPr>
          <p:nvPr>
            <p:ph idx="1"/>
          </p:nvPr>
        </p:nvSpPr>
        <p:spPr/>
        <p:txBody>
          <a:bodyPr>
            <a:normAutofit/>
          </a:bodyPr>
          <a:lstStyle/>
          <a:p>
            <a:r>
              <a:rPr lang="en-US" sz="4000" dirty="0" smtClean="0"/>
              <a:t>Example 1: The ages of ten students in STA 111 </a:t>
            </a:r>
            <a:r>
              <a:rPr lang="en-US" sz="4000" dirty="0" smtClean="0"/>
              <a:t>16,20,19,21,18,20,17,22,20,17, are determine the mean age</a:t>
            </a:r>
            <a:endParaRPr lang="en-US" sz="4000" dirty="0" smtClean="0"/>
          </a:p>
          <a:p>
            <a:r>
              <a:rPr lang="en-US" sz="4000" dirty="0" smtClean="0"/>
              <a:t>.Find the mean using the table below.</a:t>
            </a:r>
          </a:p>
          <a:p>
            <a:endParaRPr lang="en-GB" sz="4000" dirty="0"/>
          </a:p>
        </p:txBody>
      </p:sp>
      <p:graphicFrame>
        <p:nvGraphicFramePr>
          <p:cNvPr id="6" name="Table 5"/>
          <p:cNvGraphicFramePr>
            <a:graphicFrameLocks noGrp="1"/>
          </p:cNvGraphicFramePr>
          <p:nvPr>
            <p:extLst>
              <p:ext uri="{D42A27DB-BD31-4B8C-83A1-F6EECF244321}">
                <p14:modId xmlns:p14="http://schemas.microsoft.com/office/powerpoint/2010/main" val="1684770556"/>
              </p:ext>
            </p:extLst>
          </p:nvPr>
        </p:nvGraphicFramePr>
        <p:xfrm>
          <a:off x="2338251" y="4547995"/>
          <a:ext cx="7249885" cy="1158240"/>
        </p:xfrm>
        <a:graphic>
          <a:graphicData uri="http://schemas.openxmlformats.org/drawingml/2006/table">
            <a:tbl>
              <a:tblPr firstRow="1" bandRow="1">
                <a:tableStyleId>{5C22544A-7EE6-4342-B048-85BDC9FD1C3A}</a:tableStyleId>
              </a:tblPr>
              <a:tblGrid>
                <a:gridCol w="2403566">
                  <a:extLst>
                    <a:ext uri="{9D8B030D-6E8A-4147-A177-3AD203B41FA5}">
                      <a16:colId xmlns:a16="http://schemas.microsoft.com/office/drawing/2014/main" val="3603491416"/>
                    </a:ext>
                  </a:extLst>
                </a:gridCol>
                <a:gridCol w="1113089">
                  <a:extLst>
                    <a:ext uri="{9D8B030D-6E8A-4147-A177-3AD203B41FA5}">
                      <a16:colId xmlns:a16="http://schemas.microsoft.com/office/drawing/2014/main" val="1258437782"/>
                    </a:ext>
                  </a:extLst>
                </a:gridCol>
                <a:gridCol w="1126226">
                  <a:extLst>
                    <a:ext uri="{9D8B030D-6E8A-4147-A177-3AD203B41FA5}">
                      <a16:colId xmlns:a16="http://schemas.microsoft.com/office/drawing/2014/main" val="2898327002"/>
                    </a:ext>
                  </a:extLst>
                </a:gridCol>
                <a:gridCol w="1272219">
                  <a:extLst>
                    <a:ext uri="{9D8B030D-6E8A-4147-A177-3AD203B41FA5}">
                      <a16:colId xmlns:a16="http://schemas.microsoft.com/office/drawing/2014/main" val="384986665"/>
                    </a:ext>
                  </a:extLst>
                </a:gridCol>
                <a:gridCol w="1334785">
                  <a:extLst>
                    <a:ext uri="{9D8B030D-6E8A-4147-A177-3AD203B41FA5}">
                      <a16:colId xmlns:a16="http://schemas.microsoft.com/office/drawing/2014/main" val="3689041182"/>
                    </a:ext>
                  </a:extLst>
                </a:gridCol>
              </a:tblGrid>
              <a:tr h="354818">
                <a:tc>
                  <a:txBody>
                    <a:bodyPr/>
                    <a:lstStyle/>
                    <a:p>
                      <a:r>
                        <a:rPr lang="en-US" sz="3200" dirty="0" smtClean="0">
                          <a:ln>
                            <a:solidFill>
                              <a:schemeClr val="tx1"/>
                            </a:solidFill>
                          </a:ln>
                          <a:solidFill>
                            <a:schemeClr val="tx1"/>
                          </a:solidFill>
                        </a:rPr>
                        <a:t>SCORE</a:t>
                      </a:r>
                      <a:r>
                        <a:rPr lang="en-US" sz="3200" baseline="0" dirty="0" smtClean="0">
                          <a:ln>
                            <a:solidFill>
                              <a:schemeClr val="tx1"/>
                            </a:solidFill>
                          </a:ln>
                          <a:solidFill>
                            <a:schemeClr val="tx1"/>
                          </a:solidFill>
                        </a:rPr>
                        <a:t> (X)</a:t>
                      </a:r>
                      <a:endParaRPr lang="en-GB" sz="3200" dirty="0">
                        <a:ln>
                          <a:solidFill>
                            <a:schemeClr val="tx1"/>
                          </a:solidFill>
                        </a:ln>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US" sz="3200" dirty="0" smtClean="0">
                          <a:ln>
                            <a:solidFill>
                              <a:schemeClr val="tx1"/>
                            </a:solidFill>
                          </a:ln>
                          <a:solidFill>
                            <a:schemeClr val="tx1"/>
                          </a:solidFill>
                        </a:rPr>
                        <a:t>2</a:t>
                      </a:r>
                      <a:endParaRPr lang="en-GB" sz="3200" dirty="0">
                        <a:ln>
                          <a:solidFill>
                            <a:schemeClr val="tx1"/>
                          </a:solidFill>
                        </a:ln>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US" sz="3200" dirty="0" smtClean="0">
                          <a:ln>
                            <a:solidFill>
                              <a:schemeClr val="tx1"/>
                            </a:solidFill>
                          </a:ln>
                          <a:solidFill>
                            <a:schemeClr val="tx1"/>
                          </a:solidFill>
                        </a:rPr>
                        <a:t>5</a:t>
                      </a:r>
                      <a:endParaRPr lang="en-GB" sz="3200" dirty="0">
                        <a:ln>
                          <a:solidFill>
                            <a:schemeClr val="tx1"/>
                          </a:solidFill>
                        </a:ln>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US" sz="3200" dirty="0" smtClean="0">
                          <a:ln>
                            <a:solidFill>
                              <a:schemeClr val="tx1"/>
                            </a:solidFill>
                          </a:ln>
                          <a:solidFill>
                            <a:schemeClr val="tx1"/>
                          </a:solidFill>
                        </a:rPr>
                        <a:t>6</a:t>
                      </a:r>
                      <a:endParaRPr lang="en-GB" sz="3200" dirty="0">
                        <a:ln>
                          <a:solidFill>
                            <a:schemeClr val="tx1"/>
                          </a:solidFill>
                        </a:ln>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US" sz="3200" dirty="0" smtClean="0">
                          <a:ln>
                            <a:solidFill>
                              <a:schemeClr val="tx1"/>
                            </a:solidFill>
                          </a:ln>
                          <a:solidFill>
                            <a:schemeClr val="tx1"/>
                          </a:solidFill>
                        </a:rPr>
                        <a:t>8</a:t>
                      </a:r>
                      <a:endParaRPr lang="en-GB" sz="3200" dirty="0">
                        <a:ln>
                          <a:solidFill>
                            <a:schemeClr val="tx1"/>
                          </a:solidFill>
                        </a:ln>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1241353"/>
                  </a:ext>
                </a:extLst>
              </a:tr>
              <a:tr h="492386">
                <a:tc>
                  <a:txBody>
                    <a:bodyPr/>
                    <a:lstStyle/>
                    <a:p>
                      <a:r>
                        <a:rPr lang="en-US" sz="3200" dirty="0" smtClean="0">
                          <a:ln>
                            <a:solidFill>
                              <a:schemeClr val="tx1"/>
                            </a:solidFill>
                          </a:ln>
                          <a:solidFill>
                            <a:schemeClr val="tx1"/>
                          </a:solidFill>
                        </a:rPr>
                        <a:t>FREQUENCY</a:t>
                      </a:r>
                      <a:endParaRPr lang="en-GB" sz="3200" dirty="0">
                        <a:ln>
                          <a:solidFill>
                            <a:schemeClr val="tx1"/>
                          </a:solidFill>
                        </a:ln>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US" sz="3200" dirty="0" smtClean="0">
                          <a:ln>
                            <a:solidFill>
                              <a:schemeClr val="tx1"/>
                            </a:solidFill>
                          </a:ln>
                          <a:solidFill>
                            <a:schemeClr val="tx1"/>
                          </a:solidFill>
                        </a:rPr>
                        <a:t>1</a:t>
                      </a:r>
                      <a:endParaRPr lang="en-GB" sz="3200" dirty="0">
                        <a:ln>
                          <a:solidFill>
                            <a:schemeClr val="tx1"/>
                          </a:solidFill>
                        </a:ln>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US" sz="3200" dirty="0" smtClean="0">
                          <a:ln>
                            <a:solidFill>
                              <a:schemeClr val="tx1"/>
                            </a:solidFill>
                          </a:ln>
                          <a:solidFill>
                            <a:schemeClr val="tx1"/>
                          </a:solidFill>
                        </a:rPr>
                        <a:t>3</a:t>
                      </a:r>
                      <a:endParaRPr lang="en-GB" sz="3200" dirty="0">
                        <a:ln>
                          <a:solidFill>
                            <a:schemeClr val="tx1"/>
                          </a:solidFill>
                        </a:ln>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US" sz="3200" dirty="0" smtClean="0">
                          <a:ln>
                            <a:solidFill>
                              <a:schemeClr val="tx1"/>
                            </a:solidFill>
                          </a:ln>
                          <a:solidFill>
                            <a:schemeClr val="tx1"/>
                          </a:solidFill>
                        </a:rPr>
                        <a:t>4</a:t>
                      </a:r>
                      <a:endParaRPr lang="en-GB" sz="3200" dirty="0">
                        <a:ln>
                          <a:solidFill>
                            <a:schemeClr val="tx1"/>
                          </a:solidFill>
                        </a:ln>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US" sz="3200" dirty="0" smtClean="0">
                          <a:ln>
                            <a:solidFill>
                              <a:schemeClr val="tx1"/>
                            </a:solidFill>
                          </a:ln>
                          <a:solidFill>
                            <a:schemeClr val="tx1"/>
                          </a:solidFill>
                        </a:rPr>
                        <a:t>2</a:t>
                      </a:r>
                      <a:endParaRPr lang="en-GB" sz="3200" dirty="0">
                        <a:ln>
                          <a:solidFill>
                            <a:schemeClr val="tx1"/>
                          </a:solidFill>
                        </a:ln>
                        <a:solidFill>
                          <a:schemeClr val="tx1"/>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4894857"/>
                  </a:ext>
                </a:extLst>
              </a:tr>
            </a:tbl>
          </a:graphicData>
        </a:graphic>
      </p:graphicFrame>
    </p:spTree>
    <p:extLst>
      <p:ext uri="{BB962C8B-B14F-4D97-AF65-F5344CB8AC3E}">
        <p14:creationId xmlns:p14="http://schemas.microsoft.com/office/powerpoint/2010/main" val="3356293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CODING METHOD</a:t>
            </a:r>
            <a:endParaRPr lang="en-GB" dirty="0"/>
          </a:p>
        </p:txBody>
      </p:sp>
      <p:sp>
        <p:nvSpPr>
          <p:cNvPr id="3" name="Content Placeholder 2"/>
          <p:cNvSpPr>
            <a:spLocks noGrp="1"/>
          </p:cNvSpPr>
          <p:nvPr>
            <p:ph idx="1"/>
          </p:nvPr>
        </p:nvSpPr>
        <p:spPr>
          <a:xfrm>
            <a:off x="838200" y="1825624"/>
            <a:ext cx="10515600" cy="5920649"/>
          </a:xfrm>
        </p:spPr>
        <p:txBody>
          <a:bodyPr>
            <a:noAutofit/>
          </a:bodyPr>
          <a:lstStyle/>
          <a:p>
            <a:r>
              <a:rPr lang="en-US" sz="3200" dirty="0"/>
              <a:t>The coding method sometimes called the assumed mean method is a simplified version of calculating the arithmetic mean. The computational procedure is as follows.</a:t>
            </a:r>
            <a:endParaRPr lang="en-GB" sz="3200" dirty="0"/>
          </a:p>
          <a:p>
            <a:pPr lvl="3"/>
            <a:r>
              <a:rPr lang="en-US" sz="3200" dirty="0"/>
              <a:t>Assume a value within the data set as the mean, that is the assumed mean </a:t>
            </a:r>
            <a:endParaRPr lang="en-GB" sz="3200" dirty="0"/>
          </a:p>
          <a:p>
            <a:pPr lvl="3"/>
            <a:r>
              <a:rPr lang="en-US" sz="3200" dirty="0"/>
              <a:t>Obtain the deviation of each observation within the data set from the mean</a:t>
            </a:r>
            <a:r>
              <a:rPr lang="en-US" sz="3200" dirty="0" smtClean="0"/>
              <a:t>.</a:t>
            </a:r>
            <a:r>
              <a:rPr lang="en-US" sz="3200" dirty="0"/>
              <a:t/>
            </a:r>
            <a:br>
              <a:rPr lang="en-US" sz="3200" dirty="0"/>
            </a:br>
            <a:r>
              <a:rPr lang="en-US" sz="3200" dirty="0" smtClean="0"/>
              <a:t>. Calculate </a:t>
            </a:r>
            <a:r>
              <a:rPr lang="en-US" sz="3200" dirty="0"/>
              <a:t>the mean of the deviations from the assumed </a:t>
            </a:r>
            <a:r>
              <a:rPr lang="en-US" sz="3200" dirty="0" smtClean="0"/>
              <a:t>mean.</a:t>
            </a:r>
            <a:r>
              <a:rPr lang="en-US" sz="3200" dirty="0"/>
              <a:t/>
            </a:r>
            <a:br>
              <a:rPr lang="en-US" sz="3200" dirty="0"/>
            </a:br>
            <a:r>
              <a:rPr lang="en-US" sz="3200" dirty="0" smtClean="0"/>
              <a:t>. Calculate </a:t>
            </a:r>
            <a:r>
              <a:rPr lang="en-US" sz="3200" dirty="0"/>
              <a:t>the original mean</a:t>
            </a:r>
            <a:endParaRPr lang="en-GB" sz="3200" dirty="0"/>
          </a:p>
        </p:txBody>
      </p:sp>
    </p:spTree>
    <p:extLst>
      <p:ext uri="{BB962C8B-B14F-4D97-AF65-F5344CB8AC3E}">
        <p14:creationId xmlns:p14="http://schemas.microsoft.com/office/powerpoint/2010/main" val="445753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Calculation of mean from grouped data</a:t>
            </a:r>
            <a:endParaRPr lang="en-GB" dirty="0"/>
          </a:p>
        </p:txBody>
      </p:sp>
      <p:sp>
        <p:nvSpPr>
          <p:cNvPr id="3" name="Content Placeholder 2"/>
          <p:cNvSpPr>
            <a:spLocks noGrp="1"/>
          </p:cNvSpPr>
          <p:nvPr>
            <p:ph idx="1"/>
          </p:nvPr>
        </p:nvSpPr>
        <p:spPr>
          <a:xfrm>
            <a:off x="838200" y="1825625"/>
            <a:ext cx="10515600" cy="4522924"/>
          </a:xfrm>
        </p:spPr>
        <p:txBody>
          <a:bodyPr>
            <a:noAutofit/>
          </a:bodyPr>
          <a:lstStyle/>
          <a:p>
            <a:pPr marL="0" indent="0">
              <a:buNone/>
            </a:pPr>
            <a:r>
              <a:rPr lang="en-US" sz="4000" dirty="0" smtClean="0"/>
              <a:t>If the items of a frequency distribution are classified in intervals, we make the assumption that every item in an interval has the mid-values of the interval and we use this midpoint for .</a:t>
            </a:r>
          </a:p>
          <a:p>
            <a:r>
              <a:rPr lang="en-US" sz="4000" dirty="0" smtClean="0"/>
              <a:t>The table below shows the distribution of the waiting items for some customers in a certain petrol station. Find </a:t>
            </a:r>
            <a:r>
              <a:rPr lang="en-US" sz="4000" dirty="0"/>
              <a:t>the average waiting time of the customers</a:t>
            </a:r>
            <a:r>
              <a:rPr lang="en-US" dirty="0"/>
              <a:t>.</a:t>
            </a:r>
            <a:endParaRPr lang="en-GB" dirty="0"/>
          </a:p>
          <a:p>
            <a:pPr marL="0" indent="0">
              <a:buNone/>
            </a:pPr>
            <a:endParaRPr lang="en-US" sz="4000" dirty="0" smtClean="0"/>
          </a:p>
          <a:p>
            <a:pPr marL="0" indent="0">
              <a:buNone/>
            </a:pPr>
            <a:endParaRPr lang="en-GB" sz="4400" dirty="0"/>
          </a:p>
        </p:txBody>
      </p:sp>
    </p:spTree>
    <p:extLst>
      <p:ext uri="{BB962C8B-B14F-4D97-AF65-F5344CB8AC3E}">
        <p14:creationId xmlns:p14="http://schemas.microsoft.com/office/powerpoint/2010/main" val="694513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50142798"/>
              </p:ext>
            </p:extLst>
          </p:nvPr>
        </p:nvGraphicFramePr>
        <p:xfrm>
          <a:off x="744581" y="673258"/>
          <a:ext cx="10071464" cy="1397346"/>
        </p:xfrm>
        <a:graphic>
          <a:graphicData uri="http://schemas.openxmlformats.org/drawingml/2006/table">
            <a:tbl>
              <a:tblPr firstRow="1" firstCol="1" lastRow="1" lastCol="1" bandRow="1" bandCol="1">
                <a:tableStyleId>{5C22544A-7EE6-4342-B048-85BDC9FD1C3A}</a:tableStyleId>
              </a:tblPr>
              <a:tblGrid>
                <a:gridCol w="2318521">
                  <a:extLst>
                    <a:ext uri="{9D8B030D-6E8A-4147-A177-3AD203B41FA5}">
                      <a16:colId xmlns:a16="http://schemas.microsoft.com/office/drawing/2014/main" val="1988295567"/>
                    </a:ext>
                  </a:extLst>
                </a:gridCol>
                <a:gridCol w="1329722">
                  <a:extLst>
                    <a:ext uri="{9D8B030D-6E8A-4147-A177-3AD203B41FA5}">
                      <a16:colId xmlns:a16="http://schemas.microsoft.com/office/drawing/2014/main" val="3937232582"/>
                    </a:ext>
                  </a:extLst>
                </a:gridCol>
                <a:gridCol w="1283285">
                  <a:extLst>
                    <a:ext uri="{9D8B030D-6E8A-4147-A177-3AD203B41FA5}">
                      <a16:colId xmlns:a16="http://schemas.microsoft.com/office/drawing/2014/main" val="1347905526"/>
                    </a:ext>
                  </a:extLst>
                </a:gridCol>
                <a:gridCol w="1286683">
                  <a:extLst>
                    <a:ext uri="{9D8B030D-6E8A-4147-A177-3AD203B41FA5}">
                      <a16:colId xmlns:a16="http://schemas.microsoft.com/office/drawing/2014/main" val="800017993"/>
                    </a:ext>
                  </a:extLst>
                </a:gridCol>
                <a:gridCol w="1283285">
                  <a:extLst>
                    <a:ext uri="{9D8B030D-6E8A-4147-A177-3AD203B41FA5}">
                      <a16:colId xmlns:a16="http://schemas.microsoft.com/office/drawing/2014/main" val="3077268473"/>
                    </a:ext>
                  </a:extLst>
                </a:gridCol>
                <a:gridCol w="1286683">
                  <a:extLst>
                    <a:ext uri="{9D8B030D-6E8A-4147-A177-3AD203B41FA5}">
                      <a16:colId xmlns:a16="http://schemas.microsoft.com/office/drawing/2014/main" val="189929931"/>
                    </a:ext>
                  </a:extLst>
                </a:gridCol>
                <a:gridCol w="1283285">
                  <a:extLst>
                    <a:ext uri="{9D8B030D-6E8A-4147-A177-3AD203B41FA5}">
                      <a16:colId xmlns:a16="http://schemas.microsoft.com/office/drawing/2014/main" val="4058641461"/>
                    </a:ext>
                  </a:extLst>
                </a:gridCol>
              </a:tblGrid>
              <a:tr h="659153">
                <a:tc>
                  <a:txBody>
                    <a:bodyPr/>
                    <a:lstStyle/>
                    <a:p>
                      <a:pPr marL="67945">
                        <a:lnSpc>
                          <a:spcPts val="1395"/>
                        </a:lnSpc>
                        <a:spcAft>
                          <a:spcPts val="0"/>
                        </a:spcAft>
                        <a:tabLst>
                          <a:tab pos="749935" algn="l"/>
                        </a:tabLst>
                      </a:pPr>
                      <a:endParaRPr lang="en-US" sz="2000" spc="-10" dirty="0" smtClean="0">
                        <a:effectLst/>
                      </a:endParaRPr>
                    </a:p>
                    <a:p>
                      <a:pPr marL="67945">
                        <a:lnSpc>
                          <a:spcPts val="1395"/>
                        </a:lnSpc>
                        <a:spcAft>
                          <a:spcPts val="0"/>
                        </a:spcAft>
                        <a:tabLst>
                          <a:tab pos="749935" algn="l"/>
                        </a:tabLst>
                      </a:pPr>
                      <a:r>
                        <a:rPr lang="en-US" sz="2000" spc="-10" dirty="0" smtClean="0">
                          <a:effectLst/>
                        </a:rPr>
                        <a:t>Waiting</a:t>
                      </a:r>
                      <a:r>
                        <a:rPr lang="en-US" sz="2000" dirty="0">
                          <a:effectLst/>
                        </a:rPr>
                        <a:t>	</a:t>
                      </a:r>
                      <a:r>
                        <a:rPr lang="en-US" sz="2000" spc="-10" dirty="0">
                          <a:effectLst/>
                        </a:rPr>
                        <a:t>time(in</a:t>
                      </a:r>
                      <a:endParaRPr lang="en-GB" sz="2000" dirty="0">
                        <a:effectLst/>
                      </a:endParaRPr>
                    </a:p>
                    <a:p>
                      <a:pPr marL="67945">
                        <a:spcBef>
                          <a:spcPts val="705"/>
                        </a:spcBef>
                        <a:spcAft>
                          <a:spcPts val="0"/>
                        </a:spcAft>
                      </a:pPr>
                      <a:r>
                        <a:rPr lang="en-US" sz="2000" spc="-20" dirty="0" err="1">
                          <a:effectLst/>
                        </a:rPr>
                        <a:t>mins</a:t>
                      </a:r>
                      <a:r>
                        <a:rPr lang="en-US" sz="2000" spc="-20" dirty="0">
                          <a:effectLst/>
                        </a:rPr>
                        <a:t>)</a:t>
                      </a:r>
                      <a:endParaRPr lang="en-GB" sz="2000" dirty="0">
                        <a:effectLst/>
                        <a:latin typeface="Caladea"/>
                        <a:ea typeface="Caladea"/>
                        <a:cs typeface="Caladea"/>
                      </a:endParaRPr>
                    </a:p>
                  </a:txBody>
                  <a:tcPr marL="0" marR="0" marT="0" marB="0"/>
                </a:tc>
                <a:tc>
                  <a:txBody>
                    <a:bodyPr/>
                    <a:lstStyle/>
                    <a:p>
                      <a:pPr marL="68580">
                        <a:lnSpc>
                          <a:spcPts val="1900"/>
                        </a:lnSpc>
                        <a:spcAft>
                          <a:spcPts val="0"/>
                        </a:spcAft>
                      </a:pPr>
                      <a:endParaRPr lang="en-US" sz="2000" dirty="0" smtClean="0">
                        <a:effectLst/>
                      </a:endParaRPr>
                    </a:p>
                    <a:p>
                      <a:pPr marL="68580">
                        <a:lnSpc>
                          <a:spcPts val="1900"/>
                        </a:lnSpc>
                        <a:spcAft>
                          <a:spcPts val="0"/>
                        </a:spcAft>
                      </a:pPr>
                      <a:r>
                        <a:rPr lang="en-US" sz="2000" dirty="0" smtClean="0">
                          <a:effectLst/>
                        </a:rPr>
                        <a:t>1.5</a:t>
                      </a:r>
                      <a:r>
                        <a:rPr lang="en-US" sz="2000" spc="-45" dirty="0" smtClean="0">
                          <a:effectLst/>
                        </a:rPr>
                        <a:t> </a:t>
                      </a:r>
                      <a:r>
                        <a:rPr lang="en-US" sz="2000" dirty="0">
                          <a:effectLst/>
                        </a:rPr>
                        <a:t>–</a:t>
                      </a:r>
                      <a:r>
                        <a:rPr lang="en-US" sz="2000" spc="-40" dirty="0">
                          <a:effectLst/>
                        </a:rPr>
                        <a:t> </a:t>
                      </a:r>
                      <a:r>
                        <a:rPr lang="en-US" sz="2000" spc="-25" dirty="0">
                          <a:effectLst/>
                        </a:rPr>
                        <a:t>1.9</a:t>
                      </a:r>
                      <a:endParaRPr lang="en-GB" sz="2000" dirty="0">
                        <a:effectLst/>
                        <a:latin typeface="Caladea"/>
                        <a:ea typeface="Caladea"/>
                        <a:cs typeface="Caladea"/>
                      </a:endParaRPr>
                    </a:p>
                  </a:txBody>
                  <a:tcPr marL="0" marR="0" marT="0" marB="0"/>
                </a:tc>
                <a:tc>
                  <a:txBody>
                    <a:bodyPr/>
                    <a:lstStyle/>
                    <a:p>
                      <a:pPr marL="68580">
                        <a:lnSpc>
                          <a:spcPts val="1900"/>
                        </a:lnSpc>
                        <a:spcAft>
                          <a:spcPts val="0"/>
                        </a:spcAft>
                      </a:pPr>
                      <a:endParaRPr lang="en-US" sz="2000" dirty="0" smtClean="0">
                        <a:effectLst/>
                      </a:endParaRPr>
                    </a:p>
                    <a:p>
                      <a:pPr marL="68580">
                        <a:lnSpc>
                          <a:spcPts val="1900"/>
                        </a:lnSpc>
                        <a:spcAft>
                          <a:spcPts val="0"/>
                        </a:spcAft>
                      </a:pPr>
                      <a:r>
                        <a:rPr lang="en-US" sz="2000" dirty="0" smtClean="0">
                          <a:effectLst/>
                        </a:rPr>
                        <a:t>2.0</a:t>
                      </a:r>
                      <a:r>
                        <a:rPr lang="en-US" sz="2000" spc="-45" dirty="0" smtClean="0">
                          <a:effectLst/>
                        </a:rPr>
                        <a:t> </a:t>
                      </a:r>
                      <a:r>
                        <a:rPr lang="en-US" sz="2000" dirty="0">
                          <a:effectLst/>
                        </a:rPr>
                        <a:t>–</a:t>
                      </a:r>
                      <a:r>
                        <a:rPr lang="en-US" sz="2000" spc="-40" dirty="0">
                          <a:effectLst/>
                        </a:rPr>
                        <a:t> </a:t>
                      </a:r>
                      <a:r>
                        <a:rPr lang="en-US" sz="2000" spc="-25" dirty="0">
                          <a:effectLst/>
                        </a:rPr>
                        <a:t>2.4</a:t>
                      </a:r>
                      <a:endParaRPr lang="en-GB" sz="2000" dirty="0">
                        <a:effectLst/>
                        <a:latin typeface="Caladea"/>
                        <a:ea typeface="Caladea"/>
                        <a:cs typeface="Caladea"/>
                      </a:endParaRPr>
                    </a:p>
                  </a:txBody>
                  <a:tcPr marL="0" marR="0" marT="0" marB="0"/>
                </a:tc>
                <a:tc>
                  <a:txBody>
                    <a:bodyPr/>
                    <a:lstStyle/>
                    <a:p>
                      <a:pPr marL="68580">
                        <a:lnSpc>
                          <a:spcPts val="1900"/>
                        </a:lnSpc>
                        <a:spcAft>
                          <a:spcPts val="0"/>
                        </a:spcAft>
                      </a:pPr>
                      <a:endParaRPr lang="en-US" sz="2000" dirty="0" smtClean="0">
                        <a:effectLst/>
                      </a:endParaRPr>
                    </a:p>
                    <a:p>
                      <a:pPr marL="68580">
                        <a:lnSpc>
                          <a:spcPts val="1900"/>
                        </a:lnSpc>
                        <a:spcAft>
                          <a:spcPts val="0"/>
                        </a:spcAft>
                      </a:pPr>
                      <a:r>
                        <a:rPr lang="en-US" sz="2000" dirty="0" smtClean="0">
                          <a:effectLst/>
                        </a:rPr>
                        <a:t>2.5</a:t>
                      </a:r>
                      <a:r>
                        <a:rPr lang="en-US" sz="2000" spc="-45" dirty="0" smtClean="0">
                          <a:effectLst/>
                        </a:rPr>
                        <a:t> </a:t>
                      </a:r>
                      <a:r>
                        <a:rPr lang="en-US" sz="2000" dirty="0">
                          <a:effectLst/>
                        </a:rPr>
                        <a:t>–</a:t>
                      </a:r>
                      <a:r>
                        <a:rPr lang="en-US" sz="2000" spc="-40" dirty="0">
                          <a:effectLst/>
                        </a:rPr>
                        <a:t> </a:t>
                      </a:r>
                      <a:r>
                        <a:rPr lang="en-US" sz="2000" spc="-25" dirty="0">
                          <a:effectLst/>
                        </a:rPr>
                        <a:t>2.9</a:t>
                      </a:r>
                      <a:endParaRPr lang="en-GB" sz="2000" dirty="0">
                        <a:effectLst/>
                        <a:latin typeface="Caladea"/>
                        <a:ea typeface="Caladea"/>
                        <a:cs typeface="Caladea"/>
                      </a:endParaRPr>
                    </a:p>
                  </a:txBody>
                  <a:tcPr marL="0" marR="0" marT="0" marB="0"/>
                </a:tc>
                <a:tc>
                  <a:txBody>
                    <a:bodyPr/>
                    <a:lstStyle/>
                    <a:p>
                      <a:pPr marL="67945">
                        <a:lnSpc>
                          <a:spcPts val="1900"/>
                        </a:lnSpc>
                        <a:spcAft>
                          <a:spcPts val="0"/>
                        </a:spcAft>
                      </a:pPr>
                      <a:endParaRPr lang="en-US" sz="2000" dirty="0" smtClean="0">
                        <a:effectLst/>
                      </a:endParaRPr>
                    </a:p>
                    <a:p>
                      <a:pPr marL="67945">
                        <a:lnSpc>
                          <a:spcPts val="1900"/>
                        </a:lnSpc>
                        <a:spcAft>
                          <a:spcPts val="0"/>
                        </a:spcAft>
                      </a:pPr>
                      <a:r>
                        <a:rPr lang="en-US" sz="2000" dirty="0" smtClean="0">
                          <a:effectLst/>
                        </a:rPr>
                        <a:t>3.0</a:t>
                      </a:r>
                      <a:r>
                        <a:rPr lang="en-US" sz="2000" spc="-45" dirty="0" smtClean="0">
                          <a:effectLst/>
                        </a:rPr>
                        <a:t> </a:t>
                      </a:r>
                      <a:r>
                        <a:rPr lang="en-US" sz="2000" dirty="0">
                          <a:effectLst/>
                        </a:rPr>
                        <a:t>–</a:t>
                      </a:r>
                      <a:r>
                        <a:rPr lang="en-US" sz="2000" spc="-40" dirty="0">
                          <a:effectLst/>
                        </a:rPr>
                        <a:t> </a:t>
                      </a:r>
                      <a:r>
                        <a:rPr lang="en-US" sz="2000" spc="-25" dirty="0">
                          <a:effectLst/>
                        </a:rPr>
                        <a:t>3.4</a:t>
                      </a:r>
                      <a:endParaRPr lang="en-GB" sz="2000" dirty="0">
                        <a:effectLst/>
                        <a:latin typeface="Caladea"/>
                        <a:ea typeface="Caladea"/>
                        <a:cs typeface="Caladea"/>
                      </a:endParaRPr>
                    </a:p>
                  </a:txBody>
                  <a:tcPr marL="0" marR="0" marT="0" marB="0"/>
                </a:tc>
                <a:tc>
                  <a:txBody>
                    <a:bodyPr/>
                    <a:lstStyle/>
                    <a:p>
                      <a:pPr marL="67945">
                        <a:lnSpc>
                          <a:spcPts val="1900"/>
                        </a:lnSpc>
                        <a:spcAft>
                          <a:spcPts val="0"/>
                        </a:spcAft>
                      </a:pPr>
                      <a:endParaRPr lang="en-US" sz="2000" dirty="0" smtClean="0">
                        <a:effectLst/>
                      </a:endParaRPr>
                    </a:p>
                    <a:p>
                      <a:pPr marL="67945">
                        <a:lnSpc>
                          <a:spcPts val="1900"/>
                        </a:lnSpc>
                        <a:spcAft>
                          <a:spcPts val="0"/>
                        </a:spcAft>
                      </a:pPr>
                      <a:r>
                        <a:rPr lang="en-US" sz="2000" dirty="0" smtClean="0">
                          <a:effectLst/>
                        </a:rPr>
                        <a:t>3.5</a:t>
                      </a:r>
                      <a:r>
                        <a:rPr lang="en-US" sz="2000" spc="-45" dirty="0" smtClean="0">
                          <a:effectLst/>
                        </a:rPr>
                        <a:t> </a:t>
                      </a:r>
                      <a:r>
                        <a:rPr lang="en-US" sz="2000" dirty="0">
                          <a:effectLst/>
                        </a:rPr>
                        <a:t>–</a:t>
                      </a:r>
                      <a:r>
                        <a:rPr lang="en-US" sz="2000" spc="-40" dirty="0">
                          <a:effectLst/>
                        </a:rPr>
                        <a:t> </a:t>
                      </a:r>
                      <a:r>
                        <a:rPr lang="en-US" sz="2000" spc="-25" dirty="0">
                          <a:effectLst/>
                        </a:rPr>
                        <a:t>3.9</a:t>
                      </a:r>
                      <a:endParaRPr lang="en-GB" sz="2000" dirty="0">
                        <a:effectLst/>
                        <a:latin typeface="Caladea"/>
                        <a:ea typeface="Caladea"/>
                        <a:cs typeface="Caladea"/>
                      </a:endParaRPr>
                    </a:p>
                  </a:txBody>
                  <a:tcPr marL="0" marR="0" marT="0" marB="0"/>
                </a:tc>
                <a:tc>
                  <a:txBody>
                    <a:bodyPr/>
                    <a:lstStyle/>
                    <a:p>
                      <a:pPr marL="67945">
                        <a:lnSpc>
                          <a:spcPts val="1900"/>
                        </a:lnSpc>
                        <a:spcAft>
                          <a:spcPts val="0"/>
                        </a:spcAft>
                      </a:pPr>
                      <a:endParaRPr lang="en-US" sz="2000" dirty="0" smtClean="0">
                        <a:effectLst/>
                      </a:endParaRPr>
                    </a:p>
                    <a:p>
                      <a:pPr marL="67945">
                        <a:lnSpc>
                          <a:spcPts val="1900"/>
                        </a:lnSpc>
                        <a:spcAft>
                          <a:spcPts val="0"/>
                        </a:spcAft>
                      </a:pPr>
                      <a:r>
                        <a:rPr lang="en-US" sz="2000" dirty="0" smtClean="0">
                          <a:effectLst/>
                        </a:rPr>
                        <a:t>4.0</a:t>
                      </a:r>
                      <a:r>
                        <a:rPr lang="en-US" sz="2000" spc="-45" dirty="0" smtClean="0">
                          <a:effectLst/>
                        </a:rPr>
                        <a:t> </a:t>
                      </a:r>
                      <a:r>
                        <a:rPr lang="en-US" sz="2000" dirty="0">
                          <a:effectLst/>
                        </a:rPr>
                        <a:t>–</a:t>
                      </a:r>
                      <a:r>
                        <a:rPr lang="en-US" sz="2000" spc="-40" dirty="0">
                          <a:effectLst/>
                        </a:rPr>
                        <a:t> </a:t>
                      </a:r>
                      <a:r>
                        <a:rPr lang="en-US" sz="2000" spc="-25" dirty="0">
                          <a:effectLst/>
                        </a:rPr>
                        <a:t>4.4</a:t>
                      </a:r>
                      <a:endParaRPr lang="en-GB" sz="2000" dirty="0">
                        <a:effectLst/>
                        <a:latin typeface="Caladea"/>
                        <a:ea typeface="Caladea"/>
                        <a:cs typeface="Caladea"/>
                      </a:endParaRPr>
                    </a:p>
                  </a:txBody>
                  <a:tcPr marL="0" marR="0" marT="0" marB="0"/>
                </a:tc>
                <a:extLst>
                  <a:ext uri="{0D108BD9-81ED-4DB2-BD59-A6C34878D82A}">
                    <a16:rowId xmlns:a16="http://schemas.microsoft.com/office/drawing/2014/main" val="34567904"/>
                  </a:ext>
                </a:extLst>
              </a:tr>
              <a:tr h="648046">
                <a:tc>
                  <a:txBody>
                    <a:bodyPr/>
                    <a:lstStyle/>
                    <a:p>
                      <a:pPr marL="67945">
                        <a:lnSpc>
                          <a:spcPts val="1395"/>
                        </a:lnSpc>
                        <a:spcAft>
                          <a:spcPts val="0"/>
                        </a:spcAft>
                      </a:pPr>
                      <a:endParaRPr lang="en-US" sz="2000" dirty="0" smtClean="0">
                        <a:effectLst/>
                      </a:endParaRPr>
                    </a:p>
                    <a:p>
                      <a:pPr marL="67945">
                        <a:lnSpc>
                          <a:spcPts val="1395"/>
                        </a:lnSpc>
                        <a:spcAft>
                          <a:spcPts val="0"/>
                        </a:spcAft>
                      </a:pPr>
                      <a:r>
                        <a:rPr lang="en-US" sz="2000" dirty="0" smtClean="0">
                          <a:effectLst/>
                        </a:rPr>
                        <a:t>No</a:t>
                      </a:r>
                      <a:r>
                        <a:rPr lang="en-US" sz="2000" dirty="0">
                          <a:effectLst/>
                        </a:rPr>
                        <a:t>.</a:t>
                      </a:r>
                      <a:r>
                        <a:rPr lang="en-US" sz="2000" spc="-50" dirty="0">
                          <a:effectLst/>
                        </a:rPr>
                        <a:t> </a:t>
                      </a:r>
                      <a:r>
                        <a:rPr lang="en-US" sz="2000" dirty="0">
                          <a:effectLst/>
                        </a:rPr>
                        <a:t>of</a:t>
                      </a:r>
                      <a:r>
                        <a:rPr lang="en-US" sz="2000" spc="-55" dirty="0">
                          <a:effectLst/>
                        </a:rPr>
                        <a:t> </a:t>
                      </a:r>
                      <a:r>
                        <a:rPr lang="en-US" sz="2000" spc="-10" dirty="0">
                          <a:effectLst/>
                        </a:rPr>
                        <a:t>customers</a:t>
                      </a:r>
                      <a:endParaRPr lang="en-GB" sz="2000" dirty="0">
                        <a:effectLst/>
                        <a:latin typeface="Caladea"/>
                        <a:ea typeface="Caladea"/>
                        <a:cs typeface="Caladea"/>
                      </a:endParaRPr>
                    </a:p>
                  </a:txBody>
                  <a:tcPr marL="0" marR="0" marT="0" marB="0"/>
                </a:tc>
                <a:tc>
                  <a:txBody>
                    <a:bodyPr/>
                    <a:lstStyle/>
                    <a:p>
                      <a:pPr marL="68580">
                        <a:lnSpc>
                          <a:spcPts val="1395"/>
                        </a:lnSpc>
                        <a:spcAft>
                          <a:spcPts val="0"/>
                        </a:spcAft>
                      </a:pPr>
                      <a:endParaRPr lang="en-US" sz="2000" spc="-50" dirty="0" smtClean="0">
                        <a:effectLst/>
                      </a:endParaRPr>
                    </a:p>
                    <a:p>
                      <a:pPr marL="68580">
                        <a:lnSpc>
                          <a:spcPts val="1395"/>
                        </a:lnSpc>
                        <a:spcAft>
                          <a:spcPts val="0"/>
                        </a:spcAft>
                      </a:pPr>
                      <a:r>
                        <a:rPr lang="en-US" sz="2000" spc="-50" dirty="0" smtClean="0">
                          <a:effectLst/>
                        </a:rPr>
                        <a:t>3</a:t>
                      </a:r>
                      <a:endParaRPr lang="en-GB" sz="2000" dirty="0">
                        <a:effectLst/>
                        <a:latin typeface="Caladea"/>
                        <a:ea typeface="Caladea"/>
                        <a:cs typeface="Caladea"/>
                      </a:endParaRPr>
                    </a:p>
                  </a:txBody>
                  <a:tcPr marL="0" marR="0" marT="0" marB="0"/>
                </a:tc>
                <a:tc>
                  <a:txBody>
                    <a:bodyPr/>
                    <a:lstStyle/>
                    <a:p>
                      <a:pPr marL="68580">
                        <a:lnSpc>
                          <a:spcPts val="1395"/>
                        </a:lnSpc>
                        <a:spcAft>
                          <a:spcPts val="0"/>
                        </a:spcAft>
                      </a:pPr>
                      <a:endParaRPr lang="en-US" sz="2000" spc="-25" dirty="0" smtClean="0">
                        <a:effectLst/>
                      </a:endParaRPr>
                    </a:p>
                    <a:p>
                      <a:pPr marL="68580">
                        <a:lnSpc>
                          <a:spcPts val="1395"/>
                        </a:lnSpc>
                        <a:spcAft>
                          <a:spcPts val="0"/>
                        </a:spcAft>
                      </a:pPr>
                      <a:r>
                        <a:rPr lang="en-US" sz="2000" spc="-25" dirty="0" smtClean="0">
                          <a:effectLst/>
                        </a:rPr>
                        <a:t>10</a:t>
                      </a:r>
                      <a:endParaRPr lang="en-GB" sz="2000" dirty="0">
                        <a:effectLst/>
                        <a:latin typeface="Caladea"/>
                        <a:ea typeface="Caladea"/>
                        <a:cs typeface="Caladea"/>
                      </a:endParaRPr>
                    </a:p>
                  </a:txBody>
                  <a:tcPr marL="0" marR="0" marT="0" marB="0"/>
                </a:tc>
                <a:tc>
                  <a:txBody>
                    <a:bodyPr/>
                    <a:lstStyle/>
                    <a:p>
                      <a:pPr marL="68580">
                        <a:lnSpc>
                          <a:spcPts val="1395"/>
                        </a:lnSpc>
                        <a:spcAft>
                          <a:spcPts val="0"/>
                        </a:spcAft>
                      </a:pPr>
                      <a:endParaRPr lang="en-US" sz="2000" spc="-25" dirty="0" smtClean="0">
                        <a:effectLst/>
                      </a:endParaRPr>
                    </a:p>
                    <a:p>
                      <a:pPr marL="68580">
                        <a:lnSpc>
                          <a:spcPts val="1395"/>
                        </a:lnSpc>
                        <a:spcAft>
                          <a:spcPts val="0"/>
                        </a:spcAft>
                      </a:pPr>
                      <a:r>
                        <a:rPr lang="en-US" sz="2000" spc="-25" dirty="0" smtClean="0">
                          <a:effectLst/>
                        </a:rPr>
                        <a:t>18</a:t>
                      </a:r>
                      <a:endParaRPr lang="en-GB" sz="2000" dirty="0">
                        <a:effectLst/>
                        <a:latin typeface="Caladea"/>
                        <a:ea typeface="Caladea"/>
                        <a:cs typeface="Caladea"/>
                      </a:endParaRPr>
                    </a:p>
                  </a:txBody>
                  <a:tcPr marL="0" marR="0" marT="0" marB="0"/>
                </a:tc>
                <a:tc>
                  <a:txBody>
                    <a:bodyPr/>
                    <a:lstStyle/>
                    <a:p>
                      <a:pPr marL="67945">
                        <a:lnSpc>
                          <a:spcPts val="1395"/>
                        </a:lnSpc>
                        <a:spcAft>
                          <a:spcPts val="0"/>
                        </a:spcAft>
                      </a:pPr>
                      <a:endParaRPr lang="en-US" sz="2000" spc="-25" dirty="0" smtClean="0">
                        <a:effectLst/>
                      </a:endParaRPr>
                    </a:p>
                    <a:p>
                      <a:pPr marL="67945">
                        <a:lnSpc>
                          <a:spcPts val="1395"/>
                        </a:lnSpc>
                        <a:spcAft>
                          <a:spcPts val="0"/>
                        </a:spcAft>
                      </a:pPr>
                      <a:r>
                        <a:rPr lang="en-US" sz="2000" spc="-25" dirty="0" smtClean="0">
                          <a:effectLst/>
                        </a:rPr>
                        <a:t>10</a:t>
                      </a:r>
                      <a:endParaRPr lang="en-GB" sz="2000" dirty="0">
                        <a:effectLst/>
                        <a:latin typeface="Caladea"/>
                        <a:ea typeface="Caladea"/>
                        <a:cs typeface="Caladea"/>
                      </a:endParaRPr>
                    </a:p>
                  </a:txBody>
                  <a:tcPr marL="0" marR="0" marT="0" marB="0"/>
                </a:tc>
                <a:tc>
                  <a:txBody>
                    <a:bodyPr/>
                    <a:lstStyle/>
                    <a:p>
                      <a:pPr marL="67945">
                        <a:lnSpc>
                          <a:spcPts val="1395"/>
                        </a:lnSpc>
                        <a:spcAft>
                          <a:spcPts val="0"/>
                        </a:spcAft>
                      </a:pPr>
                      <a:endParaRPr lang="en-US" sz="2000" spc="-50" dirty="0" smtClean="0">
                        <a:effectLst/>
                      </a:endParaRPr>
                    </a:p>
                    <a:p>
                      <a:pPr marL="67945">
                        <a:lnSpc>
                          <a:spcPts val="1395"/>
                        </a:lnSpc>
                        <a:spcAft>
                          <a:spcPts val="0"/>
                        </a:spcAft>
                      </a:pPr>
                      <a:r>
                        <a:rPr lang="en-US" sz="2000" spc="-50" dirty="0" smtClean="0">
                          <a:effectLst/>
                        </a:rPr>
                        <a:t>7</a:t>
                      </a:r>
                      <a:endParaRPr lang="en-GB" sz="2000" dirty="0">
                        <a:effectLst/>
                        <a:latin typeface="Caladea"/>
                        <a:ea typeface="Caladea"/>
                        <a:cs typeface="Caladea"/>
                      </a:endParaRPr>
                    </a:p>
                  </a:txBody>
                  <a:tcPr marL="0" marR="0" marT="0" marB="0"/>
                </a:tc>
                <a:tc>
                  <a:txBody>
                    <a:bodyPr/>
                    <a:lstStyle/>
                    <a:p>
                      <a:pPr marL="67945">
                        <a:lnSpc>
                          <a:spcPts val="1395"/>
                        </a:lnSpc>
                        <a:spcAft>
                          <a:spcPts val="0"/>
                        </a:spcAft>
                      </a:pPr>
                      <a:endParaRPr lang="en-US" sz="2000" spc="-50" dirty="0" smtClean="0">
                        <a:effectLst/>
                      </a:endParaRPr>
                    </a:p>
                    <a:p>
                      <a:pPr marL="67945">
                        <a:lnSpc>
                          <a:spcPts val="1395"/>
                        </a:lnSpc>
                        <a:spcAft>
                          <a:spcPts val="0"/>
                        </a:spcAft>
                      </a:pPr>
                      <a:r>
                        <a:rPr lang="en-US" sz="2000" spc="-50" dirty="0" smtClean="0">
                          <a:effectLst/>
                        </a:rPr>
                        <a:t>2</a:t>
                      </a:r>
                      <a:endParaRPr lang="en-GB" sz="2000" dirty="0">
                        <a:effectLst/>
                        <a:latin typeface="Caladea"/>
                        <a:ea typeface="Caladea"/>
                        <a:cs typeface="Caladea"/>
                      </a:endParaRPr>
                    </a:p>
                  </a:txBody>
                  <a:tcPr marL="0" marR="0" marT="0" marB="0"/>
                </a:tc>
                <a:extLst>
                  <a:ext uri="{0D108BD9-81ED-4DB2-BD59-A6C34878D82A}">
                    <a16:rowId xmlns:a16="http://schemas.microsoft.com/office/drawing/2014/main" val="558882393"/>
                  </a:ext>
                </a:extLst>
              </a:tr>
            </a:tbl>
          </a:graphicData>
        </a:graphic>
      </p:graphicFrame>
    </p:spTree>
    <p:extLst>
      <p:ext uri="{BB962C8B-B14F-4D97-AF65-F5344CB8AC3E}">
        <p14:creationId xmlns:p14="http://schemas.microsoft.com/office/powerpoint/2010/main" val="371101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017" y="457200"/>
            <a:ext cx="10933612" cy="2751074"/>
          </a:xfrm>
          <a:prstGeom prst="rect">
            <a:avLst/>
          </a:prstGeom>
        </p:spPr>
        <p:txBody>
          <a:bodyPr wrap="square">
            <a:spAutoFit/>
          </a:bodyPr>
          <a:lstStyle/>
          <a:p>
            <a:pPr marL="342900" marR="769620">
              <a:lnSpc>
                <a:spcPct val="150000"/>
              </a:lnSpc>
              <a:spcBef>
                <a:spcPts val="5"/>
              </a:spcBef>
              <a:spcAft>
                <a:spcPts val="0"/>
              </a:spcAft>
            </a:pPr>
            <a:r>
              <a:rPr lang="en-US" sz="4000" dirty="0">
                <a:latin typeface="Caladea"/>
                <a:ea typeface="Caladea"/>
                <a:cs typeface="Caladea"/>
              </a:rPr>
              <a:t>The</a:t>
            </a:r>
            <a:r>
              <a:rPr lang="en-US" sz="4000" spc="200" dirty="0">
                <a:latin typeface="Times New Roman" panose="02020603050405020304" pitchFamily="18" charset="0"/>
                <a:ea typeface="Caladea"/>
                <a:cs typeface="Caladea"/>
              </a:rPr>
              <a:t> </a:t>
            </a:r>
            <a:r>
              <a:rPr lang="en-US" sz="4000" dirty="0">
                <a:latin typeface="Caladea"/>
                <a:ea typeface="Caladea"/>
                <a:cs typeface="Caladea"/>
              </a:rPr>
              <a:t>exact</a:t>
            </a:r>
            <a:r>
              <a:rPr lang="en-US" sz="4000" spc="200" dirty="0">
                <a:latin typeface="Times New Roman" panose="02020603050405020304" pitchFamily="18" charset="0"/>
                <a:ea typeface="Caladea"/>
                <a:cs typeface="Caladea"/>
              </a:rPr>
              <a:t> </a:t>
            </a:r>
            <a:r>
              <a:rPr lang="en-US" sz="4000" dirty="0">
                <a:latin typeface="Caladea"/>
                <a:ea typeface="Caladea"/>
                <a:cs typeface="Caladea"/>
              </a:rPr>
              <a:t>pension</a:t>
            </a:r>
            <a:r>
              <a:rPr lang="en-US" sz="4000" spc="200" dirty="0">
                <a:latin typeface="Times New Roman" panose="02020603050405020304" pitchFamily="18" charset="0"/>
                <a:ea typeface="Caladea"/>
                <a:cs typeface="Caladea"/>
              </a:rPr>
              <a:t> </a:t>
            </a:r>
            <a:r>
              <a:rPr lang="en-US" sz="4000" dirty="0">
                <a:latin typeface="Caladea"/>
                <a:ea typeface="Caladea"/>
                <a:cs typeface="Caladea"/>
              </a:rPr>
              <a:t>allowance</a:t>
            </a:r>
            <a:r>
              <a:rPr lang="en-US" sz="4000" spc="200" dirty="0">
                <a:latin typeface="Times New Roman" panose="02020603050405020304" pitchFamily="18" charset="0"/>
                <a:ea typeface="Caladea"/>
                <a:cs typeface="Caladea"/>
              </a:rPr>
              <a:t> </a:t>
            </a:r>
            <a:r>
              <a:rPr lang="en-US" sz="4000" dirty="0">
                <a:latin typeface="Caladea"/>
                <a:ea typeface="Caladea"/>
                <a:cs typeface="Caladea"/>
              </a:rPr>
              <a:t>paid</a:t>
            </a:r>
            <a:r>
              <a:rPr lang="en-US" sz="4000" spc="200" dirty="0">
                <a:latin typeface="Times New Roman" panose="02020603050405020304" pitchFamily="18" charset="0"/>
                <a:ea typeface="Caladea"/>
                <a:cs typeface="Caladea"/>
              </a:rPr>
              <a:t> </a:t>
            </a:r>
            <a:r>
              <a:rPr lang="en-US" sz="4000" dirty="0">
                <a:latin typeface="Caladea"/>
                <a:ea typeface="Caladea"/>
                <a:cs typeface="Caladea"/>
              </a:rPr>
              <a:t>(in</a:t>
            </a:r>
            <a:r>
              <a:rPr lang="en-US" sz="4000" spc="200" dirty="0">
                <a:latin typeface="Times New Roman" panose="02020603050405020304" pitchFamily="18" charset="0"/>
                <a:ea typeface="Caladea"/>
                <a:cs typeface="Caladea"/>
              </a:rPr>
              <a:t> </a:t>
            </a:r>
            <a:r>
              <a:rPr lang="en-US" sz="4000" dirty="0">
                <a:latin typeface="Caladea"/>
                <a:ea typeface="Caladea"/>
                <a:cs typeface="Caladea"/>
              </a:rPr>
              <a:t>Nigeria)</a:t>
            </a:r>
            <a:r>
              <a:rPr lang="en-US" sz="4000" spc="200" dirty="0">
                <a:latin typeface="Times New Roman" panose="02020603050405020304" pitchFamily="18" charset="0"/>
                <a:ea typeface="Caladea"/>
                <a:cs typeface="Caladea"/>
              </a:rPr>
              <a:t> </a:t>
            </a:r>
            <a:r>
              <a:rPr lang="en-US" sz="4000" dirty="0">
                <a:latin typeface="Caladea"/>
                <a:ea typeface="Caladea"/>
                <a:cs typeface="Caladea"/>
              </a:rPr>
              <a:t>to</a:t>
            </a:r>
            <a:r>
              <a:rPr lang="en-US" sz="4000" spc="200" dirty="0">
                <a:latin typeface="Times New Roman" panose="02020603050405020304" pitchFamily="18" charset="0"/>
                <a:ea typeface="Caladea"/>
                <a:cs typeface="Caladea"/>
              </a:rPr>
              <a:t> </a:t>
            </a:r>
            <a:r>
              <a:rPr lang="en-US" sz="4000" dirty="0">
                <a:latin typeface="Caladea"/>
                <a:ea typeface="Caladea"/>
                <a:cs typeface="Caladea"/>
              </a:rPr>
              <a:t>25</a:t>
            </a:r>
            <a:r>
              <a:rPr lang="en-US" sz="4000" spc="200" dirty="0">
                <a:latin typeface="Times New Roman" panose="02020603050405020304" pitchFamily="18" charset="0"/>
                <a:ea typeface="Caladea"/>
                <a:cs typeface="Caladea"/>
              </a:rPr>
              <a:t> </a:t>
            </a:r>
            <a:r>
              <a:rPr lang="en-US" sz="4000" dirty="0">
                <a:latin typeface="Caladea"/>
                <a:ea typeface="Caladea"/>
                <a:cs typeface="Caladea"/>
              </a:rPr>
              <a:t>workers</a:t>
            </a:r>
            <a:r>
              <a:rPr lang="en-US" sz="4000" spc="200" dirty="0">
                <a:latin typeface="Times New Roman" panose="02020603050405020304" pitchFamily="18" charset="0"/>
                <a:ea typeface="Caladea"/>
                <a:cs typeface="Caladea"/>
              </a:rPr>
              <a:t> </a:t>
            </a:r>
            <a:r>
              <a:rPr lang="en-US" sz="4000" dirty="0">
                <a:latin typeface="Caladea"/>
                <a:ea typeface="Caladea"/>
                <a:cs typeface="Caladea"/>
              </a:rPr>
              <a:t>of</a:t>
            </a:r>
            <a:r>
              <a:rPr lang="en-US" sz="4000" spc="200" dirty="0">
                <a:latin typeface="Times New Roman" panose="02020603050405020304" pitchFamily="18" charset="0"/>
                <a:ea typeface="Caladea"/>
                <a:cs typeface="Caladea"/>
              </a:rPr>
              <a:t> </a:t>
            </a:r>
            <a:r>
              <a:rPr lang="en-US" sz="4000" dirty="0">
                <a:latin typeface="Caladea"/>
                <a:ea typeface="Caladea"/>
                <a:cs typeface="Caladea"/>
              </a:rPr>
              <a:t>a</a:t>
            </a:r>
            <a:r>
              <a:rPr lang="en-US" sz="4000" dirty="0">
                <a:latin typeface="Times New Roman" panose="02020603050405020304" pitchFamily="18" charset="0"/>
                <a:ea typeface="Caladea"/>
                <a:cs typeface="Caladea"/>
              </a:rPr>
              <a:t> </a:t>
            </a:r>
            <a:r>
              <a:rPr lang="en-US" sz="4000" dirty="0">
                <a:latin typeface="Caladea"/>
                <a:ea typeface="Caladea"/>
                <a:cs typeface="Caladea"/>
              </a:rPr>
              <a:t>company</a:t>
            </a:r>
            <a:r>
              <a:rPr lang="en-US" sz="4000" dirty="0">
                <a:latin typeface="Times New Roman" panose="02020603050405020304" pitchFamily="18" charset="0"/>
                <a:ea typeface="Caladea"/>
                <a:cs typeface="Caladea"/>
              </a:rPr>
              <a:t> </a:t>
            </a:r>
            <a:r>
              <a:rPr lang="en-US" sz="4000" dirty="0">
                <a:latin typeface="Caladea"/>
                <a:ea typeface="Caladea"/>
                <a:cs typeface="Caladea"/>
              </a:rPr>
              <a:t>is</a:t>
            </a:r>
            <a:r>
              <a:rPr lang="en-US" sz="4000" dirty="0">
                <a:latin typeface="Times New Roman" panose="02020603050405020304" pitchFamily="18" charset="0"/>
                <a:ea typeface="Caladea"/>
                <a:cs typeface="Caladea"/>
              </a:rPr>
              <a:t> </a:t>
            </a:r>
            <a:r>
              <a:rPr lang="en-US" sz="4000" dirty="0">
                <a:latin typeface="Caladea"/>
                <a:ea typeface="Caladea"/>
                <a:cs typeface="Caladea"/>
              </a:rPr>
              <a:t>given</a:t>
            </a:r>
            <a:r>
              <a:rPr lang="en-US" sz="4000" dirty="0">
                <a:latin typeface="Times New Roman" panose="02020603050405020304" pitchFamily="18" charset="0"/>
                <a:ea typeface="Caladea"/>
                <a:cs typeface="Caladea"/>
              </a:rPr>
              <a:t> </a:t>
            </a:r>
            <a:r>
              <a:rPr lang="en-US" sz="4000" dirty="0">
                <a:latin typeface="Caladea"/>
                <a:ea typeface="Caladea"/>
                <a:cs typeface="Caladea"/>
              </a:rPr>
              <a:t>in</a:t>
            </a:r>
            <a:r>
              <a:rPr lang="en-US" sz="4000" dirty="0">
                <a:latin typeface="Times New Roman" panose="02020603050405020304" pitchFamily="18" charset="0"/>
                <a:ea typeface="Caladea"/>
                <a:cs typeface="Caladea"/>
              </a:rPr>
              <a:t> </a:t>
            </a:r>
            <a:r>
              <a:rPr lang="en-US" sz="4000" dirty="0">
                <a:latin typeface="Caladea"/>
                <a:ea typeface="Caladea"/>
                <a:cs typeface="Caladea"/>
              </a:rPr>
              <a:t>the</a:t>
            </a:r>
            <a:r>
              <a:rPr lang="en-US" sz="4000" dirty="0">
                <a:latin typeface="Times New Roman" panose="02020603050405020304" pitchFamily="18" charset="0"/>
                <a:ea typeface="Caladea"/>
                <a:cs typeface="Caladea"/>
              </a:rPr>
              <a:t> </a:t>
            </a:r>
            <a:r>
              <a:rPr lang="en-US" sz="4000" dirty="0">
                <a:latin typeface="Caladea"/>
                <a:ea typeface="Caladea"/>
                <a:cs typeface="Caladea"/>
              </a:rPr>
              <a:t>table</a:t>
            </a:r>
            <a:r>
              <a:rPr lang="en-US" sz="4000" dirty="0">
                <a:latin typeface="Times New Roman" panose="02020603050405020304" pitchFamily="18" charset="0"/>
                <a:ea typeface="Caladea"/>
                <a:cs typeface="Caladea"/>
              </a:rPr>
              <a:t> </a:t>
            </a:r>
            <a:r>
              <a:rPr lang="en-US" sz="4000" dirty="0">
                <a:latin typeface="Caladea"/>
                <a:ea typeface="Caladea"/>
                <a:cs typeface="Caladea"/>
              </a:rPr>
              <a:t>below.</a:t>
            </a:r>
            <a:endParaRPr lang="en-GB" sz="4000" dirty="0">
              <a:latin typeface="Caladea"/>
              <a:ea typeface="Caladea"/>
              <a:cs typeface="Caladea"/>
            </a:endParaRPr>
          </a:p>
        </p:txBody>
      </p:sp>
      <p:graphicFrame>
        <p:nvGraphicFramePr>
          <p:cNvPr id="3" name="Table 2"/>
          <p:cNvGraphicFramePr>
            <a:graphicFrameLocks noGrp="1"/>
          </p:cNvGraphicFramePr>
          <p:nvPr>
            <p:extLst>
              <p:ext uri="{D42A27DB-BD31-4B8C-83A1-F6EECF244321}">
                <p14:modId xmlns:p14="http://schemas.microsoft.com/office/powerpoint/2010/main" val="4099743821"/>
              </p:ext>
            </p:extLst>
          </p:nvPr>
        </p:nvGraphicFramePr>
        <p:xfrm>
          <a:off x="627017" y="2509061"/>
          <a:ext cx="10607037" cy="2459570"/>
        </p:xfrm>
        <a:graphic>
          <a:graphicData uri="http://schemas.openxmlformats.org/drawingml/2006/table">
            <a:tbl>
              <a:tblPr firstRow="1" firstCol="1" lastRow="1" lastCol="1" bandRow="1" bandCol="1">
                <a:tableStyleId>{5C22544A-7EE6-4342-B048-85BDC9FD1C3A}</a:tableStyleId>
              </a:tblPr>
              <a:tblGrid>
                <a:gridCol w="3357978">
                  <a:extLst>
                    <a:ext uri="{9D8B030D-6E8A-4147-A177-3AD203B41FA5}">
                      <a16:colId xmlns:a16="http://schemas.microsoft.com/office/drawing/2014/main" val="2743070798"/>
                    </a:ext>
                  </a:extLst>
                </a:gridCol>
                <a:gridCol w="1392763">
                  <a:extLst>
                    <a:ext uri="{9D8B030D-6E8A-4147-A177-3AD203B41FA5}">
                      <a16:colId xmlns:a16="http://schemas.microsoft.com/office/drawing/2014/main" val="2786740076"/>
                    </a:ext>
                  </a:extLst>
                </a:gridCol>
                <a:gridCol w="1392763">
                  <a:extLst>
                    <a:ext uri="{9D8B030D-6E8A-4147-A177-3AD203B41FA5}">
                      <a16:colId xmlns:a16="http://schemas.microsoft.com/office/drawing/2014/main" val="51719918"/>
                    </a:ext>
                  </a:extLst>
                </a:gridCol>
                <a:gridCol w="1392763">
                  <a:extLst>
                    <a:ext uri="{9D8B030D-6E8A-4147-A177-3AD203B41FA5}">
                      <a16:colId xmlns:a16="http://schemas.microsoft.com/office/drawing/2014/main" val="2011331070"/>
                    </a:ext>
                  </a:extLst>
                </a:gridCol>
                <a:gridCol w="1676038">
                  <a:extLst>
                    <a:ext uri="{9D8B030D-6E8A-4147-A177-3AD203B41FA5}">
                      <a16:colId xmlns:a16="http://schemas.microsoft.com/office/drawing/2014/main" val="2989027330"/>
                    </a:ext>
                  </a:extLst>
                </a:gridCol>
                <a:gridCol w="1394732">
                  <a:extLst>
                    <a:ext uri="{9D8B030D-6E8A-4147-A177-3AD203B41FA5}">
                      <a16:colId xmlns:a16="http://schemas.microsoft.com/office/drawing/2014/main" val="2475744300"/>
                    </a:ext>
                  </a:extLst>
                </a:gridCol>
              </a:tblGrid>
              <a:tr h="1332411">
                <a:tc>
                  <a:txBody>
                    <a:bodyPr/>
                    <a:lstStyle/>
                    <a:p>
                      <a:pPr marL="67945">
                        <a:lnSpc>
                          <a:spcPts val="1510"/>
                        </a:lnSpc>
                        <a:spcAft>
                          <a:spcPts val="0"/>
                        </a:spcAft>
                      </a:pPr>
                      <a:endParaRPr lang="en-US" sz="4800" dirty="0" smtClean="0">
                        <a:effectLst/>
                      </a:endParaRPr>
                    </a:p>
                    <a:p>
                      <a:pPr marL="67945">
                        <a:lnSpc>
                          <a:spcPts val="1510"/>
                        </a:lnSpc>
                        <a:spcAft>
                          <a:spcPts val="0"/>
                        </a:spcAft>
                      </a:pPr>
                      <a:endParaRPr lang="en-US" sz="4800" dirty="0" smtClean="0">
                        <a:effectLst/>
                      </a:endParaRPr>
                    </a:p>
                    <a:p>
                      <a:pPr marL="67945">
                        <a:lnSpc>
                          <a:spcPts val="1510"/>
                        </a:lnSpc>
                        <a:spcAft>
                          <a:spcPts val="0"/>
                        </a:spcAft>
                      </a:pPr>
                      <a:endParaRPr lang="en-US" sz="4800" dirty="0" smtClean="0">
                        <a:effectLst/>
                      </a:endParaRPr>
                    </a:p>
                    <a:p>
                      <a:pPr marL="67945">
                        <a:lnSpc>
                          <a:spcPts val="1510"/>
                        </a:lnSpc>
                        <a:spcAft>
                          <a:spcPts val="0"/>
                        </a:spcAft>
                      </a:pPr>
                      <a:r>
                        <a:rPr lang="en-US" sz="4800" dirty="0" smtClean="0">
                          <a:effectLst/>
                        </a:rPr>
                        <a:t>Pension</a:t>
                      </a:r>
                      <a:r>
                        <a:rPr lang="en-US" sz="4800" spc="-75" dirty="0" smtClean="0">
                          <a:effectLst/>
                        </a:rPr>
                        <a:t> </a:t>
                      </a:r>
                      <a:r>
                        <a:rPr lang="en-US" sz="4800" dirty="0">
                          <a:effectLst/>
                        </a:rPr>
                        <a:t>in</a:t>
                      </a:r>
                      <a:r>
                        <a:rPr lang="en-US" sz="4800" spc="-70" dirty="0">
                          <a:effectLst/>
                        </a:rPr>
                        <a:t> </a:t>
                      </a:r>
                      <a:r>
                        <a:rPr lang="en-US" sz="4800" strike="dblStrike" spc="-50" dirty="0">
                          <a:effectLst/>
                        </a:rPr>
                        <a:t>N</a:t>
                      </a:r>
                      <a:endParaRPr lang="en-GB" sz="4800" dirty="0">
                        <a:effectLst/>
                        <a:latin typeface="Caladea"/>
                        <a:ea typeface="Caladea"/>
                        <a:cs typeface="Caladea"/>
                      </a:endParaRPr>
                    </a:p>
                  </a:txBody>
                  <a:tcPr marL="0" marR="0" marT="0" marB="0"/>
                </a:tc>
                <a:tc>
                  <a:txBody>
                    <a:bodyPr/>
                    <a:lstStyle/>
                    <a:p>
                      <a:pPr marL="67945">
                        <a:lnSpc>
                          <a:spcPts val="1510"/>
                        </a:lnSpc>
                        <a:spcAft>
                          <a:spcPts val="0"/>
                        </a:spcAft>
                      </a:pPr>
                      <a:endParaRPr lang="en-US" sz="4800" spc="-25" dirty="0" smtClean="0">
                        <a:effectLst/>
                      </a:endParaRPr>
                    </a:p>
                    <a:p>
                      <a:pPr marL="67945">
                        <a:lnSpc>
                          <a:spcPts val="1510"/>
                        </a:lnSpc>
                        <a:spcAft>
                          <a:spcPts val="0"/>
                        </a:spcAft>
                      </a:pPr>
                      <a:endParaRPr lang="en-US" sz="4800" spc="-25" dirty="0" smtClean="0">
                        <a:effectLst/>
                      </a:endParaRPr>
                    </a:p>
                    <a:p>
                      <a:pPr marL="67945">
                        <a:lnSpc>
                          <a:spcPts val="1510"/>
                        </a:lnSpc>
                        <a:spcAft>
                          <a:spcPts val="0"/>
                        </a:spcAft>
                      </a:pPr>
                      <a:endParaRPr lang="en-US" sz="4800" spc="-25" dirty="0" smtClean="0">
                        <a:effectLst/>
                      </a:endParaRPr>
                    </a:p>
                    <a:p>
                      <a:pPr marL="67945">
                        <a:lnSpc>
                          <a:spcPts val="1510"/>
                        </a:lnSpc>
                        <a:spcAft>
                          <a:spcPts val="0"/>
                        </a:spcAft>
                      </a:pPr>
                      <a:r>
                        <a:rPr lang="en-US" sz="4800" spc="-25" dirty="0" smtClean="0">
                          <a:effectLst/>
                        </a:rPr>
                        <a:t>25</a:t>
                      </a:r>
                      <a:endParaRPr lang="en-GB" sz="4800" dirty="0">
                        <a:effectLst/>
                        <a:latin typeface="Caladea"/>
                        <a:ea typeface="Caladea"/>
                        <a:cs typeface="Caladea"/>
                      </a:endParaRPr>
                    </a:p>
                  </a:txBody>
                  <a:tcPr marL="0" marR="0" marT="0" marB="0"/>
                </a:tc>
                <a:tc>
                  <a:txBody>
                    <a:bodyPr/>
                    <a:lstStyle/>
                    <a:p>
                      <a:pPr marL="67945">
                        <a:lnSpc>
                          <a:spcPts val="1510"/>
                        </a:lnSpc>
                        <a:spcAft>
                          <a:spcPts val="0"/>
                        </a:spcAft>
                      </a:pPr>
                      <a:endParaRPr lang="en-US" sz="4800" spc="-25" dirty="0" smtClean="0">
                        <a:effectLst/>
                      </a:endParaRPr>
                    </a:p>
                    <a:p>
                      <a:pPr marL="67945">
                        <a:lnSpc>
                          <a:spcPts val="1510"/>
                        </a:lnSpc>
                        <a:spcAft>
                          <a:spcPts val="0"/>
                        </a:spcAft>
                      </a:pPr>
                      <a:endParaRPr lang="en-US" sz="4800" spc="-25" dirty="0" smtClean="0">
                        <a:effectLst/>
                      </a:endParaRPr>
                    </a:p>
                    <a:p>
                      <a:pPr marL="67945">
                        <a:lnSpc>
                          <a:spcPts val="1510"/>
                        </a:lnSpc>
                        <a:spcAft>
                          <a:spcPts val="0"/>
                        </a:spcAft>
                      </a:pPr>
                      <a:endParaRPr lang="en-US" sz="4800" spc="-25" dirty="0" smtClean="0">
                        <a:effectLst/>
                      </a:endParaRPr>
                    </a:p>
                    <a:p>
                      <a:pPr marL="67945">
                        <a:lnSpc>
                          <a:spcPts val="1510"/>
                        </a:lnSpc>
                        <a:spcAft>
                          <a:spcPts val="0"/>
                        </a:spcAft>
                      </a:pPr>
                      <a:r>
                        <a:rPr lang="en-US" sz="4800" spc="-25" dirty="0" smtClean="0">
                          <a:effectLst/>
                        </a:rPr>
                        <a:t>30</a:t>
                      </a:r>
                      <a:endParaRPr lang="en-GB" sz="4800" dirty="0">
                        <a:effectLst/>
                        <a:latin typeface="Caladea"/>
                        <a:ea typeface="Caladea"/>
                        <a:cs typeface="Caladea"/>
                      </a:endParaRPr>
                    </a:p>
                  </a:txBody>
                  <a:tcPr marL="0" marR="0" marT="0" marB="0"/>
                </a:tc>
                <a:tc>
                  <a:txBody>
                    <a:bodyPr/>
                    <a:lstStyle/>
                    <a:p>
                      <a:pPr marL="68580">
                        <a:lnSpc>
                          <a:spcPts val="1510"/>
                        </a:lnSpc>
                        <a:spcAft>
                          <a:spcPts val="0"/>
                        </a:spcAft>
                      </a:pPr>
                      <a:endParaRPr lang="en-US" sz="4800" spc="-25" dirty="0" smtClean="0">
                        <a:effectLst/>
                      </a:endParaRPr>
                    </a:p>
                    <a:p>
                      <a:pPr marL="68580">
                        <a:lnSpc>
                          <a:spcPts val="1510"/>
                        </a:lnSpc>
                        <a:spcAft>
                          <a:spcPts val="0"/>
                        </a:spcAft>
                      </a:pPr>
                      <a:endParaRPr lang="en-US" sz="4800" spc="-25" dirty="0" smtClean="0">
                        <a:effectLst/>
                      </a:endParaRPr>
                    </a:p>
                    <a:p>
                      <a:pPr marL="68580">
                        <a:lnSpc>
                          <a:spcPts val="1510"/>
                        </a:lnSpc>
                        <a:spcAft>
                          <a:spcPts val="0"/>
                        </a:spcAft>
                      </a:pPr>
                      <a:endParaRPr lang="en-US" sz="4800" spc="-25" dirty="0" smtClean="0">
                        <a:effectLst/>
                      </a:endParaRPr>
                    </a:p>
                    <a:p>
                      <a:pPr marL="68580">
                        <a:lnSpc>
                          <a:spcPts val="1510"/>
                        </a:lnSpc>
                        <a:spcAft>
                          <a:spcPts val="0"/>
                        </a:spcAft>
                      </a:pPr>
                      <a:r>
                        <a:rPr lang="en-US" sz="4800" spc="-25" dirty="0" smtClean="0">
                          <a:effectLst/>
                        </a:rPr>
                        <a:t>35</a:t>
                      </a:r>
                      <a:endParaRPr lang="en-GB" sz="4800" dirty="0">
                        <a:effectLst/>
                        <a:latin typeface="Caladea"/>
                        <a:ea typeface="Caladea"/>
                        <a:cs typeface="Caladea"/>
                      </a:endParaRPr>
                    </a:p>
                  </a:txBody>
                  <a:tcPr marL="0" marR="0" marT="0" marB="0"/>
                </a:tc>
                <a:tc>
                  <a:txBody>
                    <a:bodyPr/>
                    <a:lstStyle/>
                    <a:p>
                      <a:pPr marL="68580">
                        <a:lnSpc>
                          <a:spcPts val="1510"/>
                        </a:lnSpc>
                        <a:spcAft>
                          <a:spcPts val="0"/>
                        </a:spcAft>
                      </a:pPr>
                      <a:endParaRPr lang="en-US" sz="4800" spc="-25" dirty="0" smtClean="0">
                        <a:effectLst/>
                      </a:endParaRPr>
                    </a:p>
                    <a:p>
                      <a:pPr marL="68580">
                        <a:lnSpc>
                          <a:spcPts val="1510"/>
                        </a:lnSpc>
                        <a:spcAft>
                          <a:spcPts val="0"/>
                        </a:spcAft>
                      </a:pPr>
                      <a:endParaRPr lang="en-US" sz="4800" spc="-25" dirty="0" smtClean="0">
                        <a:effectLst/>
                      </a:endParaRPr>
                    </a:p>
                    <a:p>
                      <a:pPr marL="68580">
                        <a:lnSpc>
                          <a:spcPts val="1510"/>
                        </a:lnSpc>
                        <a:spcAft>
                          <a:spcPts val="0"/>
                        </a:spcAft>
                      </a:pPr>
                      <a:endParaRPr lang="en-US" sz="4800" spc="-25" dirty="0" smtClean="0">
                        <a:effectLst/>
                      </a:endParaRPr>
                    </a:p>
                    <a:p>
                      <a:pPr marL="68580">
                        <a:lnSpc>
                          <a:spcPts val="1510"/>
                        </a:lnSpc>
                        <a:spcAft>
                          <a:spcPts val="0"/>
                        </a:spcAft>
                      </a:pPr>
                      <a:r>
                        <a:rPr lang="en-US" sz="4800" spc="-25" dirty="0" smtClean="0">
                          <a:effectLst/>
                        </a:rPr>
                        <a:t>40</a:t>
                      </a:r>
                      <a:endParaRPr lang="en-GB" sz="4800" dirty="0">
                        <a:effectLst/>
                        <a:latin typeface="Caladea"/>
                        <a:ea typeface="Caladea"/>
                        <a:cs typeface="Caladea"/>
                      </a:endParaRPr>
                    </a:p>
                  </a:txBody>
                  <a:tcPr marL="0" marR="0" marT="0" marB="0"/>
                </a:tc>
                <a:tc>
                  <a:txBody>
                    <a:bodyPr/>
                    <a:lstStyle/>
                    <a:p>
                      <a:pPr marL="68580">
                        <a:lnSpc>
                          <a:spcPts val="1510"/>
                        </a:lnSpc>
                        <a:spcAft>
                          <a:spcPts val="0"/>
                        </a:spcAft>
                      </a:pPr>
                      <a:endParaRPr lang="en-US" sz="4800" spc="-25" dirty="0" smtClean="0">
                        <a:effectLst/>
                      </a:endParaRPr>
                    </a:p>
                    <a:p>
                      <a:pPr marL="68580">
                        <a:lnSpc>
                          <a:spcPts val="1510"/>
                        </a:lnSpc>
                        <a:spcAft>
                          <a:spcPts val="0"/>
                        </a:spcAft>
                      </a:pPr>
                      <a:endParaRPr lang="en-US" sz="4800" spc="-25" dirty="0" smtClean="0">
                        <a:effectLst/>
                      </a:endParaRPr>
                    </a:p>
                    <a:p>
                      <a:pPr marL="68580">
                        <a:lnSpc>
                          <a:spcPts val="1510"/>
                        </a:lnSpc>
                        <a:spcAft>
                          <a:spcPts val="0"/>
                        </a:spcAft>
                      </a:pPr>
                      <a:endParaRPr lang="en-US" sz="4800" spc="-25" dirty="0" smtClean="0">
                        <a:effectLst/>
                      </a:endParaRPr>
                    </a:p>
                    <a:p>
                      <a:pPr marL="68580">
                        <a:lnSpc>
                          <a:spcPts val="1510"/>
                        </a:lnSpc>
                        <a:spcAft>
                          <a:spcPts val="0"/>
                        </a:spcAft>
                      </a:pPr>
                      <a:r>
                        <a:rPr lang="en-US" sz="4800" spc="-25" dirty="0" smtClean="0">
                          <a:effectLst/>
                        </a:rPr>
                        <a:t>45</a:t>
                      </a:r>
                      <a:endParaRPr lang="en-GB" sz="4800" dirty="0">
                        <a:effectLst/>
                        <a:latin typeface="Caladea"/>
                        <a:ea typeface="Caladea"/>
                        <a:cs typeface="Caladea"/>
                      </a:endParaRPr>
                    </a:p>
                  </a:txBody>
                  <a:tcPr marL="0" marR="0" marT="0" marB="0"/>
                </a:tc>
                <a:extLst>
                  <a:ext uri="{0D108BD9-81ED-4DB2-BD59-A6C34878D82A}">
                    <a16:rowId xmlns:a16="http://schemas.microsoft.com/office/drawing/2014/main" val="2095260897"/>
                  </a:ext>
                </a:extLst>
              </a:tr>
              <a:tr h="1127159">
                <a:tc>
                  <a:txBody>
                    <a:bodyPr/>
                    <a:lstStyle/>
                    <a:p>
                      <a:pPr marL="67945">
                        <a:lnSpc>
                          <a:spcPts val="1510"/>
                        </a:lnSpc>
                        <a:spcAft>
                          <a:spcPts val="0"/>
                        </a:spcAft>
                      </a:pPr>
                      <a:endParaRPr lang="en-US" sz="4800" dirty="0" smtClean="0">
                        <a:effectLst/>
                      </a:endParaRPr>
                    </a:p>
                    <a:p>
                      <a:pPr marL="67945">
                        <a:lnSpc>
                          <a:spcPts val="1510"/>
                        </a:lnSpc>
                        <a:spcAft>
                          <a:spcPts val="0"/>
                        </a:spcAft>
                      </a:pPr>
                      <a:endParaRPr lang="en-US" sz="4800" dirty="0" smtClean="0">
                        <a:effectLst/>
                      </a:endParaRPr>
                    </a:p>
                    <a:p>
                      <a:pPr marL="67945">
                        <a:lnSpc>
                          <a:spcPts val="1510"/>
                        </a:lnSpc>
                        <a:spcAft>
                          <a:spcPts val="0"/>
                        </a:spcAft>
                      </a:pPr>
                      <a:endParaRPr lang="en-US" sz="4800" dirty="0" smtClean="0">
                        <a:effectLst/>
                      </a:endParaRPr>
                    </a:p>
                    <a:p>
                      <a:pPr marL="67945">
                        <a:lnSpc>
                          <a:spcPts val="1510"/>
                        </a:lnSpc>
                        <a:spcAft>
                          <a:spcPts val="0"/>
                        </a:spcAft>
                      </a:pPr>
                      <a:r>
                        <a:rPr lang="en-US" sz="4800" dirty="0" smtClean="0">
                          <a:effectLst/>
                        </a:rPr>
                        <a:t>No</a:t>
                      </a:r>
                      <a:r>
                        <a:rPr lang="en-US" sz="4800" spc="-60" dirty="0" smtClean="0">
                          <a:effectLst/>
                        </a:rPr>
                        <a:t> </a:t>
                      </a:r>
                      <a:r>
                        <a:rPr lang="en-US" sz="4800" dirty="0">
                          <a:effectLst/>
                        </a:rPr>
                        <a:t>of</a:t>
                      </a:r>
                      <a:r>
                        <a:rPr lang="en-US" sz="4800" spc="-55" dirty="0">
                          <a:effectLst/>
                        </a:rPr>
                        <a:t> </a:t>
                      </a:r>
                      <a:r>
                        <a:rPr lang="en-US" sz="4800" spc="-10" dirty="0">
                          <a:effectLst/>
                        </a:rPr>
                        <a:t>person</a:t>
                      </a:r>
                      <a:endParaRPr lang="en-GB" sz="4800" dirty="0">
                        <a:effectLst/>
                        <a:latin typeface="Caladea"/>
                        <a:ea typeface="Caladea"/>
                        <a:cs typeface="Caladea"/>
                      </a:endParaRPr>
                    </a:p>
                  </a:txBody>
                  <a:tcPr marL="0" marR="0" marT="0" marB="0"/>
                </a:tc>
                <a:tc>
                  <a:txBody>
                    <a:bodyPr/>
                    <a:lstStyle/>
                    <a:p>
                      <a:pPr marL="67945">
                        <a:lnSpc>
                          <a:spcPts val="1510"/>
                        </a:lnSpc>
                        <a:spcAft>
                          <a:spcPts val="0"/>
                        </a:spcAft>
                      </a:pPr>
                      <a:endParaRPr lang="en-US" sz="4800" spc="-50" dirty="0" smtClean="0">
                        <a:effectLst/>
                      </a:endParaRPr>
                    </a:p>
                    <a:p>
                      <a:pPr marL="67945">
                        <a:lnSpc>
                          <a:spcPts val="1510"/>
                        </a:lnSpc>
                        <a:spcAft>
                          <a:spcPts val="0"/>
                        </a:spcAft>
                      </a:pPr>
                      <a:endParaRPr lang="en-US" sz="4800" spc="-50" dirty="0" smtClean="0">
                        <a:effectLst/>
                      </a:endParaRPr>
                    </a:p>
                    <a:p>
                      <a:pPr marL="67945">
                        <a:lnSpc>
                          <a:spcPts val="1510"/>
                        </a:lnSpc>
                        <a:spcAft>
                          <a:spcPts val="0"/>
                        </a:spcAft>
                      </a:pPr>
                      <a:endParaRPr lang="en-US" sz="4800" spc="-50" dirty="0" smtClean="0">
                        <a:effectLst/>
                      </a:endParaRPr>
                    </a:p>
                    <a:p>
                      <a:pPr marL="67945">
                        <a:lnSpc>
                          <a:spcPts val="1510"/>
                        </a:lnSpc>
                        <a:spcAft>
                          <a:spcPts val="0"/>
                        </a:spcAft>
                      </a:pPr>
                      <a:r>
                        <a:rPr lang="en-US" sz="4800" spc="-50" dirty="0" smtClean="0">
                          <a:effectLst/>
                        </a:rPr>
                        <a:t>7</a:t>
                      </a:r>
                      <a:endParaRPr lang="en-GB" sz="4800" dirty="0">
                        <a:effectLst/>
                        <a:latin typeface="Caladea"/>
                        <a:ea typeface="Caladea"/>
                        <a:cs typeface="Caladea"/>
                      </a:endParaRPr>
                    </a:p>
                  </a:txBody>
                  <a:tcPr marL="0" marR="0" marT="0" marB="0"/>
                </a:tc>
                <a:tc>
                  <a:txBody>
                    <a:bodyPr/>
                    <a:lstStyle/>
                    <a:p>
                      <a:pPr marL="67945">
                        <a:lnSpc>
                          <a:spcPts val="1510"/>
                        </a:lnSpc>
                        <a:spcAft>
                          <a:spcPts val="0"/>
                        </a:spcAft>
                      </a:pPr>
                      <a:endParaRPr lang="en-US" sz="4800" spc="-50" dirty="0" smtClean="0">
                        <a:effectLst/>
                      </a:endParaRPr>
                    </a:p>
                    <a:p>
                      <a:pPr marL="67945">
                        <a:lnSpc>
                          <a:spcPts val="1510"/>
                        </a:lnSpc>
                        <a:spcAft>
                          <a:spcPts val="0"/>
                        </a:spcAft>
                      </a:pPr>
                      <a:endParaRPr lang="en-US" sz="4800" spc="-50" dirty="0" smtClean="0">
                        <a:effectLst/>
                      </a:endParaRPr>
                    </a:p>
                    <a:p>
                      <a:pPr marL="67945">
                        <a:lnSpc>
                          <a:spcPts val="1510"/>
                        </a:lnSpc>
                        <a:spcAft>
                          <a:spcPts val="0"/>
                        </a:spcAft>
                      </a:pPr>
                      <a:endParaRPr lang="en-US" sz="4800" spc="-50" dirty="0" smtClean="0">
                        <a:effectLst/>
                      </a:endParaRPr>
                    </a:p>
                    <a:p>
                      <a:pPr marL="67945">
                        <a:lnSpc>
                          <a:spcPts val="1510"/>
                        </a:lnSpc>
                        <a:spcAft>
                          <a:spcPts val="0"/>
                        </a:spcAft>
                      </a:pPr>
                      <a:r>
                        <a:rPr lang="en-US" sz="4800" spc="-50" dirty="0" smtClean="0">
                          <a:effectLst/>
                        </a:rPr>
                        <a:t>5</a:t>
                      </a:r>
                      <a:endParaRPr lang="en-GB" sz="4800" dirty="0">
                        <a:effectLst/>
                        <a:latin typeface="Caladea"/>
                        <a:ea typeface="Caladea"/>
                        <a:cs typeface="Caladea"/>
                      </a:endParaRPr>
                    </a:p>
                  </a:txBody>
                  <a:tcPr marL="0" marR="0" marT="0" marB="0"/>
                </a:tc>
                <a:tc>
                  <a:txBody>
                    <a:bodyPr/>
                    <a:lstStyle/>
                    <a:p>
                      <a:pPr marL="68580">
                        <a:lnSpc>
                          <a:spcPts val="1510"/>
                        </a:lnSpc>
                        <a:spcAft>
                          <a:spcPts val="0"/>
                        </a:spcAft>
                      </a:pPr>
                      <a:endParaRPr lang="en-US" sz="4800" spc="-50" dirty="0" smtClean="0">
                        <a:effectLst/>
                      </a:endParaRPr>
                    </a:p>
                    <a:p>
                      <a:pPr marL="68580">
                        <a:lnSpc>
                          <a:spcPts val="1510"/>
                        </a:lnSpc>
                        <a:spcAft>
                          <a:spcPts val="0"/>
                        </a:spcAft>
                      </a:pPr>
                      <a:endParaRPr lang="en-US" sz="4800" spc="-50" dirty="0" smtClean="0">
                        <a:effectLst/>
                      </a:endParaRPr>
                    </a:p>
                    <a:p>
                      <a:pPr marL="68580">
                        <a:lnSpc>
                          <a:spcPts val="1510"/>
                        </a:lnSpc>
                        <a:spcAft>
                          <a:spcPts val="0"/>
                        </a:spcAft>
                      </a:pPr>
                      <a:endParaRPr lang="en-US" sz="4800" spc="-50" dirty="0" smtClean="0">
                        <a:effectLst/>
                      </a:endParaRPr>
                    </a:p>
                    <a:p>
                      <a:pPr marL="68580">
                        <a:lnSpc>
                          <a:spcPts val="1510"/>
                        </a:lnSpc>
                        <a:spcAft>
                          <a:spcPts val="0"/>
                        </a:spcAft>
                      </a:pPr>
                      <a:r>
                        <a:rPr lang="en-US" sz="4800" spc="-50" dirty="0" smtClean="0">
                          <a:effectLst/>
                        </a:rPr>
                        <a:t>6</a:t>
                      </a:r>
                      <a:endParaRPr lang="en-GB" sz="4800" dirty="0">
                        <a:effectLst/>
                        <a:latin typeface="Caladea"/>
                        <a:ea typeface="Caladea"/>
                        <a:cs typeface="Caladea"/>
                      </a:endParaRPr>
                    </a:p>
                  </a:txBody>
                  <a:tcPr marL="0" marR="0" marT="0" marB="0"/>
                </a:tc>
                <a:tc>
                  <a:txBody>
                    <a:bodyPr/>
                    <a:lstStyle/>
                    <a:p>
                      <a:pPr marL="68580">
                        <a:lnSpc>
                          <a:spcPts val="1510"/>
                        </a:lnSpc>
                        <a:spcAft>
                          <a:spcPts val="0"/>
                        </a:spcAft>
                      </a:pPr>
                      <a:endParaRPr lang="en-US" sz="4800" spc="-50" dirty="0" smtClean="0">
                        <a:effectLst/>
                      </a:endParaRPr>
                    </a:p>
                    <a:p>
                      <a:pPr marL="68580">
                        <a:lnSpc>
                          <a:spcPts val="1510"/>
                        </a:lnSpc>
                        <a:spcAft>
                          <a:spcPts val="0"/>
                        </a:spcAft>
                      </a:pPr>
                      <a:endParaRPr lang="en-US" sz="4800" spc="-50" dirty="0" smtClean="0">
                        <a:effectLst/>
                      </a:endParaRPr>
                    </a:p>
                    <a:p>
                      <a:pPr marL="68580">
                        <a:lnSpc>
                          <a:spcPts val="1510"/>
                        </a:lnSpc>
                        <a:spcAft>
                          <a:spcPts val="0"/>
                        </a:spcAft>
                      </a:pPr>
                      <a:endParaRPr lang="en-US" sz="4800" spc="-50" dirty="0" smtClean="0">
                        <a:effectLst/>
                      </a:endParaRPr>
                    </a:p>
                    <a:p>
                      <a:pPr marL="68580">
                        <a:lnSpc>
                          <a:spcPts val="1510"/>
                        </a:lnSpc>
                        <a:spcAft>
                          <a:spcPts val="0"/>
                        </a:spcAft>
                      </a:pPr>
                      <a:r>
                        <a:rPr lang="en-US" sz="4800" spc="-50" dirty="0" smtClean="0">
                          <a:effectLst/>
                        </a:rPr>
                        <a:t>4</a:t>
                      </a:r>
                      <a:endParaRPr lang="en-GB" sz="4800" dirty="0">
                        <a:effectLst/>
                        <a:latin typeface="Caladea"/>
                        <a:ea typeface="Caladea"/>
                        <a:cs typeface="Caladea"/>
                      </a:endParaRPr>
                    </a:p>
                  </a:txBody>
                  <a:tcPr marL="0" marR="0" marT="0" marB="0"/>
                </a:tc>
                <a:tc>
                  <a:txBody>
                    <a:bodyPr/>
                    <a:lstStyle/>
                    <a:p>
                      <a:pPr marL="68580">
                        <a:lnSpc>
                          <a:spcPts val="1510"/>
                        </a:lnSpc>
                        <a:spcAft>
                          <a:spcPts val="0"/>
                        </a:spcAft>
                      </a:pPr>
                      <a:endParaRPr lang="en-US" sz="4800" spc="-50" dirty="0" smtClean="0">
                        <a:effectLst/>
                      </a:endParaRPr>
                    </a:p>
                    <a:p>
                      <a:pPr marL="68580">
                        <a:lnSpc>
                          <a:spcPts val="1510"/>
                        </a:lnSpc>
                        <a:spcAft>
                          <a:spcPts val="0"/>
                        </a:spcAft>
                      </a:pPr>
                      <a:endParaRPr lang="en-US" sz="4800" spc="-50" dirty="0" smtClean="0">
                        <a:effectLst/>
                      </a:endParaRPr>
                    </a:p>
                    <a:p>
                      <a:pPr marL="68580">
                        <a:lnSpc>
                          <a:spcPts val="1510"/>
                        </a:lnSpc>
                        <a:spcAft>
                          <a:spcPts val="0"/>
                        </a:spcAft>
                      </a:pPr>
                      <a:endParaRPr lang="en-US" sz="4800" spc="-50" dirty="0" smtClean="0">
                        <a:effectLst/>
                      </a:endParaRPr>
                    </a:p>
                    <a:p>
                      <a:pPr marL="68580">
                        <a:lnSpc>
                          <a:spcPts val="1510"/>
                        </a:lnSpc>
                        <a:spcAft>
                          <a:spcPts val="0"/>
                        </a:spcAft>
                      </a:pPr>
                      <a:r>
                        <a:rPr lang="en-US" sz="4800" spc="-50" dirty="0" smtClean="0">
                          <a:effectLst/>
                        </a:rPr>
                        <a:t>3</a:t>
                      </a:r>
                      <a:endParaRPr lang="en-GB" sz="4800" dirty="0">
                        <a:effectLst/>
                        <a:latin typeface="Caladea"/>
                        <a:ea typeface="Caladea"/>
                        <a:cs typeface="Caladea"/>
                      </a:endParaRPr>
                    </a:p>
                  </a:txBody>
                  <a:tcPr marL="0" marR="0" marT="0" marB="0"/>
                </a:tc>
                <a:extLst>
                  <a:ext uri="{0D108BD9-81ED-4DB2-BD59-A6C34878D82A}">
                    <a16:rowId xmlns:a16="http://schemas.microsoft.com/office/drawing/2014/main" val="352971059"/>
                  </a:ext>
                </a:extLst>
              </a:tr>
            </a:tbl>
          </a:graphicData>
        </a:graphic>
      </p:graphicFrame>
      <p:sp>
        <p:nvSpPr>
          <p:cNvPr id="4" name="Rectangle 3"/>
          <p:cNvSpPr/>
          <p:nvPr/>
        </p:nvSpPr>
        <p:spPr>
          <a:xfrm>
            <a:off x="684894" y="4968631"/>
            <a:ext cx="10875734" cy="707886"/>
          </a:xfrm>
          <a:prstGeom prst="rect">
            <a:avLst/>
          </a:prstGeom>
        </p:spPr>
        <p:txBody>
          <a:bodyPr wrap="none">
            <a:spAutoFit/>
          </a:bodyPr>
          <a:lstStyle/>
          <a:p>
            <a:r>
              <a:rPr lang="en-US" sz="4000" dirty="0">
                <a:latin typeface="Caladea"/>
                <a:ea typeface="Caladea"/>
                <a:cs typeface="Caladea"/>
              </a:rPr>
              <a:t>Calculate</a:t>
            </a:r>
            <a:r>
              <a:rPr lang="en-US" sz="4000" spc="-75" dirty="0">
                <a:latin typeface="Times New Roman" panose="02020603050405020304" pitchFamily="18" charset="0"/>
                <a:ea typeface="Caladea"/>
                <a:cs typeface="Caladea"/>
              </a:rPr>
              <a:t> </a:t>
            </a:r>
            <a:r>
              <a:rPr lang="en-US" sz="4000" dirty="0">
                <a:latin typeface="Caladea"/>
                <a:ea typeface="Caladea"/>
                <a:cs typeface="Caladea"/>
              </a:rPr>
              <a:t>the</a:t>
            </a:r>
            <a:r>
              <a:rPr lang="en-US" sz="4000" spc="-70" dirty="0">
                <a:latin typeface="Times New Roman" panose="02020603050405020304" pitchFamily="18" charset="0"/>
                <a:ea typeface="Caladea"/>
                <a:cs typeface="Caladea"/>
              </a:rPr>
              <a:t> </a:t>
            </a:r>
            <a:r>
              <a:rPr lang="en-US" sz="4000" dirty="0">
                <a:latin typeface="Caladea"/>
                <a:ea typeface="Caladea"/>
                <a:cs typeface="Caladea"/>
              </a:rPr>
              <a:t>mean</a:t>
            </a:r>
            <a:r>
              <a:rPr lang="en-US" sz="4000" spc="-80" dirty="0">
                <a:latin typeface="Times New Roman" panose="02020603050405020304" pitchFamily="18" charset="0"/>
                <a:ea typeface="Caladea"/>
                <a:cs typeface="Caladea"/>
              </a:rPr>
              <a:t> </a:t>
            </a:r>
            <a:r>
              <a:rPr lang="en-US" sz="4000" dirty="0">
                <a:latin typeface="Caladea"/>
                <a:ea typeface="Caladea"/>
                <a:cs typeface="Caladea"/>
              </a:rPr>
              <a:t>using</a:t>
            </a:r>
            <a:r>
              <a:rPr lang="en-US" sz="4000" spc="-85" dirty="0">
                <a:latin typeface="Times New Roman" panose="02020603050405020304" pitchFamily="18" charset="0"/>
                <a:ea typeface="Caladea"/>
                <a:cs typeface="Caladea"/>
              </a:rPr>
              <a:t> </a:t>
            </a:r>
            <a:r>
              <a:rPr lang="en-US" sz="4000" dirty="0">
                <a:latin typeface="Caladea"/>
                <a:ea typeface="Caladea"/>
                <a:cs typeface="Caladea"/>
              </a:rPr>
              <a:t>an</a:t>
            </a:r>
            <a:r>
              <a:rPr lang="en-US" sz="4000" spc="-80" dirty="0">
                <a:latin typeface="Times New Roman" panose="02020603050405020304" pitchFamily="18" charset="0"/>
                <a:ea typeface="Caladea"/>
                <a:cs typeface="Caladea"/>
              </a:rPr>
              <a:t> </a:t>
            </a:r>
            <a:r>
              <a:rPr lang="en-US" sz="4000" dirty="0">
                <a:latin typeface="Caladea"/>
                <a:ea typeface="Caladea"/>
                <a:cs typeface="Caladea"/>
              </a:rPr>
              <a:t>assumed</a:t>
            </a:r>
            <a:r>
              <a:rPr lang="en-US" sz="4000" spc="-75" dirty="0">
                <a:latin typeface="Times New Roman" panose="02020603050405020304" pitchFamily="18" charset="0"/>
                <a:ea typeface="Caladea"/>
                <a:cs typeface="Caladea"/>
              </a:rPr>
              <a:t> </a:t>
            </a:r>
            <a:r>
              <a:rPr lang="en-US" sz="4000" dirty="0">
                <a:latin typeface="Caladea"/>
                <a:ea typeface="Caladea"/>
                <a:cs typeface="Caladea"/>
              </a:rPr>
              <a:t>mean</a:t>
            </a:r>
            <a:r>
              <a:rPr lang="en-US" sz="4000" spc="-80" dirty="0">
                <a:latin typeface="Times New Roman" panose="02020603050405020304" pitchFamily="18" charset="0"/>
                <a:ea typeface="Caladea"/>
                <a:cs typeface="Caladea"/>
              </a:rPr>
              <a:t> </a:t>
            </a:r>
            <a:r>
              <a:rPr lang="en-US" sz="4000" spc="-25" dirty="0">
                <a:latin typeface="Caladea"/>
                <a:ea typeface="Caladea"/>
                <a:cs typeface="Caladea"/>
              </a:rPr>
              <a:t>35</a:t>
            </a:r>
            <a:endParaRPr lang="en-GB" sz="4000" dirty="0"/>
          </a:p>
        </p:txBody>
      </p:sp>
    </p:spTree>
    <p:extLst>
      <p:ext uri="{BB962C8B-B14F-4D97-AF65-F5344CB8AC3E}">
        <p14:creationId xmlns:p14="http://schemas.microsoft.com/office/powerpoint/2010/main" val="3177223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719</Words>
  <Application>Microsoft Office PowerPoint</Application>
  <PresentationFormat>Widescreen</PresentationFormat>
  <Paragraphs>178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Caladea</vt:lpstr>
      <vt:lpstr>Calibri</vt:lpstr>
      <vt:lpstr>Calibri Light</vt:lpstr>
      <vt:lpstr>Cambria Math</vt:lpstr>
      <vt:lpstr>Times New Roman</vt:lpstr>
      <vt:lpstr>Office Theme</vt:lpstr>
      <vt:lpstr>                 MEASURES OF LOCATION</vt:lpstr>
      <vt:lpstr>PowerPoint Presentation</vt:lpstr>
      <vt:lpstr>PowerPoint Presentation</vt:lpstr>
      <vt:lpstr>               THE ARITHMETIC MEAN (A.M) </vt:lpstr>
      <vt:lpstr>                            Examples</vt:lpstr>
      <vt:lpstr>                CODING METHOD</vt:lpstr>
      <vt:lpstr>      Calculation of mean from grouped data</vt:lpstr>
      <vt:lpstr>PowerPoint Presentation</vt:lpstr>
      <vt:lpstr>PowerPoint Presentation</vt:lpstr>
      <vt:lpstr>PowerPoint Presentation</vt:lpstr>
      <vt:lpstr>PowerPoint Presentation</vt:lpstr>
      <vt:lpstr>                           THE MEDIAN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MEASURES OF LOCATION</dc:title>
  <dc:creator>DELL</dc:creator>
  <cp:lastModifiedBy>DELL</cp:lastModifiedBy>
  <cp:revision>17</cp:revision>
  <dcterms:created xsi:type="dcterms:W3CDTF">2024-10-31T17:58:51Z</dcterms:created>
  <dcterms:modified xsi:type="dcterms:W3CDTF">2024-10-31T21:16:01Z</dcterms:modified>
</cp:coreProperties>
</file>