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3" r:id="rId23"/>
    <p:sldId id="285" r:id="rId24"/>
    <p:sldId id="286" r:id="rId25"/>
    <p:sldId id="287" r:id="rId26"/>
    <p:sldId id="278" r:id="rId27"/>
    <p:sldId id="279" r:id="rId28"/>
    <p:sldId id="281" r:id="rId29"/>
    <p:sldId id="282"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7F26E96-C9C1-43D1-B72F-EBAB08FCCAA9}"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366076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F26E96-C9C1-43D1-B72F-EBAB08FCCAA9}"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90928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F26E96-C9C1-43D1-B72F-EBAB08FCCAA9}"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150546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7F26E96-C9C1-43D1-B72F-EBAB08FCCAA9}"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240398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F26E96-C9C1-43D1-B72F-EBAB08FCCAA9}"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28621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7F26E96-C9C1-43D1-B72F-EBAB08FCCAA9}"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247829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7F26E96-C9C1-43D1-B72F-EBAB08FCCAA9}" type="datetimeFigureOut">
              <a:rPr lang="en-GB" smtClean="0"/>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77900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F26E96-C9C1-43D1-B72F-EBAB08FCCAA9}" type="datetimeFigureOut">
              <a:rPr lang="en-GB" smtClean="0"/>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178985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26E96-C9C1-43D1-B72F-EBAB08FCCAA9}" type="datetimeFigureOut">
              <a:rPr lang="en-GB" smtClean="0"/>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343026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F26E96-C9C1-43D1-B72F-EBAB08FCCAA9}"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409816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F26E96-C9C1-43D1-B72F-EBAB08FCCAA9}"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0706-26CD-4C5B-8B59-28F3517C09C6}" type="slidenum">
              <a:rPr lang="en-GB" smtClean="0"/>
              <a:t>‹#›</a:t>
            </a:fld>
            <a:endParaRPr lang="en-GB"/>
          </a:p>
        </p:txBody>
      </p:sp>
    </p:spTree>
    <p:extLst>
      <p:ext uri="{BB962C8B-B14F-4D97-AF65-F5344CB8AC3E}">
        <p14:creationId xmlns:p14="http://schemas.microsoft.com/office/powerpoint/2010/main" val="162620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26E96-C9C1-43D1-B72F-EBAB08FCCAA9}" type="datetimeFigureOut">
              <a:rPr lang="en-GB" smtClean="0"/>
              <a:t>25/10/2024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00706-26CD-4C5B-8B59-28F3517C09C6}" type="slidenum">
              <a:rPr lang="en-GB" smtClean="0"/>
              <a:t>‹#›</a:t>
            </a:fld>
            <a:endParaRPr lang="en-GB"/>
          </a:p>
        </p:txBody>
      </p:sp>
    </p:spTree>
    <p:extLst>
      <p:ext uri="{BB962C8B-B14F-4D97-AF65-F5344CB8AC3E}">
        <p14:creationId xmlns:p14="http://schemas.microsoft.com/office/powerpoint/2010/main" val="96535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39"/>
            <a:ext cx="9144000" cy="3418523"/>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400" dirty="0" smtClean="0"/>
              <a:t>DESCRIPTIVE </a:t>
            </a:r>
            <a:r>
              <a:rPr lang="en-US" sz="4400" dirty="0"/>
              <a:t>STATISTICS</a:t>
            </a:r>
            <a:r>
              <a:rPr lang="en-GB" sz="4400" dirty="0"/>
              <a:t/>
            </a:r>
            <a:br>
              <a:rPr lang="en-GB" sz="4400" dirty="0"/>
            </a:br>
            <a:r>
              <a:rPr lang="en-US" sz="4400" b="1" dirty="0"/>
              <a:t>(STA 111</a:t>
            </a:r>
            <a:r>
              <a:rPr lang="en-US" sz="4400" b="1" dirty="0" smtClean="0"/>
              <a:t>)</a:t>
            </a:r>
            <a:r>
              <a:rPr lang="en-GB" sz="4400" dirty="0"/>
              <a:t/>
            </a:r>
            <a:br>
              <a:rPr lang="en-GB" sz="4400" dirty="0"/>
            </a:br>
            <a:r>
              <a:rPr lang="en-US" sz="4400" dirty="0" smtClean="0"/>
              <a:t>First Semester 2024/2025 Academic Year)</a:t>
            </a:r>
            <a:r>
              <a:rPr lang="en-US" sz="4400" i="1" dirty="0"/>
              <a:t> </a:t>
            </a:r>
            <a:r>
              <a:rPr lang="en-GB" sz="4400" dirty="0"/>
              <a:t/>
            </a:r>
            <a:br>
              <a:rPr lang="en-GB" sz="4400" dirty="0"/>
            </a:br>
            <a:endParaRPr lang="en-GB" sz="4400" dirty="0"/>
          </a:p>
        </p:txBody>
      </p:sp>
      <p:sp>
        <p:nvSpPr>
          <p:cNvPr id="3" name="Subtitle 2"/>
          <p:cNvSpPr>
            <a:spLocks noGrp="1"/>
          </p:cNvSpPr>
          <p:nvPr>
            <p:ph type="subTitle" idx="1"/>
          </p:nvPr>
        </p:nvSpPr>
        <p:spPr/>
        <p:txBody>
          <a:bodyPr>
            <a:normAutofit/>
          </a:bodyPr>
          <a:lstStyle/>
          <a:p>
            <a:r>
              <a:rPr lang="en-US" sz="4400" dirty="0" smtClean="0"/>
              <a:t>TAUGHT BY</a:t>
            </a:r>
          </a:p>
          <a:p>
            <a:r>
              <a:rPr lang="en-US" sz="4400" dirty="0" smtClean="0"/>
              <a:t>EKENE-OKAFOR, N. C.</a:t>
            </a:r>
            <a:endParaRPr lang="en-GB" sz="4400" dirty="0"/>
          </a:p>
        </p:txBody>
      </p:sp>
    </p:spTree>
    <p:extLst>
      <p:ext uri="{BB962C8B-B14F-4D97-AF65-F5344CB8AC3E}">
        <p14:creationId xmlns:p14="http://schemas.microsoft.com/office/powerpoint/2010/main" val="143638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PRESENTATION</a:t>
            </a:r>
            <a:r>
              <a:rPr lang="en-US" dirty="0" smtClean="0"/>
              <a:t> </a:t>
            </a:r>
            <a:r>
              <a:rPr lang="en-US" b="1" dirty="0"/>
              <a:t>OF</a:t>
            </a:r>
            <a:r>
              <a:rPr lang="en-US" dirty="0"/>
              <a:t> </a:t>
            </a:r>
            <a:r>
              <a:rPr lang="en-US" b="1" dirty="0"/>
              <a:t>DATA</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r>
              <a:rPr lang="en-US" sz="3600" dirty="0"/>
              <a:t>When raw data are collected, they are organized numerically by distributing them into classes or categories in order to determine the number of individuals belonging to each class. Most cases, it is necessary to present data in tables, charts and diagrams in order to have a clear understanding of the data, and to illustrate the relationship existing between the variables being examined.</a:t>
            </a:r>
            <a:endParaRPr lang="en-GB" sz="3600" dirty="0"/>
          </a:p>
          <a:p>
            <a:endParaRPr lang="en-GB" sz="3600" dirty="0"/>
          </a:p>
        </p:txBody>
      </p:sp>
    </p:spTree>
    <p:extLst>
      <p:ext uri="{BB962C8B-B14F-4D97-AF65-F5344CB8AC3E}">
        <p14:creationId xmlns:p14="http://schemas.microsoft.com/office/powerpoint/2010/main" val="341654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t>
            </a:r>
            <a:br>
              <a:rPr lang="en-US" b="1" u="sng" dirty="0" smtClean="0"/>
            </a:br>
            <a:r>
              <a:rPr lang="en-US" b="1" u="sng" dirty="0"/>
              <a:t/>
            </a:r>
            <a:br>
              <a:rPr lang="en-US" b="1" u="sng" dirty="0"/>
            </a:br>
            <a:r>
              <a:rPr lang="en-US" b="1" u="sng" dirty="0" smtClean="0"/>
              <a:t> </a:t>
            </a:r>
            <a:r>
              <a:rPr lang="en-US" b="1" dirty="0" smtClean="0"/>
              <a:t>                       FREQUENCY</a:t>
            </a:r>
            <a:r>
              <a:rPr lang="en-US" dirty="0" smtClean="0"/>
              <a:t> </a:t>
            </a:r>
            <a:r>
              <a:rPr lang="en-US" b="1" dirty="0"/>
              <a:t>TABLE</a:t>
            </a:r>
            <a:r>
              <a:rPr lang="en-GB" b="1" dirty="0"/>
              <a:t/>
            </a:r>
            <a:br>
              <a:rPr lang="en-GB" b="1" dirty="0"/>
            </a:br>
            <a:r>
              <a:rPr lang="en-US" dirty="0" smtClean="0"/>
              <a:t>.</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US" sz="6000" dirty="0" smtClean="0"/>
              <a:t>This is a tabular arrangement of data into various classes together with their corresponding frequencies</a:t>
            </a:r>
            <a:endParaRPr lang="en-GB" sz="6000" dirty="0"/>
          </a:p>
        </p:txBody>
      </p:sp>
    </p:spTree>
    <p:extLst>
      <p:ext uri="{BB962C8B-B14F-4D97-AF65-F5344CB8AC3E}">
        <p14:creationId xmlns:p14="http://schemas.microsoft.com/office/powerpoint/2010/main" val="372692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a:t>
            </a:r>
            <a:r>
              <a:rPr lang="en-US" dirty="0"/>
              <a:t> </a:t>
            </a:r>
            <a:r>
              <a:rPr lang="en-US" b="1" dirty="0"/>
              <a:t>for</a:t>
            </a:r>
            <a:r>
              <a:rPr lang="en-US" dirty="0"/>
              <a:t> </a:t>
            </a:r>
            <a:r>
              <a:rPr lang="en-US" b="1" dirty="0"/>
              <a:t>forming</a:t>
            </a:r>
            <a:r>
              <a:rPr lang="en-US" dirty="0"/>
              <a:t> </a:t>
            </a:r>
            <a:r>
              <a:rPr lang="en-US" b="1" dirty="0"/>
              <a:t>frequency</a:t>
            </a:r>
            <a:r>
              <a:rPr lang="en-US" dirty="0"/>
              <a:t> </a:t>
            </a:r>
            <a:r>
              <a:rPr lang="en-US" b="1" dirty="0"/>
              <a:t>distribution</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Given a set of observation X1,X2,X3,…, </a:t>
            </a:r>
            <a:r>
              <a:rPr lang="en-US" dirty="0" err="1" smtClean="0"/>
              <a:t>Xn</a:t>
            </a:r>
            <a:r>
              <a:rPr lang="en-US" dirty="0" smtClean="0"/>
              <a:t> for a single variable.</a:t>
            </a:r>
            <a:endParaRPr lang="en-GB" dirty="0" smtClean="0"/>
          </a:p>
          <a:p>
            <a:pPr lvl="0"/>
            <a:r>
              <a:rPr lang="en-US" dirty="0" smtClean="0"/>
              <a:t>Determine </a:t>
            </a:r>
            <a:r>
              <a:rPr lang="en-US" dirty="0"/>
              <a:t>the range (R) = L – S where L = largest observation in the raw data; and S = smallest observation in the raw data.</a:t>
            </a:r>
            <a:endParaRPr lang="en-GB" dirty="0"/>
          </a:p>
          <a:p>
            <a:pPr lvl="0"/>
            <a:r>
              <a:rPr lang="en-US" dirty="0"/>
              <a:t>Determine the appropriate number of classes or groups (K). The choice of K is arbitrary but as a general rule, it should be a number (integer) between 5 and 20 depending on the size of the data given. </a:t>
            </a:r>
            <a:endParaRPr lang="en-US" dirty="0" smtClean="0"/>
          </a:p>
          <a:p>
            <a:pPr lvl="0"/>
            <a:r>
              <a:rPr lang="en-US" dirty="0" smtClean="0"/>
              <a:t>K = √n,     n = total number of observation</a:t>
            </a:r>
          </a:p>
          <a:p>
            <a:pPr lvl="0"/>
            <a:r>
              <a:rPr lang="en-US" dirty="0" smtClean="0"/>
              <a:t>Determine the width where = number of observations. of the class interval. It is determined </a:t>
            </a:r>
            <a:r>
              <a:rPr lang="en-US" smtClean="0"/>
              <a:t>as W = R/K. </a:t>
            </a:r>
          </a:p>
          <a:p>
            <a:pPr lvl="0"/>
            <a:r>
              <a:rPr lang="en-US" dirty="0" smtClean="0"/>
              <a:t>Determine the numbers of observations falling into each class interval i.e. find the class frequencies.</a:t>
            </a:r>
            <a:endParaRPr lang="en-GB" dirty="0"/>
          </a:p>
        </p:txBody>
      </p:sp>
    </p:spTree>
    <p:extLst>
      <p:ext uri="{BB962C8B-B14F-4D97-AF65-F5344CB8AC3E}">
        <p14:creationId xmlns:p14="http://schemas.microsoft.com/office/powerpoint/2010/main" val="378543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EXAMPLE</a:t>
            </a:r>
            <a:endParaRPr lang="en-GB" sz="6600" dirty="0"/>
          </a:p>
        </p:txBody>
      </p:sp>
      <p:sp>
        <p:nvSpPr>
          <p:cNvPr id="3" name="Content Placeholder 2"/>
          <p:cNvSpPr>
            <a:spLocks noGrp="1"/>
          </p:cNvSpPr>
          <p:nvPr>
            <p:ph idx="1"/>
          </p:nvPr>
        </p:nvSpPr>
        <p:spPr>
          <a:xfrm>
            <a:off x="705395" y="1825625"/>
            <a:ext cx="10894422" cy="4666615"/>
          </a:xfrm>
        </p:spPr>
        <p:txBody>
          <a:bodyPr>
            <a:normAutofit/>
          </a:bodyPr>
          <a:lstStyle/>
          <a:p>
            <a:pPr marL="0" indent="0">
              <a:buNone/>
            </a:pPr>
            <a:endParaRPr lang="en-US" dirty="0" smtClean="0"/>
          </a:p>
          <a:p>
            <a:pPr marL="0" indent="0">
              <a:buNone/>
            </a:pPr>
            <a:r>
              <a:rPr lang="en-US" sz="4400" dirty="0"/>
              <a:t>The following data represent the ages (in years) of people living in a housing estate</a:t>
            </a:r>
          </a:p>
          <a:p>
            <a:pPr marL="0" indent="0">
              <a:buNone/>
            </a:pPr>
            <a:r>
              <a:rPr lang="en-US" sz="4400" dirty="0" smtClean="0"/>
              <a:t>18 </a:t>
            </a:r>
            <a:r>
              <a:rPr lang="en-US" sz="4400" dirty="0"/>
              <a:t>31 30 6 16 17 18 43 2 8 32  33  9  18  33  19  21  13 13 </a:t>
            </a:r>
            <a:r>
              <a:rPr lang="en-US" sz="4400" dirty="0" smtClean="0"/>
              <a:t>14 14  </a:t>
            </a:r>
            <a:r>
              <a:rPr lang="en-US" sz="4400" dirty="0"/>
              <a:t>6  52  45  61  23  26  15  14  15  14  27  36  19  37  11  12  </a:t>
            </a:r>
            <a:r>
              <a:rPr lang="en-US" sz="4400" dirty="0" smtClean="0"/>
              <a:t>11 20  </a:t>
            </a:r>
            <a:r>
              <a:rPr lang="en-US" sz="4400" dirty="0"/>
              <a:t>12 39  20  40  69  63  29  64  27  15  28</a:t>
            </a:r>
            <a:r>
              <a:rPr lang="en-US" sz="4400" dirty="0" smtClean="0"/>
              <a:t>.</a:t>
            </a:r>
          </a:p>
          <a:p>
            <a:pPr marL="0" indent="0">
              <a:buNone/>
            </a:pPr>
            <a:endParaRPr lang="en-US" sz="4400" dirty="0"/>
          </a:p>
          <a:p>
            <a:pPr marL="0" indent="0">
              <a:buNone/>
            </a:pPr>
            <a:endParaRPr lang="en-US" sz="4400" dirty="0" smtClean="0"/>
          </a:p>
          <a:p>
            <a:pPr marL="0" indent="0">
              <a:buNone/>
            </a:pPr>
            <a:endParaRPr lang="en-GB" sz="4400" dirty="0"/>
          </a:p>
          <a:p>
            <a:pPr marL="0" indent="0">
              <a:buNone/>
            </a:pPr>
            <a:endParaRPr lang="en-GB" sz="3600" dirty="0"/>
          </a:p>
        </p:txBody>
      </p:sp>
    </p:spTree>
    <p:extLst>
      <p:ext uri="{BB962C8B-B14F-4D97-AF65-F5344CB8AC3E}">
        <p14:creationId xmlns:p14="http://schemas.microsoft.com/office/powerpoint/2010/main" val="202346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t>TO DO </a:t>
            </a:r>
            <a:endParaRPr lang="en-GB" b="1" dirty="0"/>
          </a:p>
        </p:txBody>
      </p:sp>
      <p:sp>
        <p:nvSpPr>
          <p:cNvPr id="3" name="Content Placeholder 2"/>
          <p:cNvSpPr>
            <a:spLocks noGrp="1"/>
          </p:cNvSpPr>
          <p:nvPr>
            <p:ph idx="1"/>
          </p:nvPr>
        </p:nvSpPr>
        <p:spPr/>
        <p:txBody>
          <a:bodyPr>
            <a:normAutofit/>
          </a:bodyPr>
          <a:lstStyle/>
          <a:p>
            <a:pPr marL="0" indent="0">
              <a:buNone/>
            </a:pPr>
            <a:r>
              <a:rPr lang="en-US" sz="4800" dirty="0"/>
              <a:t>Present the above data in a frequency table showing the following columns; class interval, class boundary, class mark (mid-point), tally, frequency and cumulative frequency in that order.</a:t>
            </a:r>
            <a:endParaRPr lang="en-GB" sz="4800" dirty="0"/>
          </a:p>
          <a:p>
            <a:pPr marL="0" indent="0">
              <a:buNone/>
            </a:pPr>
            <a:endParaRPr lang="en-GB" sz="4800" dirty="0"/>
          </a:p>
        </p:txBody>
      </p:sp>
    </p:spTree>
    <p:extLst>
      <p:ext uri="{BB962C8B-B14F-4D97-AF65-F5344CB8AC3E}">
        <p14:creationId xmlns:p14="http://schemas.microsoft.com/office/powerpoint/2010/main" val="299968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EXERCISE</a:t>
            </a:r>
            <a:r>
              <a:rPr lang="en-US" dirty="0" smtClean="0"/>
              <a:t>  </a:t>
            </a:r>
            <a:endParaRPr lang="en-GB" dirty="0"/>
          </a:p>
        </p:txBody>
      </p:sp>
      <p:sp>
        <p:nvSpPr>
          <p:cNvPr id="3" name="Content Placeholder 2"/>
          <p:cNvSpPr>
            <a:spLocks noGrp="1"/>
          </p:cNvSpPr>
          <p:nvPr>
            <p:ph idx="1"/>
          </p:nvPr>
        </p:nvSpPr>
        <p:spPr/>
        <p:txBody>
          <a:bodyPr>
            <a:normAutofit/>
          </a:bodyPr>
          <a:lstStyle/>
          <a:p>
            <a:pPr marL="0" indent="0">
              <a:buNone/>
            </a:pPr>
            <a:r>
              <a:rPr lang="en-US" sz="3600" dirty="0"/>
              <a:t>Below are the data of weights of 40students women randomly selected in </a:t>
            </a:r>
            <a:r>
              <a:rPr lang="en-US" sz="3600" dirty="0" smtClean="0"/>
              <a:t>Enugu state</a:t>
            </a:r>
            <a:r>
              <a:rPr lang="en-US" sz="3600" dirty="0"/>
              <a:t>. Prepare a table showing the following columns; class interval, frequency, class boundary, class mark, and cumulative frequency.</a:t>
            </a:r>
            <a:endParaRPr lang="en-GB" sz="3600" dirty="0"/>
          </a:p>
          <a:p>
            <a:pPr marL="0" indent="0">
              <a:buNone/>
            </a:pPr>
            <a:r>
              <a:rPr lang="en-US" sz="3600" dirty="0" smtClean="0"/>
              <a:t>96  84  </a:t>
            </a:r>
            <a:r>
              <a:rPr lang="en-US" sz="3600" dirty="0"/>
              <a:t>75  80  64  105  87  62  105  101  108  106  110 64 105 </a:t>
            </a:r>
            <a:r>
              <a:rPr lang="en-US" sz="3600" dirty="0" smtClean="0"/>
              <a:t>117 103  </a:t>
            </a:r>
            <a:r>
              <a:rPr lang="en-US" sz="3600" dirty="0"/>
              <a:t>76  93   75  110  88  97   69  94   117  99  114  88  60  98  </a:t>
            </a:r>
            <a:r>
              <a:rPr lang="en-US" sz="3600" dirty="0" smtClean="0"/>
              <a:t>77 96  </a:t>
            </a:r>
            <a:r>
              <a:rPr lang="en-US" sz="3600" dirty="0"/>
              <a:t>96  91  73  82  81  91  </a:t>
            </a:r>
            <a:r>
              <a:rPr lang="en-US" sz="3600" dirty="0" smtClean="0"/>
              <a:t>84</a:t>
            </a:r>
            <a:endParaRPr lang="en-GB" sz="3600" dirty="0"/>
          </a:p>
          <a:p>
            <a:pPr marL="0" indent="0">
              <a:buNone/>
            </a:pPr>
            <a:endParaRPr lang="en-GB" sz="3600" dirty="0"/>
          </a:p>
        </p:txBody>
      </p:sp>
    </p:spTree>
    <p:extLst>
      <p:ext uri="{BB962C8B-B14F-4D97-AF65-F5344CB8AC3E}">
        <p14:creationId xmlns:p14="http://schemas.microsoft.com/office/powerpoint/2010/main" val="411171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TO DO</a:t>
            </a:r>
            <a:endParaRPr lang="en-GB" dirty="0"/>
          </a:p>
        </p:txBody>
      </p:sp>
      <p:sp>
        <p:nvSpPr>
          <p:cNvPr id="3" name="Content Placeholder 2"/>
          <p:cNvSpPr>
            <a:spLocks noGrp="1"/>
          </p:cNvSpPr>
          <p:nvPr>
            <p:ph idx="1"/>
          </p:nvPr>
        </p:nvSpPr>
        <p:spPr/>
        <p:txBody>
          <a:bodyPr/>
          <a:lstStyle/>
          <a:p>
            <a:r>
              <a:rPr lang="en-US" sz="4000" dirty="0"/>
              <a:t>Use your table to answer the following question</a:t>
            </a:r>
            <a:endParaRPr lang="en-GB" sz="4000" dirty="0"/>
          </a:p>
          <a:p>
            <a:pPr lvl="1"/>
            <a:r>
              <a:rPr lang="en-US" sz="4000" dirty="0"/>
              <a:t>How many women weight between 71 and 90?</a:t>
            </a:r>
            <a:endParaRPr lang="en-GB" sz="4000" dirty="0"/>
          </a:p>
          <a:p>
            <a:pPr lvl="1"/>
            <a:r>
              <a:rPr lang="en-US" sz="4000" dirty="0"/>
              <a:t>How many women weight more than 80?</a:t>
            </a:r>
            <a:endParaRPr lang="en-GB" sz="4000" dirty="0"/>
          </a:p>
          <a:p>
            <a:pPr lvl="1"/>
            <a:r>
              <a:rPr lang="en-US" sz="4000" dirty="0"/>
              <a:t>What is the probability that a woman selected at random from Ogun state would weight more than 90?</a:t>
            </a:r>
            <a:endParaRPr lang="en-GB" sz="4000" dirty="0"/>
          </a:p>
          <a:p>
            <a:pPr marL="0" indent="0">
              <a:buNone/>
            </a:pPr>
            <a:endParaRPr lang="en-GB" dirty="0"/>
          </a:p>
        </p:txBody>
      </p:sp>
    </p:spTree>
    <p:extLst>
      <p:ext uri="{BB962C8B-B14F-4D97-AF65-F5344CB8AC3E}">
        <p14:creationId xmlns:p14="http://schemas.microsoft.com/office/powerpoint/2010/main" val="374582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 II</a:t>
            </a:r>
            <a:endParaRPr lang="en-GB" dirty="0"/>
          </a:p>
        </p:txBody>
      </p:sp>
      <p:sp>
        <p:nvSpPr>
          <p:cNvPr id="3" name="Content Placeholder 2"/>
          <p:cNvSpPr>
            <a:spLocks noGrp="1"/>
          </p:cNvSpPr>
          <p:nvPr>
            <p:ph idx="1"/>
          </p:nvPr>
        </p:nvSpPr>
        <p:spPr/>
        <p:txBody>
          <a:bodyPr>
            <a:normAutofit lnSpcReduction="10000"/>
          </a:bodyPr>
          <a:lstStyle/>
          <a:p>
            <a:r>
              <a:rPr lang="en-US" sz="4400" dirty="0"/>
              <a:t>The following are the marks of 50 students in </a:t>
            </a:r>
            <a:r>
              <a:rPr lang="en-US" sz="4400" dirty="0" smtClean="0"/>
              <a:t>STA 112</a:t>
            </a:r>
            <a:r>
              <a:rPr lang="en-US" sz="4400" dirty="0"/>
              <a:t>:</a:t>
            </a:r>
            <a:endParaRPr lang="en-GB" sz="4400" dirty="0"/>
          </a:p>
          <a:p>
            <a:pPr marL="0" indent="0">
              <a:buNone/>
            </a:pPr>
            <a:r>
              <a:rPr lang="en-US" sz="4400" dirty="0" smtClean="0"/>
              <a:t>48   70   </a:t>
            </a:r>
            <a:r>
              <a:rPr lang="en-US" sz="4400" dirty="0"/>
              <a:t>60   47   51   55   59     63     68   63   47     53   72   53    67   62     64   70 </a:t>
            </a:r>
            <a:r>
              <a:rPr lang="en-US" sz="4400" dirty="0" smtClean="0"/>
              <a:t> 57  56  48    </a:t>
            </a:r>
            <a:r>
              <a:rPr lang="en-US" sz="4400" dirty="0"/>
              <a:t>51  58    63    65  62  49    64    53    59  63  50  61  67  72  56  64  66 </a:t>
            </a:r>
            <a:r>
              <a:rPr lang="en-US" sz="4400" dirty="0" smtClean="0"/>
              <a:t>49  52  62  71  58  53  63  </a:t>
            </a:r>
            <a:r>
              <a:rPr lang="en-US" sz="4400" dirty="0"/>
              <a:t>69 </a:t>
            </a:r>
            <a:r>
              <a:rPr lang="en-US" sz="4400" dirty="0" smtClean="0"/>
              <a:t> 59  64  </a:t>
            </a:r>
            <a:r>
              <a:rPr lang="en-US" sz="4400" dirty="0"/>
              <a:t>73 </a:t>
            </a:r>
            <a:r>
              <a:rPr lang="en-US" sz="4400" dirty="0" smtClean="0"/>
              <a:t> 56.</a:t>
            </a:r>
          </a:p>
          <a:p>
            <a:pPr marL="0" indent="0">
              <a:buNone/>
            </a:pPr>
            <a:endParaRPr lang="en-US"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64355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DO</a:t>
            </a:r>
            <a:endParaRPr lang="en-GB" dirty="0"/>
          </a:p>
        </p:txBody>
      </p:sp>
      <p:sp>
        <p:nvSpPr>
          <p:cNvPr id="3" name="Content Placeholder 2"/>
          <p:cNvSpPr>
            <a:spLocks noGrp="1"/>
          </p:cNvSpPr>
          <p:nvPr>
            <p:ph idx="1"/>
          </p:nvPr>
        </p:nvSpPr>
        <p:spPr/>
        <p:txBody>
          <a:bodyPr>
            <a:normAutofit lnSpcReduction="10000"/>
          </a:bodyPr>
          <a:lstStyle/>
          <a:p>
            <a:endParaRPr lang="en-US" dirty="0" smtClean="0"/>
          </a:p>
          <a:p>
            <a:pPr lvl="0"/>
            <a:r>
              <a:rPr lang="en-US" sz="3600" dirty="0"/>
              <a:t>Construct a frequency table for the above data.</a:t>
            </a:r>
            <a:endParaRPr lang="en-GB" sz="3600" dirty="0"/>
          </a:p>
          <a:p>
            <a:pPr lvl="0"/>
            <a:r>
              <a:rPr lang="en-US" sz="3600" dirty="0"/>
              <a:t>Answer the following questions using the table obtained:</a:t>
            </a:r>
            <a:endParaRPr lang="en-GB" sz="3600" dirty="0"/>
          </a:p>
          <a:p>
            <a:pPr lvl="1"/>
            <a:r>
              <a:rPr lang="en-US" sz="3600" dirty="0"/>
              <a:t>how many students scored between 51 and 62?</a:t>
            </a:r>
            <a:endParaRPr lang="en-GB" sz="3600" dirty="0"/>
          </a:p>
          <a:p>
            <a:pPr lvl="1"/>
            <a:r>
              <a:rPr lang="en-US" sz="3600" dirty="0"/>
              <a:t>how many students scored above 50?</a:t>
            </a:r>
            <a:endParaRPr lang="en-GB" sz="3600" dirty="0"/>
          </a:p>
          <a:p>
            <a:pPr lvl="1"/>
            <a:r>
              <a:rPr lang="en-US" sz="3600" dirty="0"/>
              <a:t>what is the probability that a student selected at random from the class will score less than 63?</a:t>
            </a:r>
            <a:endParaRPr lang="en-GB" sz="3600" dirty="0"/>
          </a:p>
          <a:p>
            <a:pPr marL="0" indent="0">
              <a:buNone/>
            </a:pPr>
            <a:endParaRPr lang="en-US" dirty="0"/>
          </a:p>
          <a:p>
            <a:endParaRPr lang="en-GB" dirty="0"/>
          </a:p>
        </p:txBody>
      </p:sp>
    </p:spTree>
    <p:extLst>
      <p:ext uri="{BB962C8B-B14F-4D97-AF65-F5344CB8AC3E}">
        <p14:creationId xmlns:p14="http://schemas.microsoft.com/office/powerpoint/2010/main" val="4969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GRAPHICAL</a:t>
            </a:r>
            <a:r>
              <a:rPr lang="en-US" dirty="0" smtClean="0"/>
              <a:t> </a:t>
            </a:r>
            <a:r>
              <a:rPr lang="en-US" b="1" dirty="0"/>
              <a:t>PRESENTATION</a:t>
            </a:r>
            <a:r>
              <a:rPr lang="en-US" dirty="0"/>
              <a:t> </a:t>
            </a:r>
            <a:r>
              <a:rPr lang="en-US" b="1" dirty="0"/>
              <a:t>OF</a:t>
            </a:r>
            <a:r>
              <a:rPr lang="en-US" dirty="0"/>
              <a:t> </a:t>
            </a:r>
            <a:r>
              <a:rPr lang="en-US" b="1" dirty="0"/>
              <a:t>DATA</a:t>
            </a:r>
            <a:r>
              <a:rPr lang="en-GB" b="1" dirty="0"/>
              <a:t/>
            </a:r>
            <a:br>
              <a:rPr lang="en-GB" b="1" dirty="0"/>
            </a:br>
            <a:endParaRPr lang="en-GB" dirty="0"/>
          </a:p>
        </p:txBody>
      </p:sp>
      <p:sp>
        <p:nvSpPr>
          <p:cNvPr id="3" name="Content Placeholder 2"/>
          <p:cNvSpPr>
            <a:spLocks noGrp="1"/>
          </p:cNvSpPr>
          <p:nvPr>
            <p:ph idx="1"/>
          </p:nvPr>
        </p:nvSpPr>
        <p:spPr>
          <a:xfrm>
            <a:off x="718457" y="1841863"/>
            <a:ext cx="10635343" cy="4820195"/>
          </a:xfrm>
        </p:spPr>
        <p:txBody>
          <a:bodyPr>
            <a:normAutofit fontScale="77500" lnSpcReduction="20000"/>
          </a:bodyPr>
          <a:lstStyle/>
          <a:p>
            <a:pPr marL="0" indent="0">
              <a:buNone/>
            </a:pPr>
            <a:r>
              <a:rPr lang="en-US" sz="5200" dirty="0"/>
              <a:t>It is not enough to represent data in a tabular form. The most attractive way of representing data is through charts or graphs</a:t>
            </a:r>
            <a:r>
              <a:rPr lang="en-US" sz="5200" dirty="0" smtClean="0"/>
              <a:t>.</a:t>
            </a:r>
          </a:p>
          <a:p>
            <a:r>
              <a:rPr lang="en-US" sz="3200" b="1" dirty="0" smtClean="0"/>
              <a:t>                                     </a:t>
            </a:r>
            <a:r>
              <a:rPr lang="en-US" sz="5600" b="1" dirty="0" smtClean="0"/>
              <a:t>PICTOGRAM</a:t>
            </a:r>
            <a:endParaRPr lang="en-GB" sz="5600" b="1" dirty="0"/>
          </a:p>
          <a:p>
            <a:pPr marL="0" indent="0">
              <a:buNone/>
            </a:pPr>
            <a:r>
              <a:rPr lang="en-US" sz="5200" dirty="0"/>
              <a:t>Pictograms or pictographs are representations in form of pictures. They convey broad meanings and relationships among data. Also they are the simplest way of presenting information. Pictograms are popularly used in newspapers by journalists and advertisers</a:t>
            </a:r>
            <a:r>
              <a:rPr lang="en-US" sz="3200" dirty="0"/>
              <a:t>.</a:t>
            </a:r>
            <a:endParaRPr lang="en-GB" sz="3200" dirty="0"/>
          </a:p>
          <a:p>
            <a:pPr marL="0" indent="0">
              <a:buNone/>
            </a:pPr>
            <a:endParaRPr lang="en-GB" sz="3200" dirty="0"/>
          </a:p>
          <a:p>
            <a:pPr marL="0" indent="0">
              <a:buNone/>
            </a:pPr>
            <a:endParaRPr lang="en-GB" dirty="0"/>
          </a:p>
        </p:txBody>
      </p:sp>
    </p:spTree>
    <p:extLst>
      <p:ext uri="{BB962C8B-B14F-4D97-AF65-F5344CB8AC3E}">
        <p14:creationId xmlns:p14="http://schemas.microsoft.com/office/powerpoint/2010/main" val="198094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STATISTICAL</a:t>
            </a:r>
            <a:r>
              <a:rPr lang="en-US" u="sng" dirty="0" smtClean="0"/>
              <a:t> </a:t>
            </a:r>
            <a:r>
              <a:rPr lang="en-US" b="1" u="sng" dirty="0"/>
              <a:t>DATA</a:t>
            </a:r>
            <a:r>
              <a:rPr lang="en-GB" b="1" dirty="0"/>
              <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sz="4000" dirty="0"/>
              <a:t>Data can be described as a mass of unprocessed information obtained from measurement of counting of a characteristics or </a:t>
            </a:r>
            <a:r>
              <a:rPr lang="en-US" sz="4000" dirty="0" smtClean="0"/>
              <a:t>phenomenon</a:t>
            </a:r>
          </a:p>
          <a:p>
            <a:r>
              <a:rPr lang="en-US" sz="4000" dirty="0"/>
              <a:t>They are raw facts that have to be processed in numerical form they are called </a:t>
            </a:r>
            <a:r>
              <a:rPr lang="en-US" sz="4000" b="1" dirty="0"/>
              <a:t>quantitative</a:t>
            </a:r>
            <a:r>
              <a:rPr lang="en-US" sz="4000" dirty="0"/>
              <a:t> </a:t>
            </a:r>
            <a:r>
              <a:rPr lang="en-US" sz="4000" b="1" dirty="0"/>
              <a:t>data</a:t>
            </a:r>
            <a:r>
              <a:rPr lang="en-US" sz="4000" dirty="0"/>
              <a:t>. </a:t>
            </a:r>
            <a:endParaRPr lang="en-US" sz="4000" dirty="0" smtClean="0"/>
          </a:p>
          <a:p>
            <a:r>
              <a:rPr lang="en-US" sz="4000" dirty="0"/>
              <a:t>when data are not presented in numerical form, they are called </a:t>
            </a:r>
            <a:r>
              <a:rPr lang="en-US" sz="4000" b="1" dirty="0"/>
              <a:t>qualitative</a:t>
            </a:r>
            <a:r>
              <a:rPr lang="en-US" sz="4000" dirty="0"/>
              <a:t> </a:t>
            </a:r>
            <a:r>
              <a:rPr lang="en-US" sz="4000" b="1" dirty="0"/>
              <a:t>data</a:t>
            </a:r>
            <a:r>
              <a:rPr lang="en-US" sz="4000" dirty="0"/>
              <a:t>. </a:t>
            </a:r>
            <a:r>
              <a:rPr lang="en-US" sz="4000" dirty="0" smtClean="0"/>
              <a:t>.</a:t>
            </a:r>
            <a:endParaRPr lang="en-GB" sz="4000" dirty="0"/>
          </a:p>
          <a:p>
            <a:endParaRPr lang="en-GB" dirty="0"/>
          </a:p>
        </p:txBody>
      </p:sp>
    </p:spTree>
    <p:extLst>
      <p:ext uri="{BB962C8B-B14F-4D97-AF65-F5344CB8AC3E}">
        <p14:creationId xmlns:p14="http://schemas.microsoft.com/office/powerpoint/2010/main" val="44337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8800" dirty="0" smtClean="0"/>
              <a:t>EXAMPLE</a:t>
            </a:r>
            <a:endParaRPr lang="en-GB" sz="8800" dirty="0"/>
          </a:p>
        </p:txBody>
      </p:sp>
      <p:sp>
        <p:nvSpPr>
          <p:cNvPr id="3" name="Content Placeholder 2"/>
          <p:cNvSpPr>
            <a:spLocks noGrp="1"/>
          </p:cNvSpPr>
          <p:nvPr>
            <p:ph idx="1"/>
          </p:nvPr>
        </p:nvSpPr>
        <p:spPr/>
        <p:txBody>
          <a:bodyPr>
            <a:noAutofit/>
          </a:bodyPr>
          <a:lstStyle/>
          <a:p>
            <a:pPr marL="0" indent="0">
              <a:buNone/>
            </a:pPr>
            <a:r>
              <a:rPr lang="en-US" sz="5400" dirty="0"/>
              <a:t>In a certain secondary school, there are 4 </a:t>
            </a:r>
            <a:r>
              <a:rPr lang="en-US" sz="5400" dirty="0" err="1"/>
              <a:t>Eng</a:t>
            </a:r>
            <a:r>
              <a:rPr lang="en-US" sz="5400" dirty="0"/>
              <a:t> teachers, </a:t>
            </a:r>
            <a:r>
              <a:rPr lang="en-US" sz="5400"/>
              <a:t>3 </a:t>
            </a:r>
            <a:r>
              <a:rPr lang="en-US" sz="5400" smtClean="0"/>
              <a:t>maths, </a:t>
            </a:r>
            <a:r>
              <a:rPr lang="en-US" sz="5400" dirty="0"/>
              <a:t>teachers, 2 Biology teachers, 2 government teachers and 1 Physics teacher. Draw a pictogram to represent this information.</a:t>
            </a:r>
            <a:endParaRPr lang="en-GB" sz="5400" dirty="0"/>
          </a:p>
          <a:p>
            <a:pPr marL="0" indent="0">
              <a:buNone/>
            </a:pPr>
            <a:endParaRPr lang="en-GB" sz="5400" dirty="0"/>
          </a:p>
        </p:txBody>
      </p:sp>
    </p:spTree>
    <p:extLst>
      <p:ext uri="{BB962C8B-B14F-4D97-AF65-F5344CB8AC3E}">
        <p14:creationId xmlns:p14="http://schemas.microsoft.com/office/powerpoint/2010/main" val="163944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a:t>PIE</a:t>
            </a:r>
            <a:r>
              <a:rPr lang="en-US" dirty="0"/>
              <a:t> </a:t>
            </a:r>
            <a:r>
              <a:rPr lang="en-US" b="1" dirty="0"/>
              <a:t>CHART</a:t>
            </a:r>
            <a:r>
              <a:rPr lang="en-GB" b="1" dirty="0"/>
              <a:t/>
            </a:r>
            <a:br>
              <a:rPr lang="en-GB" b="1" dirty="0"/>
            </a:br>
            <a:endParaRPr lang="en-GB" dirty="0"/>
          </a:p>
        </p:txBody>
      </p:sp>
      <p:sp>
        <p:nvSpPr>
          <p:cNvPr id="3" name="Content Placeholder 2"/>
          <p:cNvSpPr>
            <a:spLocks noGrp="1"/>
          </p:cNvSpPr>
          <p:nvPr>
            <p:ph idx="1"/>
          </p:nvPr>
        </p:nvSpPr>
        <p:spPr/>
        <p:txBody>
          <a:bodyPr>
            <a:noAutofit/>
          </a:bodyPr>
          <a:lstStyle/>
          <a:p>
            <a:pPr marL="0" indent="0">
              <a:buNone/>
            </a:pPr>
            <a:r>
              <a:rPr lang="en-US" sz="5400" dirty="0"/>
              <a:t>A pie chart is a circular graph in which numerical data are represented by sectors of a circle. The angles of the sectors are proportional to the frequencies of the items they </a:t>
            </a:r>
            <a:r>
              <a:rPr lang="en-US" sz="5400" dirty="0" smtClean="0"/>
              <a:t>represent.</a:t>
            </a:r>
            <a:endParaRPr lang="en-GB" sz="5400" dirty="0"/>
          </a:p>
          <a:p>
            <a:pPr marL="0" indent="0">
              <a:buNone/>
            </a:pPr>
            <a:endParaRPr lang="en-GB" sz="5400" dirty="0"/>
          </a:p>
        </p:txBody>
      </p:sp>
    </p:spTree>
    <p:extLst>
      <p:ext uri="{BB962C8B-B14F-4D97-AF65-F5344CB8AC3E}">
        <p14:creationId xmlns:p14="http://schemas.microsoft.com/office/powerpoint/2010/main" val="425978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PIE CHART</a:t>
            </a:r>
            <a:endParaRPr lang="en-GB" dirty="0"/>
          </a:p>
        </p:txBody>
      </p:sp>
      <p:sp>
        <p:nvSpPr>
          <p:cNvPr id="3" name="Content Placeholder 2"/>
          <p:cNvSpPr>
            <a:spLocks noGrp="1"/>
          </p:cNvSpPr>
          <p:nvPr>
            <p:ph idx="1"/>
          </p:nvPr>
        </p:nvSpPr>
        <p:spPr>
          <a:xfrm>
            <a:off x="838200" y="1825624"/>
            <a:ext cx="10515600" cy="4601301"/>
          </a:xfrm>
        </p:spPr>
        <p:txBody>
          <a:bodyPr>
            <a:noAutofit/>
          </a:bodyPr>
          <a:lstStyle/>
          <a:p>
            <a:pPr marL="0" indent="0">
              <a:buNone/>
            </a:pPr>
            <a:r>
              <a:rPr lang="en-US" sz="4800" dirty="0"/>
              <a:t>A pie chart gives an immediate visual idea of the relative sizes of the shares as a whole. It is a good method of representation if one wishes to compare a part of a group with the whole group. You could use a pie chart to show sex of respondents in a given study</a:t>
            </a:r>
            <a:endParaRPr lang="en-GB" sz="4800" dirty="0"/>
          </a:p>
        </p:txBody>
      </p:sp>
    </p:spTree>
    <p:extLst>
      <p:ext uri="{BB962C8B-B14F-4D97-AF65-F5344CB8AC3E}">
        <p14:creationId xmlns:p14="http://schemas.microsoft.com/office/powerpoint/2010/main" val="17296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483326"/>
            <a:ext cx="11275060" cy="5627823"/>
          </a:xfrm>
          <a:prstGeom prst="rect">
            <a:avLst/>
          </a:prstGeom>
        </p:spPr>
        <p:txBody>
          <a:bodyPr wrap="square">
            <a:spAutoFit/>
          </a:bodyPr>
          <a:lstStyle/>
          <a:p>
            <a:pPr marL="593725" marR="668655" indent="-6350">
              <a:lnSpc>
                <a:spcPct val="111000"/>
              </a:lnSpc>
              <a:spcBef>
                <a:spcPts val="1015"/>
              </a:spcBef>
              <a:spcAft>
                <a:spcPts val="0"/>
              </a:spcAft>
            </a:pPr>
            <a:r>
              <a:rPr lang="en-US" sz="3200" dirty="0">
                <a:latin typeface="Times New Roman" panose="02020603050405020304" pitchFamily="18" charset="0"/>
                <a:ea typeface="Times New Roman" panose="02020603050405020304" pitchFamily="18" charset="0"/>
              </a:rPr>
              <a:t>Statisticians tend to regard pie charts as a poor method of displaying information.</a:t>
            </a:r>
            <a:r>
              <a:rPr lang="en-US" sz="3200" dirty="0" smtClean="0">
                <a:latin typeface="Times New Roman" panose="02020603050405020304" pitchFamily="18" charset="0"/>
                <a:ea typeface="Times New Roman" panose="02020603050405020304" pitchFamily="18" charset="0"/>
              </a:rPr>
              <a:t>  While </a:t>
            </a:r>
            <a:r>
              <a:rPr lang="en-US" sz="3200" dirty="0">
                <a:latin typeface="Times New Roman" panose="02020603050405020304" pitchFamily="18" charset="0"/>
                <a:ea typeface="Times New Roman" panose="02020603050405020304" pitchFamily="18" charset="0"/>
              </a:rPr>
              <a:t>pie charts are common in business and journalism, they are uncommon in scientific literature. One reason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for</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this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that</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it</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is</a:t>
            </a:r>
            <a:r>
              <a:rPr lang="en-US" sz="3200" spc="-2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more</a:t>
            </a:r>
            <a:r>
              <a:rPr lang="en-US" sz="3200" spc="-2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difficult</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for</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comparisons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to</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be</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made</a:t>
            </a:r>
            <a:r>
              <a:rPr lang="en-US" sz="3200" spc="-2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between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size</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of</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items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in a chart when area is used instead of length.</a:t>
            </a:r>
            <a:endParaRPr lang="en-GB" sz="3200" dirty="0">
              <a:latin typeface="Times New Roman" panose="02020603050405020304" pitchFamily="18" charset="0"/>
              <a:ea typeface="Times New Roman" panose="02020603050405020304" pitchFamily="18" charset="0"/>
            </a:endParaRPr>
          </a:p>
          <a:p>
            <a:pPr marL="593725" marR="540385" indent="-6350">
              <a:lnSpc>
                <a:spcPct val="110000"/>
              </a:lnSpc>
              <a:spcBef>
                <a:spcPts val="1035"/>
              </a:spcBef>
              <a:spcAft>
                <a:spcPts val="0"/>
              </a:spcAft>
            </a:pPr>
            <a:r>
              <a:rPr lang="en-US" sz="3200" dirty="0">
                <a:latin typeface="Times New Roman" panose="02020603050405020304" pitchFamily="18" charset="0"/>
                <a:ea typeface="Times New Roman" panose="02020603050405020304" pitchFamily="18" charset="0"/>
              </a:rPr>
              <a:t>However, if the goal is to compare a given category (a slice of the pie) with the total (the whole pie)</a:t>
            </a:r>
            <a:r>
              <a:rPr lang="en-US" sz="3200" spc="-2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single</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chart</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and the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multiple</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close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to</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25%</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or</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50%,</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then</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pie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chart</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works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better</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than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 </a:t>
            </a:r>
            <a:r>
              <a:rPr lang="en-US" sz="3200" spc="-10" dirty="0">
                <a:latin typeface="Times New Roman" panose="02020603050405020304" pitchFamily="18" charset="0"/>
                <a:ea typeface="Times New Roman" panose="02020603050405020304" pitchFamily="18" charset="0"/>
              </a:rPr>
              <a:t>graph</a:t>
            </a:r>
            <a:r>
              <a:rPr lang="en-US" spc="-10" dirty="0">
                <a:latin typeface="Times New Roman" panose="02020603050405020304" pitchFamily="18" charset="0"/>
                <a:ea typeface="Times New Roman" panose="02020603050405020304" pitchFamily="18" charset="0"/>
              </a:rPr>
              <a:t>.</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332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468109"/>
            <a:ext cx="10477500" cy="5886035"/>
          </a:xfrm>
          <a:prstGeom prst="rect">
            <a:avLst/>
          </a:prstGeom>
        </p:spPr>
        <p:txBody>
          <a:bodyPr wrap="square">
            <a:spAutoFit/>
          </a:bodyPr>
          <a:lstStyle/>
          <a:p>
            <a:pPr marL="593725" marR="668655" indent="-6350">
              <a:lnSpc>
                <a:spcPct val="111000"/>
              </a:lnSpc>
              <a:spcBef>
                <a:spcPts val="1025"/>
              </a:spcBef>
              <a:spcAft>
                <a:spcPts val="0"/>
              </a:spcAft>
            </a:pPr>
            <a:r>
              <a:rPr lang="en-US" sz="2800" dirty="0">
                <a:latin typeface="Times New Roman" panose="02020603050405020304" pitchFamily="18" charset="0"/>
                <a:ea typeface="Times New Roman" panose="02020603050405020304" pitchFamily="18" charset="0"/>
              </a:rPr>
              <a:t>In</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order</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to</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draw</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a:t>
            </a:r>
            <a:r>
              <a:rPr lang="en-US" sz="2800" spc="-2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pie</a:t>
            </a:r>
            <a:r>
              <a:rPr lang="en-US" sz="2800" spc="-2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chart,</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you</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must</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have</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data</a:t>
            </a:r>
            <a:r>
              <a:rPr lang="en-US" sz="2800" spc="-1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for</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which you</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need</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to</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show</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2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proportion</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of each category as a part of the whole. Then the process is as below.</a:t>
            </a:r>
            <a:endParaRPr lang="en-GB" sz="2800" dirty="0">
              <a:latin typeface="Times New Roman" panose="02020603050405020304" pitchFamily="18" charset="0"/>
              <a:ea typeface="Times New Roman" panose="02020603050405020304" pitchFamily="18" charset="0"/>
            </a:endParaRPr>
          </a:p>
          <a:p>
            <a:pPr marR="659130" lvl="2">
              <a:lnSpc>
                <a:spcPct val="108000"/>
              </a:lnSpc>
              <a:spcBef>
                <a:spcPts val="1220"/>
              </a:spcBef>
              <a:spcAft>
                <a:spcPts val="0"/>
              </a:spcAft>
              <a:buSzPts val="1200"/>
              <a:tabLst>
                <a:tab pos="1054100" algn="l"/>
              </a:tabLst>
            </a:pPr>
            <a:r>
              <a:rPr lang="en-US" sz="2800" dirty="0" smtClean="0">
                <a:latin typeface="Times New Roman" panose="02020603050405020304" pitchFamily="18" charset="0"/>
                <a:ea typeface="Carlito"/>
                <a:cs typeface="Carlito"/>
              </a:rPr>
              <a:t>1. Decide </a:t>
            </a:r>
            <a:r>
              <a:rPr lang="en-US" sz="2800" dirty="0">
                <a:latin typeface="Times New Roman" panose="02020603050405020304" pitchFamily="18" charset="0"/>
                <a:ea typeface="Carlito"/>
                <a:cs typeface="Carlito"/>
              </a:rPr>
              <a:t>on</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 data that you wish to represent and collect it altogether in a format that shows shares of the whole</a:t>
            </a:r>
            <a:r>
              <a:rPr lang="en-US" sz="2800" dirty="0" smtClean="0">
                <a:latin typeface="Times New Roman" panose="02020603050405020304" pitchFamily="18" charset="0"/>
                <a:ea typeface="Carlito"/>
                <a:cs typeface="Carlito"/>
              </a:rPr>
              <a:t>.</a:t>
            </a:r>
            <a:r>
              <a:rPr lang="en-US" sz="2800" dirty="0">
                <a:latin typeface="Times New Roman" panose="02020603050405020304" pitchFamily="18" charset="0"/>
                <a:ea typeface="Times New Roman" panose="02020603050405020304" pitchFamily="18" charset="0"/>
              </a:rPr>
              <a:t/>
            </a:r>
            <a:br>
              <a:rPr lang="en-US" sz="2800" dirty="0">
                <a:latin typeface="Times New Roman" panose="02020603050405020304" pitchFamily="18" charset="0"/>
                <a:ea typeface="Times New Roman" panose="02020603050405020304" pitchFamily="18" charset="0"/>
              </a:rPr>
            </a:br>
            <a:r>
              <a:rPr lang="en-US" sz="2800" dirty="0" smtClean="0">
                <a:latin typeface="Times New Roman" panose="02020603050405020304" pitchFamily="18" charset="0"/>
                <a:ea typeface="Times New Roman" panose="02020603050405020304" pitchFamily="18" charset="0"/>
              </a:rPr>
              <a:t>2. </a:t>
            </a:r>
            <a:r>
              <a:rPr lang="en-US" sz="2800" dirty="0" smtClean="0">
                <a:latin typeface="Times New Roman" panose="02020603050405020304" pitchFamily="18" charset="0"/>
                <a:ea typeface="Carlito"/>
                <a:cs typeface="Carlito"/>
              </a:rPr>
              <a:t>Decide</a:t>
            </a:r>
            <a:r>
              <a:rPr lang="en-US" sz="2800" spc="-10" dirty="0" smtClean="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on</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clear</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title.</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title</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should</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be</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a</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brief</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description</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of</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2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data you wish</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to</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show. For</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example,</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if you</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wish</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to</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show</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sex</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of</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2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respondents</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you</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could</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call</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pie</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chart</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‘sex of the respondent in the study’.</a:t>
            </a:r>
            <a:endParaRPr lang="en-GB" sz="2800" dirty="0">
              <a:latin typeface="Times New Roman" panose="02020603050405020304" pitchFamily="18" charset="0"/>
              <a:ea typeface="Carlito"/>
              <a:cs typeface="Carlito"/>
            </a:endParaRPr>
          </a:p>
          <a:p>
            <a:pPr marR="1031240" lvl="2" algn="just">
              <a:lnSpc>
                <a:spcPct val="105000"/>
              </a:lnSpc>
              <a:spcBef>
                <a:spcPts val="255"/>
              </a:spcBef>
              <a:spcAft>
                <a:spcPts val="0"/>
              </a:spcAft>
              <a:buSzPts val="1200"/>
              <a:tabLst>
                <a:tab pos="1054100" algn="l"/>
              </a:tabLst>
            </a:pPr>
            <a:r>
              <a:rPr lang="en-US" sz="2800" dirty="0" smtClean="0">
                <a:latin typeface="Times New Roman" panose="02020603050405020304" pitchFamily="18" charset="0"/>
                <a:ea typeface="Carlito"/>
                <a:cs typeface="Carlito"/>
              </a:rPr>
              <a:t>3. Decide</a:t>
            </a:r>
            <a:r>
              <a:rPr lang="en-US" sz="2800" spc="-15" dirty="0" smtClean="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on</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2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total</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number</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of</a:t>
            </a:r>
            <a:r>
              <a:rPr lang="en-US" sz="2800" spc="-2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responses.</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number</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of</a:t>
            </a:r>
            <a:r>
              <a:rPr lang="en-US" sz="2800" spc="-2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categories</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is</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two</a:t>
            </a:r>
            <a:r>
              <a:rPr lang="en-US" sz="2800" spc="-1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(male</a:t>
            </a:r>
            <a:r>
              <a:rPr lang="en-US" sz="2800" spc="-2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and </a:t>
            </a:r>
            <a:r>
              <a:rPr lang="en-US" sz="2800" spc="-10" dirty="0">
                <a:latin typeface="Times New Roman" panose="02020603050405020304" pitchFamily="18" charset="0"/>
                <a:ea typeface="Carlito"/>
                <a:cs typeface="Carlito"/>
              </a:rPr>
              <a:t>female).</a:t>
            </a:r>
            <a:endParaRPr lang="en-GB" sz="2800" dirty="0">
              <a:latin typeface="Times New Roman" panose="02020603050405020304" pitchFamily="18" charset="0"/>
              <a:ea typeface="Carlito"/>
              <a:cs typeface="Carlito"/>
            </a:endParaRPr>
          </a:p>
          <a:p>
            <a:pPr lvl="2" algn="just">
              <a:spcBef>
                <a:spcPts val="295"/>
              </a:spcBef>
              <a:spcAft>
                <a:spcPts val="0"/>
              </a:spcAft>
              <a:buSzPts val="1200"/>
              <a:tabLst>
                <a:tab pos="1053465" algn="l"/>
              </a:tabLst>
            </a:pPr>
            <a:r>
              <a:rPr lang="en-US" sz="2800" dirty="0" smtClean="0">
                <a:latin typeface="Times New Roman" panose="02020603050405020304" pitchFamily="18" charset="0"/>
                <a:ea typeface="Carlito"/>
                <a:cs typeface="Carlito"/>
              </a:rPr>
              <a:t>4. Calculate</a:t>
            </a:r>
            <a:r>
              <a:rPr lang="en-US" sz="2800" spc="-5" dirty="0" smtClean="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the</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degree</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share</a:t>
            </a:r>
            <a:r>
              <a:rPr lang="en-US" sz="2800" spc="-10"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in</a:t>
            </a:r>
            <a:r>
              <a:rPr lang="en-US" sz="2800" spc="-5" dirty="0">
                <a:latin typeface="Times New Roman" panose="02020603050405020304" pitchFamily="18" charset="0"/>
                <a:ea typeface="Carlito"/>
                <a:cs typeface="Carlito"/>
              </a:rPr>
              <a:t> </a:t>
            </a:r>
            <a:r>
              <a:rPr lang="en-US" sz="2800" dirty="0">
                <a:latin typeface="Times New Roman" panose="02020603050405020304" pitchFamily="18" charset="0"/>
                <a:ea typeface="Carlito"/>
                <a:cs typeface="Carlito"/>
              </a:rPr>
              <a:t>each</a:t>
            </a:r>
            <a:r>
              <a:rPr lang="en-US" sz="2800" spc="10" dirty="0">
                <a:latin typeface="Times New Roman" panose="02020603050405020304" pitchFamily="18" charset="0"/>
                <a:ea typeface="Carlito"/>
                <a:cs typeface="Carlito"/>
              </a:rPr>
              <a:t> </a:t>
            </a:r>
            <a:r>
              <a:rPr lang="en-US" sz="2800" spc="-10" dirty="0">
                <a:latin typeface="Times New Roman" panose="02020603050405020304" pitchFamily="18" charset="0"/>
                <a:ea typeface="Carlito"/>
                <a:cs typeface="Carlito"/>
              </a:rPr>
              <a:t>category.</a:t>
            </a:r>
            <a:endParaRPr lang="en-GB" sz="2800" spc="0" dirty="0">
              <a:effectLst/>
              <a:latin typeface="Times New Roman" panose="02020603050405020304" pitchFamily="18" charset="0"/>
              <a:ea typeface="Carlito"/>
              <a:cs typeface="Carlito"/>
            </a:endParaRPr>
          </a:p>
        </p:txBody>
      </p:sp>
    </p:spTree>
    <p:extLst>
      <p:ext uri="{BB962C8B-B14F-4D97-AF65-F5344CB8AC3E}">
        <p14:creationId xmlns:p14="http://schemas.microsoft.com/office/powerpoint/2010/main" val="3208786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300" y="639786"/>
            <a:ext cx="10464800" cy="1871282"/>
          </a:xfrm>
          <a:prstGeom prst="rect">
            <a:avLst/>
          </a:prstGeom>
        </p:spPr>
        <p:txBody>
          <a:bodyPr wrap="square">
            <a:spAutoFit/>
          </a:bodyPr>
          <a:lstStyle/>
          <a:p>
            <a:pPr marL="593725" marR="751205" indent="-6350">
              <a:lnSpc>
                <a:spcPct val="110000"/>
              </a:lnSpc>
              <a:spcBef>
                <a:spcPts val="1150"/>
              </a:spcBef>
              <a:spcAft>
                <a:spcPts val="0"/>
              </a:spcAft>
            </a:pPr>
            <a:r>
              <a:rPr lang="en-US" sz="3200" dirty="0">
                <a:latin typeface="Times New Roman" panose="02020603050405020304" pitchFamily="18" charset="0"/>
                <a:ea typeface="Times New Roman" panose="02020603050405020304" pitchFamily="18" charset="0"/>
              </a:rPr>
              <a:t>As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example,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here</a:t>
            </a:r>
            <a:r>
              <a:rPr lang="en-US" sz="3200" spc="-2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is</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calculation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of</a:t>
            </a:r>
            <a:r>
              <a:rPr lang="en-US" sz="3200" spc="-1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degree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share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for</a:t>
            </a:r>
            <a:r>
              <a:rPr lang="en-US" sz="3200" spc="-2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sex of</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the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respondents</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in</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a given study</a:t>
            </a:r>
            <a:r>
              <a:rPr lang="en-US" sz="3200" dirty="0" smtClean="0">
                <a:latin typeface="Times New Roman" panose="02020603050405020304" pitchFamily="18" charset="0"/>
                <a:ea typeface="Times New Roman" panose="02020603050405020304" pitchFamily="18" charset="0"/>
              </a:rPr>
              <a:t>. </a:t>
            </a:r>
          </a:p>
          <a:p>
            <a:pPr marL="593725" marR="751205" indent="-6350">
              <a:lnSpc>
                <a:spcPct val="110000"/>
              </a:lnSpc>
              <a:spcBef>
                <a:spcPts val="1150"/>
              </a:spcBef>
              <a:spcAft>
                <a:spcPts val="0"/>
              </a:spcAft>
            </a:pPr>
            <a:endParaRPr lang="en-GB" sz="32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93927205"/>
              </p:ext>
            </p:extLst>
          </p:nvPr>
        </p:nvGraphicFramePr>
        <p:xfrm>
          <a:off x="2679445" y="2231987"/>
          <a:ext cx="6324600" cy="2217039"/>
        </p:xfrm>
        <a:graphic>
          <a:graphicData uri="http://schemas.openxmlformats.org/drawingml/2006/table">
            <a:tbl>
              <a:tblPr firstRow="1" firstCol="1" lastRow="1" lastCol="1" bandRow="1" bandCol="1">
                <a:tableStyleId>{5C22544A-7EE6-4342-B048-85BDC9FD1C3A}</a:tableStyleId>
              </a:tblPr>
              <a:tblGrid>
                <a:gridCol w="2840710">
                  <a:extLst>
                    <a:ext uri="{9D8B030D-6E8A-4147-A177-3AD203B41FA5}">
                      <a16:colId xmlns:a16="http://schemas.microsoft.com/office/drawing/2014/main" val="3437658218"/>
                    </a:ext>
                  </a:extLst>
                </a:gridCol>
                <a:gridCol w="3483890">
                  <a:extLst>
                    <a:ext uri="{9D8B030D-6E8A-4147-A177-3AD203B41FA5}">
                      <a16:colId xmlns:a16="http://schemas.microsoft.com/office/drawing/2014/main" val="3445162810"/>
                    </a:ext>
                  </a:extLst>
                </a:gridCol>
              </a:tblGrid>
              <a:tr h="577707">
                <a:tc>
                  <a:txBody>
                    <a:bodyPr/>
                    <a:lstStyle/>
                    <a:p>
                      <a:pPr marL="209550" indent="24130">
                        <a:lnSpc>
                          <a:spcPct val="107000"/>
                        </a:lnSpc>
                        <a:spcBef>
                          <a:spcPts val="65"/>
                        </a:spcBef>
                        <a:spcAft>
                          <a:spcPts val="0"/>
                        </a:spcAft>
                      </a:pPr>
                      <a:r>
                        <a:rPr lang="en-US" sz="2800" baseline="0" dirty="0">
                          <a:solidFill>
                            <a:schemeClr val="tx1"/>
                          </a:solidFill>
                        </a:rPr>
                        <a:t>Sex of the respondent</a:t>
                      </a:r>
                      <a:endParaRPr lang="en-GB" sz="2800" baseline="0" dirty="0">
                        <a:solidFill>
                          <a:schemeClr val="tx1"/>
                        </a:solidFill>
                      </a:endParaRPr>
                    </a:p>
                  </a:txBody>
                  <a:tcPr marL="0" marR="0" marT="0" marB="0"/>
                </a:tc>
                <a:tc>
                  <a:txBody>
                    <a:bodyPr/>
                    <a:lstStyle/>
                    <a:p>
                      <a:pPr marL="68580">
                        <a:lnSpc>
                          <a:spcPts val="1360"/>
                        </a:lnSpc>
                        <a:spcBef>
                          <a:spcPts val="170"/>
                        </a:spcBef>
                        <a:spcAft>
                          <a:spcPts val="0"/>
                        </a:spcAft>
                      </a:pPr>
                      <a:r>
                        <a:rPr lang="en-US" sz="2800" baseline="0" dirty="0">
                          <a:solidFill>
                            <a:schemeClr val="tx1"/>
                          </a:solidFill>
                        </a:rPr>
                        <a:t> </a:t>
                      </a:r>
                      <a:endParaRPr lang="en-GB" sz="2800" baseline="0" dirty="0">
                        <a:solidFill>
                          <a:schemeClr val="tx1"/>
                        </a:solidFill>
                      </a:endParaRPr>
                    </a:p>
                    <a:p>
                      <a:pPr marL="34925" algn="ctr">
                        <a:lnSpc>
                          <a:spcPts val="1360"/>
                        </a:lnSpc>
                        <a:spcBef>
                          <a:spcPts val="25"/>
                        </a:spcBef>
                        <a:spcAft>
                          <a:spcPts val="0"/>
                        </a:spcAft>
                      </a:pPr>
                      <a:endParaRPr lang="en-US" sz="2800" baseline="0" dirty="0" smtClean="0">
                        <a:solidFill>
                          <a:schemeClr val="tx1"/>
                        </a:solidFill>
                      </a:endParaRPr>
                    </a:p>
                    <a:p>
                      <a:pPr marL="34925" algn="ctr">
                        <a:lnSpc>
                          <a:spcPts val="1360"/>
                        </a:lnSpc>
                        <a:spcBef>
                          <a:spcPts val="25"/>
                        </a:spcBef>
                        <a:spcAft>
                          <a:spcPts val="0"/>
                        </a:spcAft>
                      </a:pPr>
                      <a:endParaRPr lang="en-US" sz="2800" baseline="0" dirty="0" smtClean="0">
                        <a:solidFill>
                          <a:schemeClr val="tx1"/>
                        </a:solidFill>
                      </a:endParaRPr>
                    </a:p>
                    <a:p>
                      <a:pPr marL="34925" algn="ctr">
                        <a:lnSpc>
                          <a:spcPts val="1360"/>
                        </a:lnSpc>
                        <a:spcBef>
                          <a:spcPts val="25"/>
                        </a:spcBef>
                        <a:spcAft>
                          <a:spcPts val="0"/>
                        </a:spcAft>
                      </a:pPr>
                      <a:r>
                        <a:rPr lang="en-US" sz="2800" baseline="0" dirty="0" smtClean="0">
                          <a:solidFill>
                            <a:schemeClr val="tx1"/>
                          </a:solidFill>
                        </a:rPr>
                        <a:t>Frequency</a:t>
                      </a:r>
                      <a:endParaRPr lang="en-GB" sz="2800" baseline="0" dirty="0">
                        <a:solidFill>
                          <a:schemeClr val="tx1"/>
                        </a:solidFill>
                      </a:endParaRPr>
                    </a:p>
                  </a:txBody>
                  <a:tcPr marL="0" marR="0" marT="0" marB="0"/>
                </a:tc>
                <a:extLst>
                  <a:ext uri="{0D108BD9-81ED-4DB2-BD59-A6C34878D82A}">
                    <a16:rowId xmlns:a16="http://schemas.microsoft.com/office/drawing/2014/main" val="3513948869"/>
                  </a:ext>
                </a:extLst>
              </a:tr>
              <a:tr h="288853">
                <a:tc>
                  <a:txBody>
                    <a:bodyPr/>
                    <a:lstStyle/>
                    <a:p>
                      <a:pPr marL="147955" marR="635" algn="ctr">
                        <a:lnSpc>
                          <a:spcPts val="1360"/>
                        </a:lnSpc>
                        <a:spcBef>
                          <a:spcPts val="40"/>
                        </a:spcBef>
                        <a:spcAft>
                          <a:spcPts val="0"/>
                        </a:spcAft>
                      </a:pPr>
                      <a:endParaRPr lang="en-US" sz="2800" baseline="0" dirty="0" smtClean="0">
                        <a:solidFill>
                          <a:schemeClr val="tx1"/>
                        </a:solidFill>
                      </a:endParaRPr>
                    </a:p>
                    <a:p>
                      <a:pPr marL="147955" marR="635" algn="ctr">
                        <a:lnSpc>
                          <a:spcPts val="1360"/>
                        </a:lnSpc>
                        <a:spcBef>
                          <a:spcPts val="40"/>
                        </a:spcBef>
                        <a:spcAft>
                          <a:spcPts val="0"/>
                        </a:spcAft>
                      </a:pPr>
                      <a:r>
                        <a:rPr lang="en-US" sz="2800" baseline="0" dirty="0" smtClean="0">
                          <a:solidFill>
                            <a:schemeClr val="tx1"/>
                          </a:solidFill>
                        </a:rPr>
                        <a:t>Male</a:t>
                      </a:r>
                      <a:endParaRPr lang="en-GB" sz="2800" baseline="0" dirty="0">
                        <a:solidFill>
                          <a:schemeClr val="tx1"/>
                        </a:solidFill>
                      </a:endParaRPr>
                    </a:p>
                  </a:txBody>
                  <a:tcPr marL="0" marR="0" marT="0" marB="0"/>
                </a:tc>
                <a:tc>
                  <a:txBody>
                    <a:bodyPr/>
                    <a:lstStyle/>
                    <a:p>
                      <a:pPr marL="34925" marR="4445" algn="ctr">
                        <a:lnSpc>
                          <a:spcPts val="1360"/>
                        </a:lnSpc>
                        <a:spcBef>
                          <a:spcPts val="50"/>
                        </a:spcBef>
                        <a:spcAft>
                          <a:spcPts val="0"/>
                        </a:spcAft>
                      </a:pPr>
                      <a:endParaRPr lang="en-US" sz="2800" baseline="0" dirty="0" smtClean="0">
                        <a:solidFill>
                          <a:schemeClr val="tx1"/>
                        </a:solidFill>
                      </a:endParaRPr>
                    </a:p>
                    <a:p>
                      <a:pPr marL="34925" marR="4445" algn="ctr">
                        <a:lnSpc>
                          <a:spcPts val="1360"/>
                        </a:lnSpc>
                        <a:spcBef>
                          <a:spcPts val="50"/>
                        </a:spcBef>
                        <a:spcAft>
                          <a:spcPts val="0"/>
                        </a:spcAft>
                      </a:pPr>
                      <a:r>
                        <a:rPr lang="en-US" sz="2800" baseline="0" dirty="0" smtClean="0">
                          <a:solidFill>
                            <a:schemeClr val="tx1"/>
                          </a:solidFill>
                        </a:rPr>
                        <a:t>165</a:t>
                      </a:r>
                      <a:endParaRPr lang="en-GB" sz="2800" baseline="0" dirty="0">
                        <a:solidFill>
                          <a:schemeClr val="tx1"/>
                        </a:solidFill>
                      </a:endParaRPr>
                    </a:p>
                  </a:txBody>
                  <a:tcPr marL="0" marR="0" marT="0" marB="0"/>
                </a:tc>
                <a:extLst>
                  <a:ext uri="{0D108BD9-81ED-4DB2-BD59-A6C34878D82A}">
                    <a16:rowId xmlns:a16="http://schemas.microsoft.com/office/drawing/2014/main" val="4025505451"/>
                  </a:ext>
                </a:extLst>
              </a:tr>
              <a:tr h="288853">
                <a:tc>
                  <a:txBody>
                    <a:bodyPr/>
                    <a:lstStyle/>
                    <a:p>
                      <a:pPr marL="147955" algn="ctr">
                        <a:lnSpc>
                          <a:spcPts val="1360"/>
                        </a:lnSpc>
                        <a:spcBef>
                          <a:spcPts val="165"/>
                        </a:spcBef>
                        <a:spcAft>
                          <a:spcPts val="0"/>
                        </a:spcAft>
                      </a:pPr>
                      <a:endParaRPr lang="en-US" sz="2800" baseline="0" dirty="0" smtClean="0">
                        <a:solidFill>
                          <a:schemeClr val="tx1"/>
                        </a:solidFill>
                      </a:endParaRPr>
                    </a:p>
                    <a:p>
                      <a:pPr marL="147955" algn="ctr">
                        <a:lnSpc>
                          <a:spcPts val="1360"/>
                        </a:lnSpc>
                        <a:spcBef>
                          <a:spcPts val="165"/>
                        </a:spcBef>
                        <a:spcAft>
                          <a:spcPts val="0"/>
                        </a:spcAft>
                      </a:pPr>
                      <a:r>
                        <a:rPr lang="en-US" sz="2800" baseline="0" dirty="0" smtClean="0">
                          <a:solidFill>
                            <a:schemeClr val="tx1"/>
                          </a:solidFill>
                        </a:rPr>
                        <a:t>Female</a:t>
                      </a:r>
                      <a:endParaRPr lang="en-GB" sz="2800" baseline="0" dirty="0">
                        <a:solidFill>
                          <a:schemeClr val="tx1"/>
                        </a:solidFill>
                      </a:endParaRPr>
                    </a:p>
                  </a:txBody>
                  <a:tcPr marL="0" marR="0" marT="0" marB="0"/>
                </a:tc>
                <a:tc>
                  <a:txBody>
                    <a:bodyPr/>
                    <a:lstStyle/>
                    <a:p>
                      <a:pPr marL="34925" marR="4445" algn="ctr">
                        <a:lnSpc>
                          <a:spcPts val="1360"/>
                        </a:lnSpc>
                        <a:spcBef>
                          <a:spcPts val="250"/>
                        </a:spcBef>
                        <a:spcAft>
                          <a:spcPts val="0"/>
                        </a:spcAft>
                      </a:pPr>
                      <a:endParaRPr lang="en-US" sz="2800" baseline="0" dirty="0" smtClean="0">
                        <a:solidFill>
                          <a:schemeClr val="tx1"/>
                        </a:solidFill>
                      </a:endParaRPr>
                    </a:p>
                    <a:p>
                      <a:pPr marL="34925" marR="4445" algn="ctr">
                        <a:lnSpc>
                          <a:spcPts val="1360"/>
                        </a:lnSpc>
                        <a:spcBef>
                          <a:spcPts val="250"/>
                        </a:spcBef>
                        <a:spcAft>
                          <a:spcPts val="0"/>
                        </a:spcAft>
                      </a:pPr>
                      <a:r>
                        <a:rPr lang="en-US" sz="2800" baseline="0" dirty="0" smtClean="0">
                          <a:solidFill>
                            <a:schemeClr val="tx1"/>
                          </a:solidFill>
                        </a:rPr>
                        <a:t>102</a:t>
                      </a:r>
                      <a:endParaRPr lang="en-GB" sz="2800" baseline="0" dirty="0">
                        <a:solidFill>
                          <a:schemeClr val="tx1"/>
                        </a:solidFill>
                      </a:endParaRPr>
                    </a:p>
                  </a:txBody>
                  <a:tcPr marL="0" marR="0" marT="0" marB="0"/>
                </a:tc>
                <a:extLst>
                  <a:ext uri="{0D108BD9-81ED-4DB2-BD59-A6C34878D82A}">
                    <a16:rowId xmlns:a16="http://schemas.microsoft.com/office/drawing/2014/main" val="3476366072"/>
                  </a:ext>
                </a:extLst>
              </a:tr>
              <a:tr h="288853">
                <a:tc>
                  <a:txBody>
                    <a:bodyPr/>
                    <a:lstStyle/>
                    <a:p>
                      <a:pPr marL="147955" marR="1270" algn="ctr">
                        <a:lnSpc>
                          <a:spcPts val="1360"/>
                        </a:lnSpc>
                        <a:spcBef>
                          <a:spcPts val="125"/>
                        </a:spcBef>
                        <a:spcAft>
                          <a:spcPts val="0"/>
                        </a:spcAft>
                      </a:pPr>
                      <a:endParaRPr lang="en-US" sz="2800" baseline="0" dirty="0" smtClean="0">
                        <a:solidFill>
                          <a:schemeClr val="tx1"/>
                        </a:solidFill>
                      </a:endParaRPr>
                    </a:p>
                    <a:p>
                      <a:pPr marL="147955" marR="1270" algn="ctr">
                        <a:lnSpc>
                          <a:spcPts val="1360"/>
                        </a:lnSpc>
                        <a:spcBef>
                          <a:spcPts val="125"/>
                        </a:spcBef>
                        <a:spcAft>
                          <a:spcPts val="0"/>
                        </a:spcAft>
                      </a:pPr>
                      <a:r>
                        <a:rPr lang="en-US" sz="2800" baseline="0" dirty="0" smtClean="0">
                          <a:solidFill>
                            <a:schemeClr val="tx1"/>
                          </a:solidFill>
                        </a:rPr>
                        <a:t>Total</a:t>
                      </a:r>
                      <a:endParaRPr lang="en-GB" sz="2800" baseline="0" dirty="0">
                        <a:solidFill>
                          <a:schemeClr val="tx1"/>
                        </a:solidFill>
                      </a:endParaRPr>
                    </a:p>
                  </a:txBody>
                  <a:tcPr marL="0" marR="0" marT="0" marB="0"/>
                </a:tc>
                <a:tc>
                  <a:txBody>
                    <a:bodyPr/>
                    <a:lstStyle/>
                    <a:p>
                      <a:pPr marL="34925" marR="4445" algn="ctr">
                        <a:lnSpc>
                          <a:spcPts val="1360"/>
                        </a:lnSpc>
                        <a:spcBef>
                          <a:spcPts val="280"/>
                        </a:spcBef>
                        <a:spcAft>
                          <a:spcPts val="0"/>
                        </a:spcAft>
                      </a:pPr>
                      <a:endParaRPr lang="en-US" sz="2800" baseline="0" dirty="0" smtClean="0">
                        <a:solidFill>
                          <a:schemeClr val="tx1"/>
                        </a:solidFill>
                      </a:endParaRPr>
                    </a:p>
                    <a:p>
                      <a:pPr marL="34925" marR="4445" algn="ctr">
                        <a:lnSpc>
                          <a:spcPts val="1360"/>
                        </a:lnSpc>
                        <a:spcBef>
                          <a:spcPts val="280"/>
                        </a:spcBef>
                        <a:spcAft>
                          <a:spcPts val="0"/>
                        </a:spcAft>
                      </a:pPr>
                      <a:r>
                        <a:rPr lang="en-US" sz="2800" baseline="0" dirty="0" smtClean="0">
                          <a:solidFill>
                            <a:schemeClr val="tx1"/>
                          </a:solidFill>
                        </a:rPr>
                        <a:t>267</a:t>
                      </a:r>
                      <a:endParaRPr lang="en-GB" sz="2800" baseline="0" dirty="0">
                        <a:solidFill>
                          <a:schemeClr val="tx1"/>
                        </a:solidFill>
                      </a:endParaRPr>
                    </a:p>
                  </a:txBody>
                  <a:tcPr marL="0" marR="0" marT="0" marB="0"/>
                </a:tc>
                <a:extLst>
                  <a:ext uri="{0D108BD9-81ED-4DB2-BD59-A6C34878D82A}">
                    <a16:rowId xmlns:a16="http://schemas.microsoft.com/office/drawing/2014/main" val="43344578"/>
                  </a:ext>
                </a:extLst>
              </a:tr>
            </a:tbl>
          </a:graphicData>
        </a:graphic>
      </p:graphicFrame>
      <p:grpSp>
        <p:nvGrpSpPr>
          <p:cNvPr id="4" name="Group 3"/>
          <p:cNvGrpSpPr>
            <a:grpSpLocks/>
          </p:cNvGrpSpPr>
          <p:nvPr/>
        </p:nvGrpSpPr>
        <p:grpSpPr>
          <a:xfrm>
            <a:off x="4128515" y="4677132"/>
            <a:ext cx="3426460" cy="2979420"/>
            <a:chOff x="0" y="0"/>
            <a:chExt cx="3426460" cy="2979420"/>
          </a:xfrm>
        </p:grpSpPr>
        <p:sp>
          <p:nvSpPr>
            <p:cNvPr id="5" name="Graphic 72"/>
            <p:cNvSpPr/>
            <p:nvPr/>
          </p:nvSpPr>
          <p:spPr>
            <a:xfrm>
              <a:off x="559308" y="6095"/>
              <a:ext cx="2860675" cy="2967355"/>
            </a:xfrm>
            <a:custGeom>
              <a:avLst/>
              <a:gdLst/>
              <a:ahLst/>
              <a:cxnLst/>
              <a:rect l="l" t="t" r="r" b="b"/>
              <a:pathLst>
                <a:path w="2860675" h="2967355">
                  <a:moveTo>
                    <a:pt x="1152779" y="0"/>
                  </a:moveTo>
                  <a:lnTo>
                    <a:pt x="1153160" y="1483614"/>
                  </a:lnTo>
                  <a:lnTo>
                    <a:pt x="0" y="2578227"/>
                  </a:lnTo>
                  <a:lnTo>
                    <a:pt x="54863" y="2620518"/>
                  </a:lnTo>
                  <a:lnTo>
                    <a:pt x="112648" y="2660777"/>
                  </a:lnTo>
                  <a:lnTo>
                    <a:pt x="171830" y="2698242"/>
                  </a:lnTo>
                  <a:lnTo>
                    <a:pt x="233298" y="2734310"/>
                  </a:lnTo>
                  <a:lnTo>
                    <a:pt x="295783" y="2767584"/>
                  </a:lnTo>
                  <a:lnTo>
                    <a:pt x="360553" y="2798064"/>
                  </a:lnTo>
                  <a:lnTo>
                    <a:pt x="426847" y="2826766"/>
                  </a:lnTo>
                  <a:lnTo>
                    <a:pt x="494029" y="2852674"/>
                  </a:lnTo>
                  <a:lnTo>
                    <a:pt x="562229" y="2876042"/>
                  </a:lnTo>
                  <a:lnTo>
                    <a:pt x="632205" y="2896616"/>
                  </a:lnTo>
                  <a:lnTo>
                    <a:pt x="702691" y="2915539"/>
                  </a:lnTo>
                  <a:lnTo>
                    <a:pt x="774191" y="2930652"/>
                  </a:lnTo>
                  <a:lnTo>
                    <a:pt x="846582" y="2943352"/>
                  </a:lnTo>
                  <a:lnTo>
                    <a:pt x="919479" y="2953639"/>
                  </a:lnTo>
                  <a:lnTo>
                    <a:pt x="992251" y="2961513"/>
                  </a:lnTo>
                  <a:lnTo>
                    <a:pt x="1066165" y="2965577"/>
                  </a:lnTo>
                  <a:lnTo>
                    <a:pt x="1139443" y="2967228"/>
                  </a:lnTo>
                  <a:lnTo>
                    <a:pt x="1213358" y="2966847"/>
                  </a:lnTo>
                  <a:lnTo>
                    <a:pt x="1286636" y="2963164"/>
                  </a:lnTo>
                  <a:lnTo>
                    <a:pt x="1360423" y="2956560"/>
                  </a:lnTo>
                  <a:lnTo>
                    <a:pt x="1433448" y="2947543"/>
                  </a:lnTo>
                  <a:lnTo>
                    <a:pt x="1505839" y="2935605"/>
                  </a:lnTo>
                  <a:lnTo>
                    <a:pt x="1577213" y="2921254"/>
                  </a:lnTo>
                  <a:lnTo>
                    <a:pt x="1648205" y="2903982"/>
                  </a:lnTo>
                  <a:lnTo>
                    <a:pt x="1718182" y="2884297"/>
                  </a:lnTo>
                  <a:lnTo>
                    <a:pt x="1787398" y="2861691"/>
                  </a:lnTo>
                  <a:lnTo>
                    <a:pt x="1855342" y="2836164"/>
                  </a:lnTo>
                  <a:lnTo>
                    <a:pt x="1921128" y="2809113"/>
                  </a:lnTo>
                  <a:lnTo>
                    <a:pt x="1986406" y="2779141"/>
                  </a:lnTo>
                  <a:lnTo>
                    <a:pt x="2049906" y="2746629"/>
                  </a:lnTo>
                  <a:lnTo>
                    <a:pt x="2111882" y="2711323"/>
                  </a:lnTo>
                  <a:lnTo>
                    <a:pt x="2171954" y="2674366"/>
                  </a:lnTo>
                  <a:lnTo>
                    <a:pt x="2230246" y="2635377"/>
                  </a:lnTo>
                  <a:lnTo>
                    <a:pt x="2286000" y="2593848"/>
                  </a:lnTo>
                  <a:lnTo>
                    <a:pt x="2340482" y="2550795"/>
                  </a:lnTo>
                  <a:lnTo>
                    <a:pt x="2392171" y="2504694"/>
                  </a:lnTo>
                  <a:lnTo>
                    <a:pt x="2441702" y="2457450"/>
                  </a:lnTo>
                  <a:lnTo>
                    <a:pt x="2488945" y="2408174"/>
                  </a:lnTo>
                  <a:lnTo>
                    <a:pt x="2534030" y="2357628"/>
                  </a:lnTo>
                  <a:lnTo>
                    <a:pt x="2575687" y="2305050"/>
                  </a:lnTo>
                  <a:lnTo>
                    <a:pt x="2614803" y="2250440"/>
                  </a:lnTo>
                  <a:lnTo>
                    <a:pt x="2652394" y="2195449"/>
                  </a:lnTo>
                  <a:lnTo>
                    <a:pt x="2685923" y="2138807"/>
                  </a:lnTo>
                  <a:lnTo>
                    <a:pt x="2716656" y="2080006"/>
                  </a:lnTo>
                  <a:lnTo>
                    <a:pt x="2744978" y="2021713"/>
                  </a:lnTo>
                  <a:lnTo>
                    <a:pt x="2770504" y="1961261"/>
                  </a:lnTo>
                  <a:lnTo>
                    <a:pt x="2792349" y="1900174"/>
                  </a:lnTo>
                  <a:lnTo>
                    <a:pt x="2811779" y="1838071"/>
                  </a:lnTo>
                  <a:lnTo>
                    <a:pt x="2827401" y="1776095"/>
                  </a:lnTo>
                  <a:lnTo>
                    <a:pt x="2840608" y="1712341"/>
                  </a:lnTo>
                  <a:lnTo>
                    <a:pt x="2850133" y="1649095"/>
                  </a:lnTo>
                  <a:lnTo>
                    <a:pt x="2857245" y="1585849"/>
                  </a:lnTo>
                  <a:lnTo>
                    <a:pt x="2860548" y="1521714"/>
                  </a:lnTo>
                  <a:lnTo>
                    <a:pt x="2860548" y="1457706"/>
                  </a:lnTo>
                  <a:lnTo>
                    <a:pt x="2857627" y="1393952"/>
                  </a:lnTo>
                  <a:lnTo>
                    <a:pt x="2851404" y="1329944"/>
                  </a:lnTo>
                  <a:lnTo>
                    <a:pt x="2842514" y="1266698"/>
                  </a:lnTo>
                  <a:lnTo>
                    <a:pt x="2830194" y="1203071"/>
                  </a:lnTo>
                  <a:lnTo>
                    <a:pt x="2814701" y="1140968"/>
                  </a:lnTo>
                  <a:lnTo>
                    <a:pt x="2796031" y="1078992"/>
                  </a:lnTo>
                  <a:lnTo>
                    <a:pt x="2774823" y="1017778"/>
                  </a:lnTo>
                  <a:lnTo>
                    <a:pt x="2749804" y="957453"/>
                  </a:lnTo>
                  <a:lnTo>
                    <a:pt x="2722244" y="897890"/>
                  </a:lnTo>
                  <a:lnTo>
                    <a:pt x="2691511" y="839978"/>
                  </a:lnTo>
                  <a:lnTo>
                    <a:pt x="2658364" y="782828"/>
                  </a:lnTo>
                  <a:lnTo>
                    <a:pt x="2622041" y="726948"/>
                  </a:lnTo>
                  <a:lnTo>
                    <a:pt x="2583306" y="672338"/>
                  </a:lnTo>
                  <a:lnTo>
                    <a:pt x="2541651" y="619760"/>
                  </a:lnTo>
                  <a:lnTo>
                    <a:pt x="2497074" y="568452"/>
                  </a:lnTo>
                  <a:lnTo>
                    <a:pt x="2450845" y="519557"/>
                  </a:lnTo>
                  <a:lnTo>
                    <a:pt x="2401442" y="471424"/>
                  </a:lnTo>
                  <a:lnTo>
                    <a:pt x="2349880" y="425577"/>
                  </a:lnTo>
                  <a:lnTo>
                    <a:pt x="2296414" y="382016"/>
                  </a:lnTo>
                  <a:lnTo>
                    <a:pt x="2240661" y="340106"/>
                  </a:lnTo>
                  <a:lnTo>
                    <a:pt x="2182749" y="299847"/>
                  </a:lnTo>
                  <a:lnTo>
                    <a:pt x="2122804" y="262890"/>
                  </a:lnTo>
                  <a:lnTo>
                    <a:pt x="2061717" y="227457"/>
                  </a:lnTo>
                  <a:lnTo>
                    <a:pt x="1998217" y="194691"/>
                  </a:lnTo>
                  <a:lnTo>
                    <a:pt x="1933575" y="164338"/>
                  </a:lnTo>
                  <a:lnTo>
                    <a:pt x="1866773" y="136271"/>
                  </a:lnTo>
                  <a:lnTo>
                    <a:pt x="1799589" y="110490"/>
                  </a:lnTo>
                  <a:lnTo>
                    <a:pt x="1730502" y="87884"/>
                  </a:lnTo>
                  <a:lnTo>
                    <a:pt x="1661540" y="67437"/>
                  </a:lnTo>
                  <a:lnTo>
                    <a:pt x="1590421" y="49784"/>
                  </a:lnTo>
                  <a:lnTo>
                    <a:pt x="1518539" y="34417"/>
                  </a:lnTo>
                  <a:lnTo>
                    <a:pt x="1446530" y="22098"/>
                  </a:lnTo>
                  <a:lnTo>
                    <a:pt x="1373759" y="12319"/>
                  </a:lnTo>
                  <a:lnTo>
                    <a:pt x="1299972" y="5715"/>
                  </a:lnTo>
                  <a:lnTo>
                    <a:pt x="1226947" y="1651"/>
                  </a:lnTo>
                  <a:lnTo>
                    <a:pt x="1152779" y="0"/>
                  </a:lnTo>
                  <a:close/>
                </a:path>
              </a:pathLst>
            </a:custGeom>
            <a:solidFill>
              <a:srgbClr val="3D57AC"/>
            </a:solidFill>
          </p:spPr>
          <p:txBody>
            <a:bodyPr wrap="square" lIns="0" tIns="0" rIns="0" bIns="0" rtlCol="0">
              <a:prstTxWarp prst="textNoShape">
                <a:avLst/>
              </a:prstTxWarp>
              <a:noAutofit/>
            </a:bodyPr>
            <a:lstStyle/>
            <a:p>
              <a:endParaRPr lang="en-GB"/>
            </a:p>
          </p:txBody>
        </p:sp>
        <p:sp>
          <p:nvSpPr>
            <p:cNvPr id="6" name="Graphic 73"/>
            <p:cNvSpPr/>
            <p:nvPr/>
          </p:nvSpPr>
          <p:spPr>
            <a:xfrm>
              <a:off x="559308" y="6095"/>
              <a:ext cx="2860675" cy="2967355"/>
            </a:xfrm>
            <a:custGeom>
              <a:avLst/>
              <a:gdLst/>
              <a:ahLst/>
              <a:cxnLst/>
              <a:rect l="l" t="t" r="r" b="b"/>
              <a:pathLst>
                <a:path w="2860675" h="2967355">
                  <a:moveTo>
                    <a:pt x="1152779" y="0"/>
                  </a:moveTo>
                  <a:lnTo>
                    <a:pt x="1226947" y="1651"/>
                  </a:lnTo>
                  <a:lnTo>
                    <a:pt x="1299972" y="5715"/>
                  </a:lnTo>
                  <a:lnTo>
                    <a:pt x="1373759" y="12319"/>
                  </a:lnTo>
                  <a:lnTo>
                    <a:pt x="1446530" y="22098"/>
                  </a:lnTo>
                  <a:lnTo>
                    <a:pt x="1518539" y="34417"/>
                  </a:lnTo>
                  <a:lnTo>
                    <a:pt x="1590421" y="49784"/>
                  </a:lnTo>
                  <a:lnTo>
                    <a:pt x="1661540" y="67437"/>
                  </a:lnTo>
                  <a:lnTo>
                    <a:pt x="1730502" y="87884"/>
                  </a:lnTo>
                  <a:lnTo>
                    <a:pt x="1799589" y="110490"/>
                  </a:lnTo>
                  <a:lnTo>
                    <a:pt x="1866773" y="136271"/>
                  </a:lnTo>
                  <a:lnTo>
                    <a:pt x="1933575" y="164338"/>
                  </a:lnTo>
                  <a:lnTo>
                    <a:pt x="1998217" y="194691"/>
                  </a:lnTo>
                  <a:lnTo>
                    <a:pt x="2061717" y="227457"/>
                  </a:lnTo>
                  <a:lnTo>
                    <a:pt x="2122804" y="262890"/>
                  </a:lnTo>
                  <a:lnTo>
                    <a:pt x="2182749" y="299847"/>
                  </a:lnTo>
                  <a:lnTo>
                    <a:pt x="2240661" y="340106"/>
                  </a:lnTo>
                  <a:lnTo>
                    <a:pt x="2296414" y="382016"/>
                  </a:lnTo>
                  <a:lnTo>
                    <a:pt x="2349880" y="425577"/>
                  </a:lnTo>
                  <a:lnTo>
                    <a:pt x="2401442" y="471424"/>
                  </a:lnTo>
                  <a:lnTo>
                    <a:pt x="2450845" y="519557"/>
                  </a:lnTo>
                  <a:lnTo>
                    <a:pt x="2497074" y="568452"/>
                  </a:lnTo>
                  <a:lnTo>
                    <a:pt x="2541651" y="619760"/>
                  </a:lnTo>
                  <a:lnTo>
                    <a:pt x="2583306" y="672338"/>
                  </a:lnTo>
                  <a:lnTo>
                    <a:pt x="2622041" y="726948"/>
                  </a:lnTo>
                  <a:lnTo>
                    <a:pt x="2658364" y="782828"/>
                  </a:lnTo>
                  <a:lnTo>
                    <a:pt x="2691511" y="839978"/>
                  </a:lnTo>
                  <a:lnTo>
                    <a:pt x="2722244" y="897890"/>
                  </a:lnTo>
                  <a:lnTo>
                    <a:pt x="2749804" y="957453"/>
                  </a:lnTo>
                  <a:lnTo>
                    <a:pt x="2774823" y="1017778"/>
                  </a:lnTo>
                  <a:lnTo>
                    <a:pt x="2796031" y="1078992"/>
                  </a:lnTo>
                  <a:lnTo>
                    <a:pt x="2814701" y="1140968"/>
                  </a:lnTo>
                  <a:lnTo>
                    <a:pt x="2830194" y="1203071"/>
                  </a:lnTo>
                  <a:lnTo>
                    <a:pt x="2842514" y="1266698"/>
                  </a:lnTo>
                  <a:lnTo>
                    <a:pt x="2851404" y="1329944"/>
                  </a:lnTo>
                  <a:lnTo>
                    <a:pt x="2857627" y="1393952"/>
                  </a:lnTo>
                  <a:lnTo>
                    <a:pt x="2860548" y="1457706"/>
                  </a:lnTo>
                  <a:lnTo>
                    <a:pt x="2860548" y="1521714"/>
                  </a:lnTo>
                  <a:lnTo>
                    <a:pt x="2857245" y="1585849"/>
                  </a:lnTo>
                  <a:lnTo>
                    <a:pt x="2850133" y="1649095"/>
                  </a:lnTo>
                  <a:lnTo>
                    <a:pt x="2840608" y="1712341"/>
                  </a:lnTo>
                  <a:lnTo>
                    <a:pt x="2827401" y="1776095"/>
                  </a:lnTo>
                  <a:lnTo>
                    <a:pt x="2811779" y="1838071"/>
                  </a:lnTo>
                  <a:lnTo>
                    <a:pt x="2792349" y="1900174"/>
                  </a:lnTo>
                  <a:lnTo>
                    <a:pt x="2770504" y="1961261"/>
                  </a:lnTo>
                  <a:lnTo>
                    <a:pt x="2744978" y="2021713"/>
                  </a:lnTo>
                  <a:lnTo>
                    <a:pt x="2716656" y="2080006"/>
                  </a:lnTo>
                  <a:lnTo>
                    <a:pt x="2685923" y="2138807"/>
                  </a:lnTo>
                  <a:lnTo>
                    <a:pt x="2652394" y="2195449"/>
                  </a:lnTo>
                  <a:lnTo>
                    <a:pt x="2614803" y="2250440"/>
                  </a:lnTo>
                  <a:lnTo>
                    <a:pt x="2575687" y="2305050"/>
                  </a:lnTo>
                  <a:lnTo>
                    <a:pt x="2534030" y="2357628"/>
                  </a:lnTo>
                  <a:lnTo>
                    <a:pt x="2488945" y="2408174"/>
                  </a:lnTo>
                  <a:lnTo>
                    <a:pt x="2441702" y="2457450"/>
                  </a:lnTo>
                  <a:lnTo>
                    <a:pt x="2392171" y="2504694"/>
                  </a:lnTo>
                  <a:lnTo>
                    <a:pt x="2340482" y="2550795"/>
                  </a:lnTo>
                  <a:lnTo>
                    <a:pt x="2286000" y="2593848"/>
                  </a:lnTo>
                  <a:lnTo>
                    <a:pt x="2230246" y="2635377"/>
                  </a:lnTo>
                  <a:lnTo>
                    <a:pt x="2171954" y="2674366"/>
                  </a:lnTo>
                  <a:lnTo>
                    <a:pt x="2111882" y="2711323"/>
                  </a:lnTo>
                  <a:lnTo>
                    <a:pt x="2049906" y="2746629"/>
                  </a:lnTo>
                  <a:lnTo>
                    <a:pt x="1986406" y="2779141"/>
                  </a:lnTo>
                  <a:lnTo>
                    <a:pt x="1921128" y="2809113"/>
                  </a:lnTo>
                  <a:lnTo>
                    <a:pt x="1855342" y="2836164"/>
                  </a:lnTo>
                  <a:lnTo>
                    <a:pt x="1787398" y="2861691"/>
                  </a:lnTo>
                  <a:lnTo>
                    <a:pt x="1718182" y="2884297"/>
                  </a:lnTo>
                  <a:lnTo>
                    <a:pt x="1648205" y="2903982"/>
                  </a:lnTo>
                  <a:lnTo>
                    <a:pt x="1577213" y="2921254"/>
                  </a:lnTo>
                  <a:lnTo>
                    <a:pt x="1505839" y="2935605"/>
                  </a:lnTo>
                  <a:lnTo>
                    <a:pt x="1433448" y="2947543"/>
                  </a:lnTo>
                  <a:lnTo>
                    <a:pt x="1360423" y="2956560"/>
                  </a:lnTo>
                  <a:lnTo>
                    <a:pt x="1286636" y="2963164"/>
                  </a:lnTo>
                  <a:lnTo>
                    <a:pt x="1213358" y="2966847"/>
                  </a:lnTo>
                  <a:lnTo>
                    <a:pt x="1139443" y="2967228"/>
                  </a:lnTo>
                  <a:lnTo>
                    <a:pt x="1066165" y="2965577"/>
                  </a:lnTo>
                  <a:lnTo>
                    <a:pt x="992251" y="2961513"/>
                  </a:lnTo>
                  <a:lnTo>
                    <a:pt x="919479" y="2953639"/>
                  </a:lnTo>
                  <a:lnTo>
                    <a:pt x="846582" y="2943352"/>
                  </a:lnTo>
                  <a:lnTo>
                    <a:pt x="774191" y="2930652"/>
                  </a:lnTo>
                  <a:lnTo>
                    <a:pt x="702691" y="2915539"/>
                  </a:lnTo>
                  <a:lnTo>
                    <a:pt x="632205" y="2896616"/>
                  </a:lnTo>
                  <a:lnTo>
                    <a:pt x="562229" y="2876042"/>
                  </a:lnTo>
                  <a:lnTo>
                    <a:pt x="494029" y="2852674"/>
                  </a:lnTo>
                  <a:lnTo>
                    <a:pt x="426847" y="2826766"/>
                  </a:lnTo>
                  <a:lnTo>
                    <a:pt x="360553" y="2798064"/>
                  </a:lnTo>
                  <a:lnTo>
                    <a:pt x="295783" y="2767584"/>
                  </a:lnTo>
                  <a:lnTo>
                    <a:pt x="233298" y="2734310"/>
                  </a:lnTo>
                  <a:lnTo>
                    <a:pt x="171830" y="2698242"/>
                  </a:lnTo>
                  <a:lnTo>
                    <a:pt x="112648" y="2660777"/>
                  </a:lnTo>
                  <a:lnTo>
                    <a:pt x="54863" y="2620518"/>
                  </a:lnTo>
                  <a:lnTo>
                    <a:pt x="0" y="2578227"/>
                  </a:lnTo>
                  <a:lnTo>
                    <a:pt x="1153160" y="1483614"/>
                  </a:lnTo>
                  <a:lnTo>
                    <a:pt x="1152779" y="0"/>
                  </a:lnTo>
                  <a:close/>
                </a:path>
              </a:pathLst>
            </a:custGeom>
            <a:ln w="12192">
              <a:solidFill>
                <a:srgbClr val="000000"/>
              </a:solidFill>
              <a:prstDash val="solid"/>
            </a:ln>
          </p:spPr>
          <p:txBody>
            <a:bodyPr wrap="square" lIns="0" tIns="0" rIns="0" bIns="0" rtlCol="0">
              <a:prstTxWarp prst="textNoShape">
                <a:avLst/>
              </a:prstTxWarp>
              <a:noAutofit/>
            </a:bodyPr>
            <a:lstStyle/>
            <a:p>
              <a:endParaRPr lang="en-GB"/>
            </a:p>
          </p:txBody>
        </p:sp>
        <p:sp>
          <p:nvSpPr>
            <p:cNvPr id="7" name="Graphic 74"/>
            <p:cNvSpPr/>
            <p:nvPr/>
          </p:nvSpPr>
          <p:spPr>
            <a:xfrm>
              <a:off x="6095" y="6095"/>
              <a:ext cx="1706880" cy="2578735"/>
            </a:xfrm>
            <a:custGeom>
              <a:avLst/>
              <a:gdLst/>
              <a:ahLst/>
              <a:cxnLst/>
              <a:rect l="l" t="t" r="r" b="b"/>
              <a:pathLst>
                <a:path w="1706880" h="2578735">
                  <a:moveTo>
                    <a:pt x="1706879" y="0"/>
                  </a:moveTo>
                  <a:lnTo>
                    <a:pt x="1632203" y="1651"/>
                  </a:lnTo>
                  <a:lnTo>
                    <a:pt x="1557909" y="5715"/>
                  </a:lnTo>
                  <a:lnTo>
                    <a:pt x="1483614" y="13208"/>
                  </a:lnTo>
                  <a:lnTo>
                    <a:pt x="1409827" y="22606"/>
                  </a:lnTo>
                  <a:lnTo>
                    <a:pt x="1337055" y="35306"/>
                  </a:lnTo>
                  <a:lnTo>
                    <a:pt x="1264666" y="51054"/>
                  </a:lnTo>
                  <a:lnTo>
                    <a:pt x="1193292" y="68707"/>
                  </a:lnTo>
                  <a:lnTo>
                    <a:pt x="1122298" y="89535"/>
                  </a:lnTo>
                  <a:lnTo>
                    <a:pt x="1052830" y="113284"/>
                  </a:lnTo>
                  <a:lnTo>
                    <a:pt x="984630" y="139192"/>
                  </a:lnTo>
                  <a:lnTo>
                    <a:pt x="917955" y="168021"/>
                  </a:lnTo>
                  <a:lnTo>
                    <a:pt x="852678" y="199263"/>
                  </a:lnTo>
                  <a:lnTo>
                    <a:pt x="789304" y="232537"/>
                  </a:lnTo>
                  <a:lnTo>
                    <a:pt x="727455" y="269113"/>
                  </a:lnTo>
                  <a:lnTo>
                    <a:pt x="666877" y="307213"/>
                  </a:lnTo>
                  <a:lnTo>
                    <a:pt x="609219" y="347091"/>
                  </a:lnTo>
                  <a:lnTo>
                    <a:pt x="552831" y="390271"/>
                  </a:lnTo>
                  <a:lnTo>
                    <a:pt x="499491" y="434975"/>
                  </a:lnTo>
                  <a:lnTo>
                    <a:pt x="447928" y="481965"/>
                  </a:lnTo>
                  <a:lnTo>
                    <a:pt x="398653" y="530352"/>
                  </a:lnTo>
                  <a:lnTo>
                    <a:pt x="351916" y="580771"/>
                  </a:lnTo>
                  <a:lnTo>
                    <a:pt x="307847" y="633095"/>
                  </a:lnTo>
                  <a:lnTo>
                    <a:pt x="266750" y="686816"/>
                  </a:lnTo>
                  <a:lnTo>
                    <a:pt x="228434" y="742315"/>
                  </a:lnTo>
                  <a:lnTo>
                    <a:pt x="192493" y="799338"/>
                  </a:lnTo>
                  <a:lnTo>
                    <a:pt x="159397" y="857377"/>
                  </a:lnTo>
                  <a:lnTo>
                    <a:pt x="129120" y="916432"/>
                  </a:lnTo>
                  <a:lnTo>
                    <a:pt x="102158" y="976884"/>
                  </a:lnTo>
                  <a:lnTo>
                    <a:pt x="78511" y="1038479"/>
                  </a:lnTo>
                  <a:lnTo>
                    <a:pt x="57696" y="1100582"/>
                  </a:lnTo>
                  <a:lnTo>
                    <a:pt x="39725" y="1163320"/>
                  </a:lnTo>
                  <a:lnTo>
                    <a:pt x="25539" y="1226693"/>
                  </a:lnTo>
                  <a:lnTo>
                    <a:pt x="14185" y="1290828"/>
                  </a:lnTo>
                  <a:lnTo>
                    <a:pt x="6146" y="1355217"/>
                  </a:lnTo>
                  <a:lnTo>
                    <a:pt x="1422" y="1419733"/>
                  </a:lnTo>
                  <a:lnTo>
                    <a:pt x="0" y="1484249"/>
                  </a:lnTo>
                  <a:lnTo>
                    <a:pt x="1422" y="1549527"/>
                  </a:lnTo>
                  <a:lnTo>
                    <a:pt x="6146" y="1614043"/>
                  </a:lnTo>
                  <a:lnTo>
                    <a:pt x="14185" y="1678178"/>
                  </a:lnTo>
                  <a:lnTo>
                    <a:pt x="25539" y="1742186"/>
                  </a:lnTo>
                  <a:lnTo>
                    <a:pt x="40678" y="1805813"/>
                  </a:lnTo>
                  <a:lnTo>
                    <a:pt x="57696" y="1868678"/>
                  </a:lnTo>
                  <a:lnTo>
                    <a:pt x="78981" y="1931162"/>
                  </a:lnTo>
                  <a:lnTo>
                    <a:pt x="103111" y="1991995"/>
                  </a:lnTo>
                  <a:lnTo>
                    <a:pt x="130073" y="2052320"/>
                  </a:lnTo>
                  <a:lnTo>
                    <a:pt x="159397" y="2111502"/>
                  </a:lnTo>
                  <a:lnTo>
                    <a:pt x="192493" y="2169414"/>
                  </a:lnTo>
                  <a:lnTo>
                    <a:pt x="228917" y="2226564"/>
                  </a:lnTo>
                  <a:lnTo>
                    <a:pt x="267220" y="2282063"/>
                  </a:lnTo>
                  <a:lnTo>
                    <a:pt x="308864" y="2335784"/>
                  </a:lnTo>
                  <a:lnTo>
                    <a:pt x="352806" y="2387981"/>
                  </a:lnTo>
                  <a:lnTo>
                    <a:pt x="399669" y="2438527"/>
                  </a:lnTo>
                  <a:lnTo>
                    <a:pt x="448309" y="2487041"/>
                  </a:lnTo>
                  <a:lnTo>
                    <a:pt x="499872" y="2533777"/>
                  </a:lnTo>
                  <a:lnTo>
                    <a:pt x="554355" y="2578608"/>
                  </a:lnTo>
                  <a:lnTo>
                    <a:pt x="1706879" y="1483868"/>
                  </a:lnTo>
                  <a:lnTo>
                    <a:pt x="1706879" y="0"/>
                  </a:lnTo>
                  <a:close/>
                </a:path>
              </a:pathLst>
            </a:custGeom>
            <a:solidFill>
              <a:srgbClr val="2DB847"/>
            </a:solidFill>
          </p:spPr>
          <p:txBody>
            <a:bodyPr wrap="square" lIns="0" tIns="0" rIns="0" bIns="0" rtlCol="0">
              <a:prstTxWarp prst="textNoShape">
                <a:avLst/>
              </a:prstTxWarp>
              <a:noAutofit/>
            </a:bodyPr>
            <a:lstStyle/>
            <a:p>
              <a:endParaRPr lang="en-GB"/>
            </a:p>
          </p:txBody>
        </p:sp>
        <p:sp>
          <p:nvSpPr>
            <p:cNvPr id="8" name="Graphic 75"/>
            <p:cNvSpPr/>
            <p:nvPr/>
          </p:nvSpPr>
          <p:spPr>
            <a:xfrm>
              <a:off x="6095" y="6095"/>
              <a:ext cx="1706880" cy="2578735"/>
            </a:xfrm>
            <a:custGeom>
              <a:avLst/>
              <a:gdLst/>
              <a:ahLst/>
              <a:cxnLst/>
              <a:rect l="l" t="t" r="r" b="b"/>
              <a:pathLst>
                <a:path w="1706880" h="2578735">
                  <a:moveTo>
                    <a:pt x="1706879" y="0"/>
                  </a:moveTo>
                  <a:lnTo>
                    <a:pt x="1706879" y="1483868"/>
                  </a:lnTo>
                  <a:lnTo>
                    <a:pt x="554355" y="2578608"/>
                  </a:lnTo>
                  <a:lnTo>
                    <a:pt x="499872" y="2533777"/>
                  </a:lnTo>
                  <a:lnTo>
                    <a:pt x="448309" y="2487041"/>
                  </a:lnTo>
                  <a:lnTo>
                    <a:pt x="399669" y="2438527"/>
                  </a:lnTo>
                  <a:lnTo>
                    <a:pt x="352806" y="2387981"/>
                  </a:lnTo>
                  <a:lnTo>
                    <a:pt x="308864" y="2335784"/>
                  </a:lnTo>
                  <a:lnTo>
                    <a:pt x="267220" y="2282063"/>
                  </a:lnTo>
                  <a:lnTo>
                    <a:pt x="228917" y="2226564"/>
                  </a:lnTo>
                  <a:lnTo>
                    <a:pt x="192493" y="2169414"/>
                  </a:lnTo>
                  <a:lnTo>
                    <a:pt x="159397" y="2111502"/>
                  </a:lnTo>
                  <a:lnTo>
                    <a:pt x="130073" y="2052320"/>
                  </a:lnTo>
                  <a:lnTo>
                    <a:pt x="103111" y="1991995"/>
                  </a:lnTo>
                  <a:lnTo>
                    <a:pt x="78981" y="1931162"/>
                  </a:lnTo>
                  <a:lnTo>
                    <a:pt x="57696" y="1868678"/>
                  </a:lnTo>
                  <a:lnTo>
                    <a:pt x="40678" y="1805813"/>
                  </a:lnTo>
                  <a:lnTo>
                    <a:pt x="25539" y="1742186"/>
                  </a:lnTo>
                  <a:lnTo>
                    <a:pt x="14185" y="1678178"/>
                  </a:lnTo>
                  <a:lnTo>
                    <a:pt x="6146" y="1614043"/>
                  </a:lnTo>
                  <a:lnTo>
                    <a:pt x="1422" y="1549527"/>
                  </a:lnTo>
                  <a:lnTo>
                    <a:pt x="0" y="1484249"/>
                  </a:lnTo>
                  <a:lnTo>
                    <a:pt x="1422" y="1419733"/>
                  </a:lnTo>
                  <a:lnTo>
                    <a:pt x="6146" y="1355217"/>
                  </a:lnTo>
                  <a:lnTo>
                    <a:pt x="14185" y="1290828"/>
                  </a:lnTo>
                  <a:lnTo>
                    <a:pt x="25539" y="1226693"/>
                  </a:lnTo>
                  <a:lnTo>
                    <a:pt x="39725" y="1163320"/>
                  </a:lnTo>
                  <a:lnTo>
                    <a:pt x="57696" y="1100582"/>
                  </a:lnTo>
                  <a:lnTo>
                    <a:pt x="78511" y="1038479"/>
                  </a:lnTo>
                  <a:lnTo>
                    <a:pt x="102158" y="976884"/>
                  </a:lnTo>
                  <a:lnTo>
                    <a:pt x="129120" y="916432"/>
                  </a:lnTo>
                  <a:lnTo>
                    <a:pt x="159397" y="857377"/>
                  </a:lnTo>
                  <a:lnTo>
                    <a:pt x="192493" y="799338"/>
                  </a:lnTo>
                  <a:lnTo>
                    <a:pt x="228434" y="742315"/>
                  </a:lnTo>
                  <a:lnTo>
                    <a:pt x="266750" y="686816"/>
                  </a:lnTo>
                  <a:lnTo>
                    <a:pt x="307847" y="633095"/>
                  </a:lnTo>
                  <a:lnTo>
                    <a:pt x="351916" y="580771"/>
                  </a:lnTo>
                  <a:lnTo>
                    <a:pt x="398653" y="530352"/>
                  </a:lnTo>
                  <a:lnTo>
                    <a:pt x="447928" y="481965"/>
                  </a:lnTo>
                  <a:lnTo>
                    <a:pt x="499491" y="434975"/>
                  </a:lnTo>
                  <a:lnTo>
                    <a:pt x="552831" y="390271"/>
                  </a:lnTo>
                  <a:lnTo>
                    <a:pt x="609219" y="347091"/>
                  </a:lnTo>
                  <a:lnTo>
                    <a:pt x="666877" y="307213"/>
                  </a:lnTo>
                  <a:lnTo>
                    <a:pt x="727455" y="269113"/>
                  </a:lnTo>
                  <a:lnTo>
                    <a:pt x="789304" y="232537"/>
                  </a:lnTo>
                  <a:lnTo>
                    <a:pt x="852678" y="199263"/>
                  </a:lnTo>
                  <a:lnTo>
                    <a:pt x="917955" y="168021"/>
                  </a:lnTo>
                  <a:lnTo>
                    <a:pt x="984630" y="139192"/>
                  </a:lnTo>
                  <a:lnTo>
                    <a:pt x="1052830" y="113284"/>
                  </a:lnTo>
                  <a:lnTo>
                    <a:pt x="1122298" y="89535"/>
                  </a:lnTo>
                  <a:lnTo>
                    <a:pt x="1193292" y="68707"/>
                  </a:lnTo>
                  <a:lnTo>
                    <a:pt x="1264666" y="51054"/>
                  </a:lnTo>
                  <a:lnTo>
                    <a:pt x="1337055" y="35306"/>
                  </a:lnTo>
                  <a:lnTo>
                    <a:pt x="1409827" y="22606"/>
                  </a:lnTo>
                  <a:lnTo>
                    <a:pt x="1483614" y="13208"/>
                  </a:lnTo>
                  <a:lnTo>
                    <a:pt x="1557909" y="5715"/>
                  </a:lnTo>
                  <a:lnTo>
                    <a:pt x="1632203" y="1651"/>
                  </a:lnTo>
                  <a:lnTo>
                    <a:pt x="1706879" y="0"/>
                  </a:lnTo>
                  <a:close/>
                </a:path>
              </a:pathLst>
            </a:custGeom>
            <a:ln w="12192">
              <a:solidFill>
                <a:srgbClr val="000000"/>
              </a:solidFill>
              <a:prstDash val="solid"/>
            </a:ln>
          </p:spPr>
          <p:txBody>
            <a:bodyPr wrap="square" lIns="0" tIns="0" rIns="0" bIns="0" rtlCol="0">
              <a:prstTxWarp prst="textNoShape">
                <a:avLst/>
              </a:prstTxWarp>
              <a:noAutofit/>
            </a:bodyPr>
            <a:lstStyle/>
            <a:p>
              <a:endParaRPr lang="en-GB"/>
            </a:p>
          </p:txBody>
        </p:sp>
      </p:grpSp>
      <p:grpSp>
        <p:nvGrpSpPr>
          <p:cNvPr id="9" name="Group 8"/>
          <p:cNvGrpSpPr>
            <a:grpSpLocks/>
          </p:cNvGrpSpPr>
          <p:nvPr/>
        </p:nvGrpSpPr>
        <p:grpSpPr>
          <a:xfrm>
            <a:off x="8152130" y="4067175"/>
            <a:ext cx="119380" cy="105410"/>
            <a:chOff x="0" y="0"/>
            <a:chExt cx="119380" cy="105410"/>
          </a:xfrm>
        </p:grpSpPr>
        <p:sp>
          <p:nvSpPr>
            <p:cNvPr id="10" name="Graphic 77"/>
            <p:cNvSpPr/>
            <p:nvPr/>
          </p:nvSpPr>
          <p:spPr>
            <a:xfrm>
              <a:off x="6095" y="6095"/>
              <a:ext cx="106680" cy="93345"/>
            </a:xfrm>
            <a:custGeom>
              <a:avLst/>
              <a:gdLst/>
              <a:ahLst/>
              <a:cxnLst/>
              <a:rect l="l" t="t" r="r" b="b"/>
              <a:pathLst>
                <a:path w="106680" h="93345">
                  <a:moveTo>
                    <a:pt x="106680" y="0"/>
                  </a:moveTo>
                  <a:lnTo>
                    <a:pt x="0" y="0"/>
                  </a:lnTo>
                  <a:lnTo>
                    <a:pt x="0" y="92964"/>
                  </a:lnTo>
                  <a:lnTo>
                    <a:pt x="106680" y="92964"/>
                  </a:lnTo>
                  <a:lnTo>
                    <a:pt x="106680" y="0"/>
                  </a:lnTo>
                  <a:close/>
                </a:path>
              </a:pathLst>
            </a:custGeom>
            <a:solidFill>
              <a:srgbClr val="3D57AC"/>
            </a:solidFill>
          </p:spPr>
          <p:txBody>
            <a:bodyPr wrap="square" lIns="0" tIns="0" rIns="0" bIns="0" rtlCol="0">
              <a:prstTxWarp prst="textNoShape">
                <a:avLst/>
              </a:prstTxWarp>
              <a:noAutofit/>
            </a:bodyPr>
            <a:lstStyle/>
            <a:p>
              <a:endParaRPr lang="en-GB"/>
            </a:p>
          </p:txBody>
        </p:sp>
        <p:sp>
          <p:nvSpPr>
            <p:cNvPr id="11" name="Graphic 78"/>
            <p:cNvSpPr/>
            <p:nvPr/>
          </p:nvSpPr>
          <p:spPr>
            <a:xfrm>
              <a:off x="6095" y="6095"/>
              <a:ext cx="106680" cy="93345"/>
            </a:xfrm>
            <a:custGeom>
              <a:avLst/>
              <a:gdLst/>
              <a:ahLst/>
              <a:cxnLst/>
              <a:rect l="l" t="t" r="r" b="b"/>
              <a:pathLst>
                <a:path w="106680" h="93345">
                  <a:moveTo>
                    <a:pt x="0" y="0"/>
                  </a:moveTo>
                  <a:lnTo>
                    <a:pt x="106680" y="0"/>
                  </a:lnTo>
                  <a:lnTo>
                    <a:pt x="106680" y="92964"/>
                  </a:lnTo>
                  <a:lnTo>
                    <a:pt x="0" y="92964"/>
                  </a:lnTo>
                  <a:lnTo>
                    <a:pt x="0" y="0"/>
                  </a:lnTo>
                </a:path>
              </a:pathLst>
            </a:custGeom>
            <a:ln w="12192">
              <a:solidFill>
                <a:srgbClr val="000000"/>
              </a:solidFill>
              <a:prstDash val="solid"/>
            </a:ln>
          </p:spPr>
          <p:txBody>
            <a:bodyPr wrap="square" lIns="0" tIns="0" rIns="0" bIns="0" rtlCol="0">
              <a:prstTxWarp prst="textNoShape">
                <a:avLst/>
              </a:prstTxWarp>
              <a:noAutofit/>
            </a:bodyPr>
            <a:lstStyle/>
            <a:p>
              <a:endParaRPr lang="en-GB"/>
            </a:p>
          </p:txBody>
        </p:sp>
      </p:grpSp>
      <p:sp>
        <p:nvSpPr>
          <p:cNvPr id="12" name="Rectangle 9"/>
          <p:cNvSpPr>
            <a:spLocks noChangeArrowheads="1"/>
          </p:cNvSpPr>
          <p:nvPr/>
        </p:nvSpPr>
        <p:spPr bwMode="auto">
          <a:xfrm>
            <a:off x="3670300" y="3365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10"/>
          <p:cNvSpPr>
            <a:spLocks noChangeArrowheads="1"/>
          </p:cNvSpPr>
          <p:nvPr/>
        </p:nvSpPr>
        <p:spPr bwMode="auto">
          <a:xfrm>
            <a:off x="5676900" y="3613235"/>
            <a:ext cx="304442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Sex</a:t>
            </a:r>
            <a:endParaRPr kumimoji="0" lang="en-GB"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728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7200" b="1" dirty="0"/>
              <a:t>EXAMPLE</a:t>
            </a:r>
            <a:endParaRPr lang="en-GB" sz="7200" dirty="0"/>
          </a:p>
        </p:txBody>
      </p:sp>
      <p:sp>
        <p:nvSpPr>
          <p:cNvPr id="3" name="Content Placeholder 2"/>
          <p:cNvSpPr>
            <a:spLocks noGrp="1"/>
          </p:cNvSpPr>
          <p:nvPr>
            <p:ph idx="1"/>
          </p:nvPr>
        </p:nvSpPr>
        <p:spPr/>
        <p:txBody>
          <a:bodyPr>
            <a:normAutofit/>
          </a:bodyPr>
          <a:lstStyle/>
          <a:p>
            <a:pPr marL="0" indent="0">
              <a:buNone/>
            </a:pPr>
            <a:r>
              <a:rPr lang="en-US" sz="4800" dirty="0"/>
              <a:t>In </a:t>
            </a:r>
            <a:r>
              <a:rPr lang="en-US" sz="4800" dirty="0" smtClean="0"/>
              <a:t>GOU Secondary school</a:t>
            </a:r>
            <a:r>
              <a:rPr lang="en-US" sz="4800" dirty="0"/>
              <a:t>, the lesson periods for each week are given below.</a:t>
            </a:r>
            <a:endParaRPr lang="en-GB" sz="4800" dirty="0"/>
          </a:p>
          <a:p>
            <a:pPr marL="0" indent="0">
              <a:buNone/>
            </a:pPr>
            <a:r>
              <a:rPr lang="en-US" sz="4800" dirty="0"/>
              <a:t>English 7, </a:t>
            </a:r>
            <a:r>
              <a:rPr lang="en-US" sz="4800" dirty="0" err="1"/>
              <a:t>Maths</a:t>
            </a:r>
            <a:r>
              <a:rPr lang="en-US" sz="4800" dirty="0"/>
              <a:t> 10, Biology 3, Physics 4, Chemistry 3, others 9</a:t>
            </a:r>
            <a:r>
              <a:rPr lang="en-US" sz="4800" dirty="0" smtClean="0"/>
              <a:t>.</a:t>
            </a:r>
          </a:p>
          <a:p>
            <a:pPr marL="0" indent="0">
              <a:buNone/>
            </a:pPr>
            <a:r>
              <a:rPr lang="en-US" sz="4800" dirty="0" smtClean="0"/>
              <a:t> </a:t>
            </a:r>
            <a:r>
              <a:rPr lang="en-US" sz="4800" dirty="0"/>
              <a:t>Draw a pie chart to illustrate this information.</a:t>
            </a:r>
            <a:endParaRPr lang="en-GB" sz="4800" dirty="0"/>
          </a:p>
          <a:p>
            <a:pPr marL="0" indent="0">
              <a:buNone/>
            </a:pPr>
            <a:endParaRPr lang="en-GB" sz="4800" dirty="0"/>
          </a:p>
        </p:txBody>
      </p:sp>
    </p:spTree>
    <p:extLst>
      <p:ext uri="{BB962C8B-B14F-4D97-AF65-F5344CB8AC3E}">
        <p14:creationId xmlns:p14="http://schemas.microsoft.com/office/powerpoint/2010/main" val="173677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t>
            </a:r>
            <a:r>
              <a:rPr lang="en-US" sz="8900" b="1" dirty="0" smtClean="0"/>
              <a:t>BAR</a:t>
            </a:r>
            <a:r>
              <a:rPr lang="en-US" sz="8900" dirty="0" smtClean="0"/>
              <a:t> </a:t>
            </a:r>
            <a:r>
              <a:rPr lang="en-US" sz="8900" b="1" dirty="0"/>
              <a:t>CHART</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US" sz="4800" dirty="0"/>
              <a:t>A bar chart is a statistical graph in which bars (rectangular bars) are drawn such that their lengths or heights are proportional to the quantities or item they represent. Each bar is separated by equal gaps.</a:t>
            </a:r>
            <a:endParaRPr lang="en-GB" sz="4800" dirty="0"/>
          </a:p>
          <a:p>
            <a:pPr marL="0" indent="0">
              <a:buNone/>
            </a:pPr>
            <a:endParaRPr lang="en-GB" sz="4800" dirty="0"/>
          </a:p>
        </p:txBody>
      </p:sp>
    </p:spTree>
    <p:extLst>
      <p:ext uri="{BB962C8B-B14F-4D97-AF65-F5344CB8AC3E}">
        <p14:creationId xmlns:p14="http://schemas.microsoft.com/office/powerpoint/2010/main" val="1162783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BAR CHART</a:t>
            </a:r>
            <a:endParaRPr lang="en-GB" dirty="0"/>
          </a:p>
        </p:txBody>
      </p:sp>
      <p:sp>
        <p:nvSpPr>
          <p:cNvPr id="3" name="Content Placeholder 2"/>
          <p:cNvSpPr>
            <a:spLocks noGrp="1"/>
          </p:cNvSpPr>
          <p:nvPr>
            <p:ph idx="1"/>
          </p:nvPr>
        </p:nvSpPr>
        <p:spPr>
          <a:xfrm>
            <a:off x="838199" y="1825624"/>
            <a:ext cx="10735491" cy="5032376"/>
          </a:xfrm>
        </p:spPr>
        <p:txBody>
          <a:bodyPr>
            <a:noAutofit/>
          </a:bodyPr>
          <a:lstStyle/>
          <a:p>
            <a:r>
              <a:rPr lang="en-US" sz="3200" dirty="0"/>
              <a:t>In bar chart, there are no set of rules to be observed in drawing bar charts. The following consideration will be quite useful.</a:t>
            </a:r>
            <a:endParaRPr lang="en-GB" sz="3200" dirty="0"/>
          </a:p>
          <a:p>
            <a:pPr lvl="2"/>
            <a:r>
              <a:rPr lang="en-US" sz="3200" dirty="0" smtClean="0"/>
              <a:t>Bar </a:t>
            </a:r>
            <a:r>
              <a:rPr lang="en-US" sz="3200" dirty="0"/>
              <a:t>should be neither too short </a:t>
            </a:r>
            <a:r>
              <a:rPr lang="en-US" sz="3200" dirty="0" smtClean="0"/>
              <a:t>nor </a:t>
            </a:r>
            <a:r>
              <a:rPr lang="en-US" sz="3200" dirty="0"/>
              <a:t>very long and narrow.</a:t>
            </a:r>
            <a:endParaRPr lang="en-GB" sz="3200" dirty="0"/>
          </a:p>
          <a:p>
            <a:pPr lvl="2"/>
            <a:r>
              <a:rPr lang="en-US" sz="3200" dirty="0"/>
              <a:t>Bar should be  separated by spaces which are about one and half of the width of a bar.</a:t>
            </a:r>
            <a:endParaRPr lang="en-GB" sz="3200" dirty="0"/>
          </a:p>
          <a:p>
            <a:pPr lvl="2"/>
            <a:r>
              <a:rPr lang="en-US" sz="3200" dirty="0"/>
              <a:t>The length of the bar should be proportional to frequencies of the categories.</a:t>
            </a:r>
            <a:endParaRPr lang="en-GB" sz="3200" dirty="0"/>
          </a:p>
          <a:p>
            <a:pPr lvl="2"/>
            <a:r>
              <a:rPr lang="en-US" sz="3200" dirty="0"/>
              <a:t>Guide note should be provided to ease the reading of the chart.</a:t>
            </a:r>
            <a:endParaRPr lang="en-GB" sz="3200" dirty="0"/>
          </a:p>
          <a:p>
            <a:pPr marL="0" indent="0">
              <a:buNone/>
            </a:pPr>
            <a:endParaRPr lang="en-GB" sz="3200" dirty="0"/>
          </a:p>
        </p:txBody>
      </p:sp>
    </p:spTree>
    <p:extLst>
      <p:ext uri="{BB962C8B-B14F-4D97-AF65-F5344CB8AC3E}">
        <p14:creationId xmlns:p14="http://schemas.microsoft.com/office/powerpoint/2010/main" val="311777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Simple </a:t>
            </a:r>
            <a:r>
              <a:rPr lang="en-US" dirty="0"/>
              <a:t>Bar chart</a:t>
            </a:r>
            <a:endParaRPr lang="en-GB" dirty="0"/>
          </a:p>
        </p:txBody>
      </p:sp>
      <p:sp>
        <p:nvSpPr>
          <p:cNvPr id="3" name="Content Placeholder 2"/>
          <p:cNvSpPr>
            <a:spLocks noGrp="1"/>
          </p:cNvSpPr>
          <p:nvPr>
            <p:ph idx="1"/>
          </p:nvPr>
        </p:nvSpPr>
        <p:spPr/>
        <p:txBody>
          <a:bodyPr/>
          <a:lstStyle/>
          <a:p>
            <a:pPr marL="0" indent="0">
              <a:buNone/>
            </a:pPr>
            <a:r>
              <a:rPr lang="en-US" sz="4400" dirty="0" smtClean="0"/>
              <a:t>This is a bar chart with just a variable.</a:t>
            </a:r>
          </a:p>
          <a:p>
            <a:pPr marL="0" indent="0">
              <a:buNone/>
            </a:pPr>
            <a:r>
              <a:rPr lang="en-US" sz="4400" dirty="0" smtClean="0"/>
              <a:t>For instance,</a:t>
            </a:r>
          </a:p>
          <a:p>
            <a:pPr marL="0" indent="0">
              <a:buNone/>
            </a:pPr>
            <a:endParaRPr lang="en-US" sz="4400" dirty="0" smtClean="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05601367"/>
              </p:ext>
            </p:extLst>
          </p:nvPr>
        </p:nvGraphicFramePr>
        <p:xfrm>
          <a:off x="1270000" y="3467099"/>
          <a:ext cx="8547100" cy="2984501"/>
        </p:xfrm>
        <a:graphic>
          <a:graphicData uri="http://schemas.openxmlformats.org/drawingml/2006/table">
            <a:tbl>
              <a:tblPr firstRow="1" firstCol="1" lastRow="1" lastCol="1" bandRow="1" bandCol="1">
                <a:tableStyleId>{5C22544A-7EE6-4342-B048-85BDC9FD1C3A}</a:tableStyleId>
              </a:tblPr>
              <a:tblGrid>
                <a:gridCol w="1930923">
                  <a:extLst>
                    <a:ext uri="{9D8B030D-6E8A-4147-A177-3AD203B41FA5}">
                      <a16:colId xmlns:a16="http://schemas.microsoft.com/office/drawing/2014/main" val="2181509710"/>
                    </a:ext>
                  </a:extLst>
                </a:gridCol>
                <a:gridCol w="6616177">
                  <a:extLst>
                    <a:ext uri="{9D8B030D-6E8A-4147-A177-3AD203B41FA5}">
                      <a16:colId xmlns:a16="http://schemas.microsoft.com/office/drawing/2014/main" val="2255214401"/>
                    </a:ext>
                  </a:extLst>
                </a:gridCol>
              </a:tblGrid>
              <a:tr h="1052702">
                <a:tc>
                  <a:txBody>
                    <a:bodyPr/>
                    <a:lstStyle/>
                    <a:p>
                      <a:pPr marL="147955" marR="133350" algn="ctr">
                        <a:lnSpc>
                          <a:spcPts val="1360"/>
                        </a:lnSpc>
                        <a:spcBef>
                          <a:spcPts val="1225"/>
                        </a:spcBef>
                        <a:spcAft>
                          <a:spcPts val="0"/>
                        </a:spcAft>
                      </a:pPr>
                      <a:endParaRPr lang="en-US" sz="2400" spc="-25" dirty="0" smtClean="0">
                        <a:solidFill>
                          <a:schemeClr val="tx1"/>
                        </a:solidFill>
                        <a:effectLst>
                          <a:outerShdw blurRad="38100" dist="38100" dir="2700000" algn="tl">
                            <a:srgbClr val="000000">
                              <a:alpha val="43137"/>
                            </a:srgbClr>
                          </a:outerShdw>
                        </a:effectLst>
                      </a:endParaRPr>
                    </a:p>
                    <a:p>
                      <a:pPr marL="147955" marR="133350" algn="ctr">
                        <a:lnSpc>
                          <a:spcPts val="1360"/>
                        </a:lnSpc>
                        <a:spcBef>
                          <a:spcPts val="1225"/>
                        </a:spcBef>
                        <a:spcAft>
                          <a:spcPts val="0"/>
                        </a:spcAft>
                      </a:pPr>
                      <a:r>
                        <a:rPr lang="en-US" sz="2400" spc="-25" dirty="0" smtClean="0">
                          <a:solidFill>
                            <a:schemeClr val="tx1"/>
                          </a:solidFill>
                          <a:effectLst>
                            <a:outerShdw blurRad="38100" dist="38100" dir="2700000" algn="tl">
                              <a:srgbClr val="000000">
                                <a:alpha val="43137"/>
                              </a:srgbClr>
                            </a:outerShdw>
                          </a:effectLst>
                        </a:rPr>
                        <a:t>Sex</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algn="ctr">
                        <a:lnSpc>
                          <a:spcPts val="1360"/>
                        </a:lnSpc>
                        <a:spcBef>
                          <a:spcPts val="1225"/>
                        </a:spcBef>
                        <a:spcAft>
                          <a:spcPts val="0"/>
                        </a:spcAft>
                      </a:pPr>
                      <a:endParaRPr lang="en-US" sz="2400" spc="-10" dirty="0" smtClean="0">
                        <a:solidFill>
                          <a:schemeClr val="tx1"/>
                        </a:solidFill>
                        <a:effectLst>
                          <a:outerShdw blurRad="38100" dist="38100" dir="2700000" algn="tl">
                            <a:srgbClr val="000000">
                              <a:alpha val="43137"/>
                            </a:srgbClr>
                          </a:outerShdw>
                        </a:effectLst>
                      </a:endParaRPr>
                    </a:p>
                    <a:p>
                      <a:pPr marL="34925" algn="ctr">
                        <a:lnSpc>
                          <a:spcPts val="1360"/>
                        </a:lnSpc>
                        <a:spcBef>
                          <a:spcPts val="1225"/>
                        </a:spcBef>
                        <a:spcAft>
                          <a:spcPts val="0"/>
                        </a:spcAft>
                      </a:pPr>
                      <a:r>
                        <a:rPr lang="en-US" sz="2400" spc="-10" dirty="0" smtClean="0">
                          <a:solidFill>
                            <a:schemeClr val="tx1"/>
                          </a:solidFill>
                          <a:effectLst>
                            <a:outerShdw blurRad="38100" dist="38100" dir="2700000" algn="tl">
                              <a:srgbClr val="000000">
                                <a:alpha val="43137"/>
                              </a:srgbClr>
                            </a:outerShdw>
                          </a:effectLst>
                        </a:rPr>
                        <a:t>Frequency</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19007255"/>
                  </a:ext>
                </a:extLst>
              </a:tr>
              <a:tr h="615000">
                <a:tc>
                  <a:txBody>
                    <a:bodyPr/>
                    <a:lstStyle/>
                    <a:p>
                      <a:pPr marL="467360">
                        <a:lnSpc>
                          <a:spcPts val="1360"/>
                        </a:lnSpc>
                        <a:spcBef>
                          <a:spcPts val="45"/>
                        </a:spcBef>
                        <a:spcAft>
                          <a:spcPts val="0"/>
                        </a:spcAft>
                      </a:pPr>
                      <a:endParaRPr lang="en-US" sz="2400" spc="-20" dirty="0" smtClean="0">
                        <a:solidFill>
                          <a:schemeClr val="tx1"/>
                        </a:solidFill>
                        <a:effectLst>
                          <a:outerShdw blurRad="38100" dist="38100" dir="2700000" algn="tl">
                            <a:srgbClr val="000000">
                              <a:alpha val="43137"/>
                            </a:srgbClr>
                          </a:outerShdw>
                        </a:effectLst>
                      </a:endParaRPr>
                    </a:p>
                    <a:p>
                      <a:pPr marL="467360">
                        <a:lnSpc>
                          <a:spcPts val="1360"/>
                        </a:lnSpc>
                        <a:spcBef>
                          <a:spcPts val="45"/>
                        </a:spcBef>
                        <a:spcAft>
                          <a:spcPts val="0"/>
                        </a:spcAft>
                      </a:pPr>
                      <a:r>
                        <a:rPr lang="en-US" sz="2400" spc="-20" dirty="0" smtClean="0">
                          <a:solidFill>
                            <a:schemeClr val="tx1"/>
                          </a:solidFill>
                          <a:effectLst>
                            <a:outerShdw blurRad="38100" dist="38100" dir="2700000" algn="tl">
                              <a:srgbClr val="000000">
                                <a:alpha val="43137"/>
                              </a:srgbClr>
                            </a:outerShdw>
                          </a:effectLst>
                        </a:rPr>
                        <a:t>Male</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4445" algn="ctr">
                        <a:lnSpc>
                          <a:spcPts val="1360"/>
                        </a:lnSpc>
                        <a:spcBef>
                          <a:spcPts val="45"/>
                        </a:spcBef>
                        <a:spcAft>
                          <a:spcPts val="0"/>
                        </a:spcAft>
                      </a:pPr>
                      <a:endParaRPr lang="en-US" sz="2400" spc="-25" dirty="0" smtClean="0">
                        <a:solidFill>
                          <a:schemeClr val="tx1"/>
                        </a:solidFill>
                        <a:effectLst>
                          <a:outerShdw blurRad="38100" dist="38100" dir="2700000" algn="tl">
                            <a:srgbClr val="000000">
                              <a:alpha val="43137"/>
                            </a:srgbClr>
                          </a:outerShdw>
                        </a:effectLst>
                      </a:endParaRPr>
                    </a:p>
                    <a:p>
                      <a:pPr marL="34925" marR="4445" algn="ctr">
                        <a:lnSpc>
                          <a:spcPts val="1360"/>
                        </a:lnSpc>
                        <a:spcBef>
                          <a:spcPts val="45"/>
                        </a:spcBef>
                        <a:spcAft>
                          <a:spcPts val="0"/>
                        </a:spcAft>
                      </a:pPr>
                      <a:r>
                        <a:rPr lang="en-US" sz="2400" spc="-25" dirty="0" smtClean="0">
                          <a:solidFill>
                            <a:schemeClr val="tx1"/>
                          </a:solidFill>
                          <a:effectLst>
                            <a:outerShdw blurRad="38100" dist="38100" dir="2700000" algn="tl">
                              <a:srgbClr val="000000">
                                <a:alpha val="43137"/>
                              </a:srgbClr>
                            </a:outerShdw>
                          </a:effectLst>
                        </a:rPr>
                        <a:t>165</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30678957"/>
                  </a:ext>
                </a:extLst>
              </a:tr>
              <a:tr h="661170">
                <a:tc>
                  <a:txBody>
                    <a:bodyPr/>
                    <a:lstStyle/>
                    <a:p>
                      <a:pPr marL="400050">
                        <a:lnSpc>
                          <a:spcPts val="1360"/>
                        </a:lnSpc>
                        <a:spcBef>
                          <a:spcPts val="155"/>
                        </a:spcBef>
                        <a:spcAft>
                          <a:spcPts val="0"/>
                        </a:spcAft>
                      </a:pPr>
                      <a:endParaRPr lang="en-US" sz="2400" spc="-10" dirty="0" smtClean="0">
                        <a:solidFill>
                          <a:schemeClr val="tx1"/>
                        </a:solidFill>
                        <a:effectLst>
                          <a:outerShdw blurRad="38100" dist="38100" dir="2700000" algn="tl">
                            <a:srgbClr val="000000">
                              <a:alpha val="43137"/>
                            </a:srgbClr>
                          </a:outerShdw>
                        </a:effectLst>
                      </a:endParaRPr>
                    </a:p>
                    <a:p>
                      <a:pPr marL="400050">
                        <a:lnSpc>
                          <a:spcPts val="1360"/>
                        </a:lnSpc>
                        <a:spcBef>
                          <a:spcPts val="155"/>
                        </a:spcBef>
                        <a:spcAft>
                          <a:spcPts val="0"/>
                        </a:spcAft>
                      </a:pPr>
                      <a:r>
                        <a:rPr lang="en-US" sz="2400" spc="-10" dirty="0" smtClean="0">
                          <a:solidFill>
                            <a:schemeClr val="tx1"/>
                          </a:solidFill>
                          <a:effectLst>
                            <a:outerShdw blurRad="38100" dist="38100" dir="2700000" algn="tl">
                              <a:srgbClr val="000000">
                                <a:alpha val="43137"/>
                              </a:srgbClr>
                            </a:outerShdw>
                          </a:effectLst>
                        </a:rPr>
                        <a:t>Female</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4445" algn="ctr">
                        <a:lnSpc>
                          <a:spcPts val="1360"/>
                        </a:lnSpc>
                        <a:spcBef>
                          <a:spcPts val="225"/>
                        </a:spcBef>
                        <a:spcAft>
                          <a:spcPts val="0"/>
                        </a:spcAft>
                      </a:pPr>
                      <a:endParaRPr lang="en-US" sz="2400" spc="-25" dirty="0" smtClean="0">
                        <a:solidFill>
                          <a:schemeClr val="tx1"/>
                        </a:solidFill>
                        <a:effectLst>
                          <a:outerShdw blurRad="38100" dist="38100" dir="2700000" algn="tl">
                            <a:srgbClr val="000000">
                              <a:alpha val="43137"/>
                            </a:srgbClr>
                          </a:outerShdw>
                        </a:effectLst>
                      </a:endParaRPr>
                    </a:p>
                    <a:p>
                      <a:pPr marL="34925" marR="4445" algn="ctr">
                        <a:lnSpc>
                          <a:spcPts val="1360"/>
                        </a:lnSpc>
                        <a:spcBef>
                          <a:spcPts val="225"/>
                        </a:spcBef>
                        <a:spcAft>
                          <a:spcPts val="0"/>
                        </a:spcAft>
                      </a:pPr>
                      <a:r>
                        <a:rPr lang="en-US" sz="2400" spc="-25" dirty="0" smtClean="0">
                          <a:solidFill>
                            <a:schemeClr val="tx1"/>
                          </a:solidFill>
                          <a:effectLst>
                            <a:outerShdw blurRad="38100" dist="38100" dir="2700000" algn="tl">
                              <a:srgbClr val="000000">
                                <a:alpha val="43137"/>
                              </a:srgbClr>
                            </a:outerShdw>
                          </a:effectLst>
                        </a:rPr>
                        <a:t>102</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1964109"/>
                  </a:ext>
                </a:extLst>
              </a:tr>
              <a:tr h="655629">
                <a:tc>
                  <a:txBody>
                    <a:bodyPr/>
                    <a:lstStyle/>
                    <a:p>
                      <a:pPr marL="462280">
                        <a:lnSpc>
                          <a:spcPts val="1360"/>
                        </a:lnSpc>
                        <a:spcBef>
                          <a:spcPts val="100"/>
                        </a:spcBef>
                        <a:spcAft>
                          <a:spcPts val="0"/>
                        </a:spcAft>
                      </a:pPr>
                      <a:endParaRPr lang="en-US" sz="2400" spc="-10" dirty="0" smtClean="0">
                        <a:solidFill>
                          <a:schemeClr val="tx1"/>
                        </a:solidFill>
                        <a:effectLst>
                          <a:outerShdw blurRad="38100" dist="38100" dir="2700000" algn="tl">
                            <a:srgbClr val="000000">
                              <a:alpha val="43137"/>
                            </a:srgbClr>
                          </a:outerShdw>
                        </a:effectLst>
                      </a:endParaRPr>
                    </a:p>
                    <a:p>
                      <a:pPr marL="462280">
                        <a:lnSpc>
                          <a:spcPts val="1360"/>
                        </a:lnSpc>
                        <a:spcBef>
                          <a:spcPts val="100"/>
                        </a:spcBef>
                        <a:spcAft>
                          <a:spcPts val="0"/>
                        </a:spcAft>
                      </a:pPr>
                      <a:r>
                        <a:rPr lang="en-US" sz="2400" spc="-10" dirty="0" smtClean="0">
                          <a:solidFill>
                            <a:schemeClr val="tx1"/>
                          </a:solidFill>
                          <a:effectLst>
                            <a:outerShdw blurRad="38100" dist="38100" dir="2700000" algn="tl">
                              <a:srgbClr val="000000">
                                <a:alpha val="43137"/>
                              </a:srgbClr>
                            </a:outerShdw>
                          </a:effectLst>
                        </a:rPr>
                        <a:t>Total</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4445" algn="ctr">
                        <a:lnSpc>
                          <a:spcPts val="1360"/>
                        </a:lnSpc>
                        <a:spcBef>
                          <a:spcPts val="100"/>
                        </a:spcBef>
                        <a:spcAft>
                          <a:spcPts val="0"/>
                        </a:spcAft>
                      </a:pPr>
                      <a:endParaRPr lang="en-US" sz="2400" spc="-25" dirty="0" smtClean="0">
                        <a:solidFill>
                          <a:schemeClr val="tx1"/>
                        </a:solidFill>
                        <a:effectLst>
                          <a:outerShdw blurRad="38100" dist="38100" dir="2700000" algn="tl">
                            <a:srgbClr val="000000">
                              <a:alpha val="43137"/>
                            </a:srgbClr>
                          </a:outerShdw>
                        </a:effectLst>
                      </a:endParaRPr>
                    </a:p>
                    <a:p>
                      <a:pPr marL="34925" marR="4445" algn="ctr">
                        <a:lnSpc>
                          <a:spcPts val="1360"/>
                        </a:lnSpc>
                        <a:spcBef>
                          <a:spcPts val="100"/>
                        </a:spcBef>
                        <a:spcAft>
                          <a:spcPts val="0"/>
                        </a:spcAft>
                      </a:pPr>
                      <a:r>
                        <a:rPr lang="en-US" sz="2400" spc="-25" dirty="0" smtClean="0">
                          <a:solidFill>
                            <a:schemeClr val="tx1"/>
                          </a:solidFill>
                          <a:effectLst>
                            <a:outerShdw blurRad="38100" dist="38100" dir="2700000" algn="tl">
                              <a:srgbClr val="000000">
                                <a:alpha val="43137"/>
                              </a:srgbClr>
                            </a:outerShdw>
                          </a:effectLst>
                        </a:rPr>
                        <a:t>267</a:t>
                      </a:r>
                      <a:endParaRPr lang="en-GB" sz="24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94876674"/>
                  </a:ext>
                </a:extLst>
              </a:tr>
            </a:tbl>
          </a:graphicData>
        </a:graphic>
      </p:graphicFrame>
    </p:spTree>
    <p:extLst>
      <p:ext uri="{BB962C8B-B14F-4D97-AF65-F5344CB8AC3E}">
        <p14:creationId xmlns:p14="http://schemas.microsoft.com/office/powerpoint/2010/main" val="78018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US" sz="4800" dirty="0"/>
              <a:t>Statistical data are data obtained through objective measurement or enumeration of characteristics using the state of the art equipment that is precise and unbiased. Such data when subjected to statistical analysis produce results with high precision.</a:t>
            </a:r>
            <a:endParaRPr lang="en-GB" sz="4800" dirty="0"/>
          </a:p>
          <a:p>
            <a:endParaRPr lang="en-GB" dirty="0"/>
          </a:p>
        </p:txBody>
      </p:sp>
    </p:spTree>
    <p:extLst>
      <p:ext uri="{BB962C8B-B14F-4D97-AF65-F5344CB8AC3E}">
        <p14:creationId xmlns:p14="http://schemas.microsoft.com/office/powerpoint/2010/main" val="87240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GB" dirty="0"/>
          </a:p>
        </p:txBody>
      </p:sp>
      <p:sp>
        <p:nvSpPr>
          <p:cNvPr id="3" name="Content Placeholder 2"/>
          <p:cNvSpPr>
            <a:spLocks noGrp="1"/>
          </p:cNvSpPr>
          <p:nvPr>
            <p:ph idx="1"/>
          </p:nvPr>
        </p:nvSpPr>
        <p:spPr>
          <a:xfrm>
            <a:off x="673100" y="1825625"/>
            <a:ext cx="10515600" cy="5032375"/>
          </a:xfrm>
        </p:spPr>
        <p:txBody>
          <a:bodyPr>
            <a:normAutofit lnSpcReduction="10000"/>
          </a:bodyPr>
          <a:lstStyle/>
          <a:p>
            <a:pPr marL="0" indent="0">
              <a:buNone/>
            </a:pPr>
            <a:r>
              <a:rPr lang="en-US" sz="3200" dirty="0"/>
              <a:t>The </a:t>
            </a:r>
            <a:r>
              <a:rPr lang="en-US" sz="3200" dirty="0" smtClean="0"/>
              <a:t>allocation </a:t>
            </a:r>
            <a:r>
              <a:rPr lang="en-US" sz="3200" dirty="0"/>
              <a:t>of time in minutes per week for some of the university courses in second semester is</a:t>
            </a:r>
            <a:r>
              <a:rPr lang="en-US" sz="3200" dirty="0" smtClean="0"/>
              <a:t>;</a:t>
            </a:r>
          </a:p>
          <a:p>
            <a:pPr marL="0" indent="0">
              <a:buNone/>
            </a:pPr>
            <a:r>
              <a:rPr lang="en-US" b="1" u="sng" dirty="0"/>
              <a:t>Courses         Minutes </a:t>
            </a:r>
          </a:p>
          <a:p>
            <a:pPr marL="0" indent="0">
              <a:buNone/>
            </a:pPr>
            <a:r>
              <a:rPr lang="en-US" dirty="0" smtClean="0"/>
              <a:t>GST 104            60</a:t>
            </a:r>
            <a:endParaRPr lang="en-GB" dirty="0" smtClean="0"/>
          </a:p>
          <a:p>
            <a:pPr marL="0" indent="0">
              <a:buNone/>
            </a:pPr>
            <a:r>
              <a:rPr lang="en-US" dirty="0" smtClean="0"/>
              <a:t>MAT 102          120</a:t>
            </a:r>
            <a:endParaRPr lang="en-GB" dirty="0" smtClean="0"/>
          </a:p>
          <a:p>
            <a:pPr marL="0" indent="0">
              <a:buNone/>
            </a:pPr>
            <a:r>
              <a:rPr lang="en-US" dirty="0" smtClean="0"/>
              <a:t>STA 102            180</a:t>
            </a:r>
            <a:endParaRPr lang="en-GB" dirty="0" smtClean="0"/>
          </a:p>
          <a:p>
            <a:pPr marL="0" indent="0">
              <a:buNone/>
            </a:pPr>
            <a:r>
              <a:rPr lang="en-US" dirty="0" smtClean="0"/>
              <a:t>CSC 102            120</a:t>
            </a:r>
            <a:endParaRPr lang="en-GB" dirty="0" smtClean="0"/>
          </a:p>
          <a:p>
            <a:pPr marL="0" indent="0">
              <a:buNone/>
            </a:pPr>
            <a:r>
              <a:rPr lang="en-US" dirty="0" smtClean="0"/>
              <a:t>CSC 108            120</a:t>
            </a:r>
            <a:endParaRPr lang="en-GB" dirty="0" smtClean="0"/>
          </a:p>
          <a:p>
            <a:pPr marL="0" indent="0">
              <a:buNone/>
            </a:pPr>
            <a:r>
              <a:rPr lang="en-US" dirty="0" smtClean="0"/>
              <a:t>PHY 192            140</a:t>
            </a:r>
            <a:endParaRPr lang="en-GB" dirty="0" smtClean="0"/>
          </a:p>
          <a:p>
            <a:pPr marL="0" indent="0">
              <a:buNone/>
            </a:pPr>
            <a:r>
              <a:rPr lang="en-US" sz="3200" dirty="0"/>
              <a:t>Construct a bar chart to represent the above data</a:t>
            </a:r>
            <a:endParaRPr lang="en-GB" sz="3200" dirty="0"/>
          </a:p>
          <a:p>
            <a:pPr marL="0" indent="0">
              <a:buNone/>
            </a:pPr>
            <a:endParaRPr lang="en-GB" dirty="0"/>
          </a:p>
        </p:txBody>
      </p:sp>
    </p:spTree>
    <p:extLst>
      <p:ext uri="{BB962C8B-B14F-4D97-AF65-F5344CB8AC3E}">
        <p14:creationId xmlns:p14="http://schemas.microsoft.com/office/powerpoint/2010/main" val="78539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SOURCES</a:t>
            </a:r>
            <a:r>
              <a:rPr lang="en-US" dirty="0" smtClean="0"/>
              <a:t> </a:t>
            </a:r>
            <a:r>
              <a:rPr lang="en-US" b="1" dirty="0"/>
              <a:t>OF</a:t>
            </a:r>
            <a:r>
              <a:rPr lang="en-US" dirty="0"/>
              <a:t> </a:t>
            </a:r>
            <a:r>
              <a:rPr lang="en-US" b="1" dirty="0"/>
              <a:t>STATISTICAL</a:t>
            </a:r>
            <a:r>
              <a:rPr lang="en-US" dirty="0"/>
              <a:t> </a:t>
            </a:r>
            <a:r>
              <a:rPr lang="en-US" b="1" dirty="0"/>
              <a:t>DATA</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r>
              <a:rPr lang="en-US" b="1" dirty="0"/>
              <a:t>Primary</a:t>
            </a:r>
            <a:r>
              <a:rPr lang="en-US" dirty="0"/>
              <a:t> </a:t>
            </a:r>
            <a:r>
              <a:rPr lang="en-US" b="1" dirty="0"/>
              <a:t>data</a:t>
            </a:r>
            <a:r>
              <a:rPr lang="en-US" dirty="0"/>
              <a:t>: These are data generated by first hand or data obtained directly from respondents by personal interview, questionnaire, measurements or observation. Statistical data can be obtained </a:t>
            </a:r>
            <a:r>
              <a:rPr lang="en-US" dirty="0" smtClean="0"/>
              <a:t>from:</a:t>
            </a:r>
          </a:p>
          <a:p>
            <a:pPr lvl="1"/>
            <a:r>
              <a:rPr lang="en-US" sz="2800" dirty="0"/>
              <a:t>Census – complete enumeration of all the unit of the population</a:t>
            </a:r>
            <a:endParaRPr lang="en-GB" sz="2800" dirty="0"/>
          </a:p>
          <a:p>
            <a:pPr lvl="1"/>
            <a:r>
              <a:rPr lang="en-US" sz="2800" dirty="0"/>
              <a:t>Surveys – the study of representative part of a population</a:t>
            </a:r>
            <a:endParaRPr lang="en-GB" sz="2800" dirty="0"/>
          </a:p>
          <a:p>
            <a:pPr lvl="1"/>
            <a:r>
              <a:rPr lang="en-US" sz="2800" dirty="0"/>
              <a:t>Experimentation – observation from experiment carried out in laboratories and research center.</a:t>
            </a:r>
            <a:endParaRPr lang="en-GB" sz="2800" dirty="0"/>
          </a:p>
          <a:p>
            <a:r>
              <a:rPr lang="en-US" dirty="0"/>
              <a:t>Administrative process e.g. Record of births and deaths</a:t>
            </a:r>
            <a:endParaRPr lang="en-GB" dirty="0"/>
          </a:p>
        </p:txBody>
      </p:sp>
    </p:spTree>
    <p:extLst>
      <p:ext uri="{BB962C8B-B14F-4D97-AF65-F5344CB8AC3E}">
        <p14:creationId xmlns:p14="http://schemas.microsoft.com/office/powerpoint/2010/main" val="197305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US" sz="3600" b="1" dirty="0"/>
              <a:t>ADVANTAGES</a:t>
            </a:r>
            <a:endParaRPr lang="en-GB" sz="3600" b="1" dirty="0"/>
          </a:p>
          <a:p>
            <a:pPr lvl="2"/>
            <a:r>
              <a:rPr lang="en-US" sz="3600" dirty="0"/>
              <a:t>Comprises of actual data needed</a:t>
            </a:r>
            <a:endParaRPr lang="en-GB" sz="3600" dirty="0"/>
          </a:p>
          <a:p>
            <a:pPr lvl="2"/>
            <a:r>
              <a:rPr lang="en-US" sz="3600" dirty="0"/>
              <a:t>It is more reliable with clarity</a:t>
            </a:r>
            <a:endParaRPr lang="en-GB" sz="3600" dirty="0"/>
          </a:p>
          <a:p>
            <a:pPr lvl="2"/>
            <a:r>
              <a:rPr lang="en-US" sz="3600" dirty="0"/>
              <a:t>Comprises a more detail information</a:t>
            </a:r>
            <a:endParaRPr lang="en-GB" sz="3600" dirty="0"/>
          </a:p>
          <a:p>
            <a:r>
              <a:rPr lang="en-US" sz="3600" dirty="0"/>
              <a:t/>
            </a:r>
            <a:br>
              <a:rPr lang="en-US" sz="3600" dirty="0"/>
            </a:br>
            <a:r>
              <a:rPr lang="en-US" sz="3600" b="1" dirty="0"/>
              <a:t>DISADVANTAGES</a:t>
            </a:r>
            <a:endParaRPr lang="en-GB" sz="3600" b="1" dirty="0"/>
          </a:p>
          <a:p>
            <a:pPr lvl="0"/>
            <a:r>
              <a:rPr lang="en-US" sz="3600" dirty="0"/>
              <a:t>Cost of data collection is high</a:t>
            </a:r>
            <a:endParaRPr lang="en-GB" sz="3600" dirty="0"/>
          </a:p>
          <a:p>
            <a:pPr lvl="0"/>
            <a:r>
              <a:rPr lang="en-US" sz="3600" dirty="0"/>
              <a:t>Time consuming</a:t>
            </a:r>
            <a:endParaRPr lang="en-GB" sz="3600" dirty="0"/>
          </a:p>
          <a:p>
            <a:pPr lvl="0"/>
            <a:r>
              <a:rPr lang="en-US" sz="3600" dirty="0"/>
              <a:t>There may larger range of non response</a:t>
            </a:r>
            <a:endParaRPr lang="en-GB" sz="3600" dirty="0"/>
          </a:p>
          <a:p>
            <a:endParaRPr lang="en-GB" dirty="0"/>
          </a:p>
        </p:txBody>
      </p:sp>
    </p:spTree>
    <p:extLst>
      <p:ext uri="{BB962C8B-B14F-4D97-AF65-F5344CB8AC3E}">
        <p14:creationId xmlns:p14="http://schemas.microsoft.com/office/powerpoint/2010/main" val="274281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n-US" sz="3600" b="1" dirty="0"/>
              <a:t>Secondary</a:t>
            </a:r>
            <a:r>
              <a:rPr lang="en-US" sz="3600" dirty="0"/>
              <a:t> </a:t>
            </a:r>
            <a:r>
              <a:rPr lang="en-US" sz="3600" b="1" dirty="0"/>
              <a:t>data</a:t>
            </a:r>
            <a:r>
              <a:rPr lang="en-US" sz="3600" dirty="0"/>
              <a:t>: These are data obtained from publication, newspapers, and annual reports. They are usually summarized data used for purpose other than the intended one. These could be obtain from the following:</a:t>
            </a:r>
            <a:endParaRPr lang="en-GB" sz="3600" dirty="0"/>
          </a:p>
          <a:p>
            <a:pPr lvl="1"/>
            <a:r>
              <a:rPr lang="en-US" sz="3600" dirty="0"/>
              <a:t>Publication e.g. extract from publications</a:t>
            </a:r>
            <a:endParaRPr lang="en-GB" sz="3600" dirty="0"/>
          </a:p>
          <a:p>
            <a:pPr lvl="1"/>
            <a:r>
              <a:rPr lang="en-US" sz="3600" dirty="0"/>
              <a:t>Research/Media organization</a:t>
            </a:r>
            <a:endParaRPr lang="en-GB" sz="3600" dirty="0"/>
          </a:p>
          <a:p>
            <a:pPr lvl="1"/>
            <a:r>
              <a:rPr lang="en-US" sz="3600" dirty="0"/>
              <a:t>Educational institutions</a:t>
            </a:r>
            <a:endParaRPr lang="en-GB" sz="3600" dirty="0"/>
          </a:p>
          <a:p>
            <a:endParaRPr lang="en-GB" dirty="0"/>
          </a:p>
        </p:txBody>
      </p:sp>
    </p:spTree>
    <p:extLst>
      <p:ext uri="{BB962C8B-B14F-4D97-AF65-F5344CB8AC3E}">
        <p14:creationId xmlns:p14="http://schemas.microsoft.com/office/powerpoint/2010/main" val="172748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4"/>
            <a:ext cx="10515600" cy="4784181"/>
          </a:xfrm>
        </p:spPr>
        <p:txBody>
          <a:bodyPr>
            <a:normAutofit/>
          </a:bodyPr>
          <a:lstStyle/>
          <a:p>
            <a:r>
              <a:rPr lang="en-US" sz="3200" b="1" dirty="0"/>
              <a:t>ADVANTAGES</a:t>
            </a:r>
            <a:endParaRPr lang="en-GB" sz="3200" b="1" dirty="0"/>
          </a:p>
          <a:p>
            <a:pPr lvl="2"/>
            <a:r>
              <a:rPr lang="en-US" sz="3200" dirty="0"/>
              <a:t>The outcome is timely</a:t>
            </a:r>
            <a:endParaRPr lang="en-GB" sz="3200" dirty="0"/>
          </a:p>
          <a:p>
            <a:pPr lvl="2"/>
            <a:r>
              <a:rPr lang="en-US" sz="3200" dirty="0"/>
              <a:t>The information gathered more quickly</a:t>
            </a:r>
            <a:endParaRPr lang="en-GB" sz="3200" dirty="0"/>
          </a:p>
          <a:p>
            <a:pPr lvl="2"/>
            <a:r>
              <a:rPr lang="en-US" sz="3200" dirty="0"/>
              <a:t>It is less expensive to gather.</a:t>
            </a:r>
            <a:endParaRPr lang="en-GB" sz="3200" dirty="0"/>
          </a:p>
          <a:p>
            <a:r>
              <a:rPr lang="en-US" sz="3200" b="1" dirty="0" smtClean="0"/>
              <a:t>DISADVANTAGES</a:t>
            </a:r>
            <a:endParaRPr lang="en-GB" sz="3200" b="1" dirty="0"/>
          </a:p>
          <a:p>
            <a:pPr lvl="0"/>
            <a:r>
              <a:rPr lang="en-US" sz="3200" dirty="0" smtClean="0"/>
              <a:t> Most time information are suppressed when working with secondary data</a:t>
            </a:r>
            <a:endParaRPr lang="en-GB" sz="3200" dirty="0"/>
          </a:p>
          <a:p>
            <a:pPr lvl="0"/>
            <a:r>
              <a:rPr lang="en-US" sz="3200" dirty="0" smtClean="0"/>
              <a:t>The </a:t>
            </a:r>
            <a:r>
              <a:rPr lang="en-US" sz="3200" dirty="0"/>
              <a:t>information may not be reliable</a:t>
            </a:r>
            <a:endParaRPr lang="en-GB" sz="3200" dirty="0"/>
          </a:p>
          <a:p>
            <a:endParaRPr lang="en-GB" dirty="0"/>
          </a:p>
        </p:txBody>
      </p:sp>
    </p:spTree>
    <p:extLst>
      <p:ext uri="{BB962C8B-B14F-4D97-AF65-F5344CB8AC3E}">
        <p14:creationId xmlns:p14="http://schemas.microsoft.com/office/powerpoint/2010/main" val="419424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2675" y="827705"/>
            <a:ext cx="6984208" cy="369332"/>
          </a:xfrm>
          <a:prstGeom prst="rect">
            <a:avLst/>
          </a:prstGeom>
        </p:spPr>
        <p:txBody>
          <a:bodyPr wrap="square">
            <a:spAutoFit/>
          </a:bodyPr>
          <a:lstStyle/>
          <a:p>
            <a:pPr marL="333375" marR="777875" algn="ctr">
              <a:spcAft>
                <a:spcPts val="0"/>
              </a:spcAft>
            </a:pPr>
            <a:r>
              <a:rPr lang="en-US" b="1" kern="0" spc="-10" dirty="0">
                <a:latin typeface="Caladea"/>
                <a:ea typeface="Caladea"/>
                <a:cs typeface="Caladea"/>
              </a:rPr>
              <a:t>METHODS</a:t>
            </a:r>
            <a:r>
              <a:rPr lang="en-US" kern="0" spc="-55" dirty="0">
                <a:latin typeface="Times New Roman" panose="02020603050405020304" pitchFamily="18" charset="0"/>
                <a:ea typeface="Caladea"/>
                <a:cs typeface="Caladea"/>
              </a:rPr>
              <a:t> </a:t>
            </a:r>
            <a:r>
              <a:rPr lang="en-US" b="1" kern="0" spc="-10" dirty="0">
                <a:latin typeface="Caladea"/>
                <a:ea typeface="Caladea"/>
                <a:cs typeface="Caladea"/>
              </a:rPr>
              <a:t>OF</a:t>
            </a:r>
            <a:r>
              <a:rPr lang="en-US" kern="0" spc="-55" dirty="0">
                <a:latin typeface="Times New Roman" panose="02020603050405020304" pitchFamily="18" charset="0"/>
                <a:ea typeface="Caladea"/>
                <a:cs typeface="Caladea"/>
              </a:rPr>
              <a:t> </a:t>
            </a:r>
            <a:r>
              <a:rPr lang="en-US" b="1" kern="0" spc="-10" dirty="0">
                <a:latin typeface="Caladea"/>
                <a:ea typeface="Caladea"/>
                <a:cs typeface="Caladea"/>
              </a:rPr>
              <a:t>COLLECTION</a:t>
            </a:r>
            <a:r>
              <a:rPr lang="en-US" kern="0" spc="-50" dirty="0">
                <a:latin typeface="Times New Roman" panose="02020603050405020304" pitchFamily="18" charset="0"/>
                <a:ea typeface="Caladea"/>
                <a:cs typeface="Caladea"/>
              </a:rPr>
              <a:t> </a:t>
            </a:r>
            <a:r>
              <a:rPr lang="en-US" b="1" kern="0" spc="-10" dirty="0">
                <a:latin typeface="Caladea"/>
                <a:ea typeface="Caladea"/>
                <a:cs typeface="Caladea"/>
              </a:rPr>
              <a:t>OF</a:t>
            </a:r>
            <a:r>
              <a:rPr lang="en-US" kern="0" spc="-70" dirty="0">
                <a:latin typeface="Times New Roman" panose="02020603050405020304" pitchFamily="18" charset="0"/>
                <a:ea typeface="Caladea"/>
                <a:cs typeface="Caladea"/>
              </a:rPr>
              <a:t> </a:t>
            </a:r>
            <a:r>
              <a:rPr lang="en-US" b="1" kern="0" spc="-20" dirty="0" smtClean="0">
                <a:latin typeface="Caladea"/>
                <a:ea typeface="Caladea"/>
                <a:cs typeface="Caladea"/>
              </a:rPr>
              <a:t>DATA</a:t>
            </a:r>
            <a:endParaRPr lang="en-GB" b="1" kern="0" dirty="0">
              <a:latin typeface="Caladea"/>
              <a:ea typeface="Caladea"/>
              <a:cs typeface="Caladea"/>
            </a:endParaRPr>
          </a:p>
        </p:txBody>
      </p:sp>
      <p:sp>
        <p:nvSpPr>
          <p:cNvPr id="4" name="Rectangle 3"/>
          <p:cNvSpPr/>
          <p:nvPr/>
        </p:nvSpPr>
        <p:spPr>
          <a:xfrm>
            <a:off x="339634" y="1410789"/>
            <a:ext cx="10175966" cy="5048241"/>
          </a:xfrm>
          <a:prstGeom prst="rect">
            <a:avLst/>
          </a:prstGeom>
        </p:spPr>
        <p:txBody>
          <a:bodyPr wrap="square">
            <a:spAutoFit/>
          </a:bodyPr>
          <a:lstStyle/>
          <a:p>
            <a:pPr marL="342900" marR="769620" indent="228600">
              <a:lnSpc>
                <a:spcPct val="150000"/>
              </a:lnSpc>
              <a:spcBef>
                <a:spcPts val="945"/>
              </a:spcBef>
              <a:spcAft>
                <a:spcPts val="0"/>
              </a:spcAft>
            </a:pPr>
            <a:r>
              <a:rPr lang="en-US" sz="4400" dirty="0">
                <a:latin typeface="Caladea"/>
                <a:ea typeface="Caladea"/>
                <a:cs typeface="Caladea"/>
              </a:rPr>
              <a:t>There</a:t>
            </a:r>
            <a:r>
              <a:rPr lang="en-US" sz="4400" spc="-15" dirty="0">
                <a:latin typeface="Times New Roman" panose="02020603050405020304" pitchFamily="18" charset="0"/>
                <a:ea typeface="Caladea"/>
                <a:cs typeface="Caladea"/>
              </a:rPr>
              <a:t> </a:t>
            </a:r>
            <a:r>
              <a:rPr lang="en-US" sz="4400" dirty="0">
                <a:latin typeface="Caladea"/>
                <a:ea typeface="Caladea"/>
                <a:cs typeface="Caladea"/>
              </a:rPr>
              <a:t>are</a:t>
            </a:r>
            <a:r>
              <a:rPr lang="en-US" sz="4400" spc="-10" dirty="0">
                <a:latin typeface="Times New Roman" panose="02020603050405020304" pitchFamily="18" charset="0"/>
                <a:ea typeface="Caladea"/>
                <a:cs typeface="Caladea"/>
              </a:rPr>
              <a:t> </a:t>
            </a:r>
            <a:r>
              <a:rPr lang="en-US" sz="4400" dirty="0">
                <a:latin typeface="Caladea"/>
                <a:ea typeface="Caladea"/>
                <a:cs typeface="Caladea"/>
              </a:rPr>
              <a:t>various</a:t>
            </a:r>
            <a:r>
              <a:rPr lang="en-US" sz="4400" spc="-20" dirty="0">
                <a:latin typeface="Times New Roman" panose="02020603050405020304" pitchFamily="18" charset="0"/>
                <a:ea typeface="Caladea"/>
                <a:cs typeface="Caladea"/>
              </a:rPr>
              <a:t> </a:t>
            </a:r>
            <a:r>
              <a:rPr lang="en-US" sz="4400" dirty="0">
                <a:latin typeface="Caladea"/>
                <a:ea typeface="Caladea"/>
                <a:cs typeface="Caladea"/>
              </a:rPr>
              <a:t>methods</a:t>
            </a:r>
            <a:r>
              <a:rPr lang="en-US" sz="4400" spc="-25" dirty="0">
                <a:latin typeface="Times New Roman" panose="02020603050405020304" pitchFamily="18" charset="0"/>
                <a:ea typeface="Caladea"/>
                <a:cs typeface="Caladea"/>
              </a:rPr>
              <a:t> </a:t>
            </a:r>
            <a:r>
              <a:rPr lang="en-US" sz="4400" dirty="0">
                <a:latin typeface="Caladea"/>
                <a:ea typeface="Caladea"/>
                <a:cs typeface="Caladea"/>
              </a:rPr>
              <a:t>we</a:t>
            </a:r>
            <a:r>
              <a:rPr lang="en-US" sz="4400" spc="-15" dirty="0">
                <a:latin typeface="Times New Roman" panose="02020603050405020304" pitchFamily="18" charset="0"/>
                <a:ea typeface="Caladea"/>
                <a:cs typeface="Caladea"/>
              </a:rPr>
              <a:t> </a:t>
            </a:r>
            <a:r>
              <a:rPr lang="en-US" sz="4400" dirty="0">
                <a:latin typeface="Caladea"/>
                <a:ea typeface="Caladea"/>
                <a:cs typeface="Caladea"/>
              </a:rPr>
              <a:t>can</a:t>
            </a:r>
            <a:r>
              <a:rPr lang="en-US" sz="4400" spc="-20" dirty="0">
                <a:latin typeface="Times New Roman" panose="02020603050405020304" pitchFamily="18" charset="0"/>
                <a:ea typeface="Caladea"/>
                <a:cs typeface="Caladea"/>
              </a:rPr>
              <a:t> </a:t>
            </a:r>
            <a:r>
              <a:rPr lang="en-US" sz="4400" dirty="0">
                <a:latin typeface="Caladea"/>
                <a:ea typeface="Caladea"/>
                <a:cs typeface="Caladea"/>
              </a:rPr>
              <a:t>use</a:t>
            </a:r>
            <a:r>
              <a:rPr lang="en-US" sz="4400" spc="-15" dirty="0">
                <a:latin typeface="Times New Roman" panose="02020603050405020304" pitchFamily="18" charset="0"/>
                <a:ea typeface="Caladea"/>
                <a:cs typeface="Caladea"/>
              </a:rPr>
              <a:t> </a:t>
            </a:r>
            <a:r>
              <a:rPr lang="en-US" sz="4400" dirty="0">
                <a:latin typeface="Caladea"/>
                <a:ea typeface="Caladea"/>
                <a:cs typeface="Caladea"/>
              </a:rPr>
              <a:t>to</a:t>
            </a:r>
            <a:r>
              <a:rPr lang="en-US" sz="4400" spc="-25" dirty="0">
                <a:latin typeface="Times New Roman" panose="02020603050405020304" pitchFamily="18" charset="0"/>
                <a:ea typeface="Caladea"/>
                <a:cs typeface="Caladea"/>
              </a:rPr>
              <a:t> </a:t>
            </a:r>
            <a:r>
              <a:rPr lang="en-US" sz="4400" dirty="0">
                <a:latin typeface="Caladea"/>
                <a:ea typeface="Caladea"/>
                <a:cs typeface="Caladea"/>
              </a:rPr>
              <a:t>collect</a:t>
            </a:r>
            <a:r>
              <a:rPr lang="en-US" sz="4400" spc="-15" dirty="0">
                <a:latin typeface="Times New Roman" panose="02020603050405020304" pitchFamily="18" charset="0"/>
                <a:ea typeface="Caladea"/>
                <a:cs typeface="Caladea"/>
              </a:rPr>
              <a:t> </a:t>
            </a:r>
            <a:r>
              <a:rPr lang="en-US" sz="4400" dirty="0">
                <a:latin typeface="Caladea"/>
                <a:ea typeface="Caladea"/>
                <a:cs typeface="Caladea"/>
              </a:rPr>
              <a:t>data.</a:t>
            </a:r>
            <a:r>
              <a:rPr lang="en-US" sz="4400" spc="-20" dirty="0">
                <a:latin typeface="Times New Roman" panose="02020603050405020304" pitchFamily="18" charset="0"/>
                <a:ea typeface="Caladea"/>
                <a:cs typeface="Caladea"/>
              </a:rPr>
              <a:t> </a:t>
            </a:r>
            <a:r>
              <a:rPr lang="en-US" sz="4400" dirty="0">
                <a:latin typeface="Caladea"/>
                <a:ea typeface="Caladea"/>
                <a:cs typeface="Caladea"/>
              </a:rPr>
              <a:t>The</a:t>
            </a:r>
            <a:r>
              <a:rPr lang="en-US" sz="4400" spc="-15" dirty="0">
                <a:latin typeface="Times New Roman" panose="02020603050405020304" pitchFamily="18" charset="0"/>
                <a:ea typeface="Caladea"/>
                <a:cs typeface="Caladea"/>
              </a:rPr>
              <a:t> </a:t>
            </a:r>
            <a:r>
              <a:rPr lang="en-US" sz="4400" dirty="0">
                <a:latin typeface="Caladea"/>
                <a:ea typeface="Caladea"/>
                <a:cs typeface="Caladea"/>
              </a:rPr>
              <a:t>method</a:t>
            </a:r>
            <a:r>
              <a:rPr lang="en-US" sz="4400" spc="-20" dirty="0">
                <a:latin typeface="Times New Roman" panose="02020603050405020304" pitchFamily="18" charset="0"/>
                <a:ea typeface="Caladea"/>
                <a:cs typeface="Caladea"/>
              </a:rPr>
              <a:t> </a:t>
            </a:r>
            <a:r>
              <a:rPr lang="en-US" sz="4400" dirty="0">
                <a:latin typeface="Caladea"/>
                <a:ea typeface="Caladea"/>
                <a:cs typeface="Caladea"/>
              </a:rPr>
              <a:t>used</a:t>
            </a:r>
            <a:r>
              <a:rPr lang="en-US" sz="4400" spc="-20" dirty="0">
                <a:latin typeface="Times New Roman" panose="02020603050405020304" pitchFamily="18" charset="0"/>
                <a:ea typeface="Caladea"/>
                <a:cs typeface="Caladea"/>
              </a:rPr>
              <a:t> </a:t>
            </a:r>
            <a:r>
              <a:rPr lang="en-US" sz="4400" dirty="0">
                <a:latin typeface="Caladea"/>
                <a:ea typeface="Caladea"/>
                <a:cs typeface="Caladea"/>
              </a:rPr>
              <a:t>depends</a:t>
            </a:r>
            <a:r>
              <a:rPr lang="en-US" sz="4400" dirty="0">
                <a:latin typeface="Times New Roman" panose="02020603050405020304" pitchFamily="18" charset="0"/>
                <a:ea typeface="Caladea"/>
                <a:cs typeface="Caladea"/>
              </a:rPr>
              <a:t> </a:t>
            </a:r>
            <a:r>
              <a:rPr lang="en-US" sz="4400" dirty="0">
                <a:latin typeface="Caladea"/>
                <a:ea typeface="Caladea"/>
                <a:cs typeface="Caladea"/>
              </a:rPr>
              <a:t>on</a:t>
            </a:r>
            <a:r>
              <a:rPr lang="en-US" sz="4400" spc="-5" dirty="0">
                <a:latin typeface="Times New Roman" panose="02020603050405020304" pitchFamily="18" charset="0"/>
                <a:ea typeface="Caladea"/>
                <a:cs typeface="Caladea"/>
              </a:rPr>
              <a:t> </a:t>
            </a:r>
            <a:r>
              <a:rPr lang="en-US" sz="4400" dirty="0">
                <a:latin typeface="Caladea"/>
                <a:ea typeface="Caladea"/>
                <a:cs typeface="Caladea"/>
              </a:rPr>
              <a:t>the</a:t>
            </a:r>
            <a:r>
              <a:rPr lang="en-US" sz="4400" dirty="0">
                <a:latin typeface="Times New Roman" panose="02020603050405020304" pitchFamily="18" charset="0"/>
                <a:ea typeface="Caladea"/>
                <a:cs typeface="Caladea"/>
              </a:rPr>
              <a:t> </a:t>
            </a:r>
            <a:r>
              <a:rPr lang="en-US" sz="4400" dirty="0">
                <a:latin typeface="Caladea"/>
                <a:ea typeface="Caladea"/>
                <a:cs typeface="Caladea"/>
              </a:rPr>
              <a:t>problem</a:t>
            </a:r>
            <a:r>
              <a:rPr lang="en-US" sz="4400" dirty="0">
                <a:latin typeface="Times New Roman" panose="02020603050405020304" pitchFamily="18" charset="0"/>
                <a:ea typeface="Caladea"/>
                <a:cs typeface="Caladea"/>
              </a:rPr>
              <a:t> </a:t>
            </a:r>
            <a:r>
              <a:rPr lang="en-US" sz="4400" dirty="0">
                <a:latin typeface="Caladea"/>
                <a:ea typeface="Caladea"/>
                <a:cs typeface="Caladea"/>
              </a:rPr>
              <a:t>and</a:t>
            </a:r>
            <a:r>
              <a:rPr lang="en-US" sz="4400" dirty="0">
                <a:latin typeface="Times New Roman" panose="02020603050405020304" pitchFamily="18" charset="0"/>
                <a:ea typeface="Caladea"/>
                <a:cs typeface="Caladea"/>
              </a:rPr>
              <a:t> </a:t>
            </a:r>
            <a:r>
              <a:rPr lang="en-US" sz="4400" dirty="0">
                <a:latin typeface="Caladea"/>
                <a:ea typeface="Caladea"/>
                <a:cs typeface="Caladea"/>
              </a:rPr>
              <a:t>type</a:t>
            </a:r>
            <a:r>
              <a:rPr lang="en-US" sz="4400" dirty="0">
                <a:latin typeface="Times New Roman" panose="02020603050405020304" pitchFamily="18" charset="0"/>
                <a:ea typeface="Caladea"/>
                <a:cs typeface="Caladea"/>
              </a:rPr>
              <a:t> </a:t>
            </a:r>
            <a:r>
              <a:rPr lang="en-US" sz="4400" dirty="0">
                <a:latin typeface="Caladea"/>
                <a:ea typeface="Caladea"/>
                <a:cs typeface="Caladea"/>
              </a:rPr>
              <a:t>of</a:t>
            </a:r>
            <a:r>
              <a:rPr lang="en-US" sz="4400" dirty="0">
                <a:latin typeface="Times New Roman" panose="02020603050405020304" pitchFamily="18" charset="0"/>
                <a:ea typeface="Caladea"/>
                <a:cs typeface="Caladea"/>
              </a:rPr>
              <a:t> </a:t>
            </a:r>
            <a:r>
              <a:rPr lang="en-US" sz="4400" dirty="0">
                <a:latin typeface="Caladea"/>
                <a:ea typeface="Caladea"/>
                <a:cs typeface="Caladea"/>
              </a:rPr>
              <a:t>data</a:t>
            </a:r>
            <a:r>
              <a:rPr lang="en-US" sz="4400" dirty="0">
                <a:latin typeface="Times New Roman" panose="02020603050405020304" pitchFamily="18" charset="0"/>
                <a:ea typeface="Caladea"/>
                <a:cs typeface="Caladea"/>
              </a:rPr>
              <a:t> </a:t>
            </a:r>
            <a:r>
              <a:rPr lang="en-US" sz="4400" dirty="0">
                <a:latin typeface="Caladea"/>
                <a:ea typeface="Caladea"/>
                <a:cs typeface="Caladea"/>
              </a:rPr>
              <a:t>to</a:t>
            </a:r>
            <a:r>
              <a:rPr lang="en-US" sz="4400" spc="-5" dirty="0">
                <a:latin typeface="Times New Roman" panose="02020603050405020304" pitchFamily="18" charset="0"/>
                <a:ea typeface="Caladea"/>
                <a:cs typeface="Caladea"/>
              </a:rPr>
              <a:t> </a:t>
            </a:r>
            <a:r>
              <a:rPr lang="en-US" sz="4400" dirty="0">
                <a:latin typeface="Caladea"/>
                <a:ea typeface="Caladea"/>
                <a:cs typeface="Caladea"/>
              </a:rPr>
              <a:t>be</a:t>
            </a:r>
            <a:r>
              <a:rPr lang="en-US" sz="4400" dirty="0">
                <a:latin typeface="Times New Roman" panose="02020603050405020304" pitchFamily="18" charset="0"/>
                <a:ea typeface="Caladea"/>
                <a:cs typeface="Caladea"/>
              </a:rPr>
              <a:t> </a:t>
            </a:r>
            <a:r>
              <a:rPr lang="en-US" sz="4400" dirty="0">
                <a:latin typeface="Caladea"/>
                <a:ea typeface="Caladea"/>
                <a:cs typeface="Caladea"/>
              </a:rPr>
              <a:t>collected.</a:t>
            </a:r>
            <a:r>
              <a:rPr lang="en-US" sz="4400" spc="-5" dirty="0">
                <a:latin typeface="Times New Roman" panose="02020603050405020304" pitchFamily="18" charset="0"/>
                <a:ea typeface="Caladea"/>
                <a:cs typeface="Caladea"/>
              </a:rPr>
              <a:t> </a:t>
            </a:r>
            <a:r>
              <a:rPr lang="en-US" sz="4400" dirty="0">
                <a:latin typeface="Caladea"/>
                <a:ea typeface="Caladea"/>
                <a:cs typeface="Caladea"/>
              </a:rPr>
              <a:t>Some</a:t>
            </a:r>
            <a:r>
              <a:rPr lang="en-US" sz="4400" dirty="0">
                <a:latin typeface="Times New Roman" panose="02020603050405020304" pitchFamily="18" charset="0"/>
                <a:ea typeface="Caladea"/>
                <a:cs typeface="Caladea"/>
              </a:rPr>
              <a:t> </a:t>
            </a:r>
            <a:r>
              <a:rPr lang="en-US" sz="4400" dirty="0">
                <a:latin typeface="Caladea"/>
                <a:ea typeface="Caladea"/>
                <a:cs typeface="Caladea"/>
              </a:rPr>
              <a:t>of</a:t>
            </a:r>
            <a:r>
              <a:rPr lang="en-US" sz="4400" dirty="0">
                <a:latin typeface="Times New Roman" panose="02020603050405020304" pitchFamily="18" charset="0"/>
                <a:ea typeface="Caladea"/>
                <a:cs typeface="Caladea"/>
              </a:rPr>
              <a:t> </a:t>
            </a:r>
            <a:r>
              <a:rPr lang="en-US" sz="4400" dirty="0">
                <a:latin typeface="Caladea"/>
                <a:ea typeface="Caladea"/>
                <a:cs typeface="Caladea"/>
              </a:rPr>
              <a:t>these</a:t>
            </a:r>
            <a:r>
              <a:rPr lang="en-US" sz="4400" dirty="0">
                <a:latin typeface="Times New Roman" panose="02020603050405020304" pitchFamily="18" charset="0"/>
                <a:ea typeface="Caladea"/>
                <a:cs typeface="Caladea"/>
              </a:rPr>
              <a:t> </a:t>
            </a:r>
            <a:r>
              <a:rPr lang="en-US" sz="4400" dirty="0">
                <a:latin typeface="Caladea"/>
                <a:ea typeface="Caladea"/>
                <a:cs typeface="Caladea"/>
              </a:rPr>
              <a:t>methods</a:t>
            </a:r>
            <a:r>
              <a:rPr lang="en-US" sz="4400" spc="-5" dirty="0">
                <a:latin typeface="Times New Roman" panose="02020603050405020304" pitchFamily="18" charset="0"/>
                <a:ea typeface="Caladea"/>
                <a:cs typeface="Caladea"/>
              </a:rPr>
              <a:t> </a:t>
            </a:r>
            <a:r>
              <a:rPr lang="en-US" sz="4400" dirty="0">
                <a:latin typeface="Caladea"/>
                <a:ea typeface="Caladea"/>
                <a:cs typeface="Caladea"/>
              </a:rPr>
              <a:t>include:</a:t>
            </a:r>
            <a:endParaRPr lang="en-GB" sz="4400" dirty="0">
              <a:latin typeface="Caladea"/>
              <a:ea typeface="Caladea"/>
              <a:cs typeface="Caladea"/>
            </a:endParaRPr>
          </a:p>
        </p:txBody>
      </p:sp>
    </p:spTree>
    <p:extLst>
      <p:ext uri="{BB962C8B-B14F-4D97-AF65-F5344CB8AC3E}">
        <p14:creationId xmlns:p14="http://schemas.microsoft.com/office/powerpoint/2010/main" val="424426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39" y="901337"/>
            <a:ext cx="10437223" cy="3554819"/>
          </a:xfrm>
          <a:prstGeom prst="rect">
            <a:avLst/>
          </a:prstGeom>
        </p:spPr>
        <p:txBody>
          <a:bodyPr wrap="square">
            <a:spAutoFit/>
          </a:bodyPr>
          <a:lstStyle/>
          <a:p>
            <a:pPr marL="342900" lvl="0" indent="-342900">
              <a:spcAft>
                <a:spcPts val="0"/>
              </a:spcAft>
              <a:buSzPts val="1300"/>
              <a:buFont typeface="Caladea"/>
              <a:buAutoNum type="arabicPeriod"/>
              <a:tabLst>
                <a:tab pos="798830" algn="l"/>
              </a:tabLst>
            </a:pPr>
            <a:r>
              <a:rPr lang="en-US" sz="4800" dirty="0">
                <a:latin typeface="Caladea"/>
                <a:ea typeface="Caladea"/>
                <a:cs typeface="Caladea"/>
              </a:rPr>
              <a:t>Direct</a:t>
            </a:r>
            <a:r>
              <a:rPr lang="en-US" sz="4800" spc="-80" dirty="0">
                <a:latin typeface="Times New Roman" panose="02020603050405020304" pitchFamily="18" charset="0"/>
                <a:ea typeface="Caladea"/>
                <a:cs typeface="Caladea"/>
              </a:rPr>
              <a:t> </a:t>
            </a:r>
            <a:r>
              <a:rPr lang="en-US" sz="4800" spc="-10" dirty="0">
                <a:latin typeface="Caladea"/>
                <a:ea typeface="Caladea"/>
                <a:cs typeface="Caladea"/>
              </a:rPr>
              <a:t>observation</a:t>
            </a:r>
            <a:endParaRPr lang="en-GB" sz="4800" spc="0" dirty="0" smtClean="0">
              <a:effectLst/>
              <a:latin typeface="Caladea"/>
              <a:ea typeface="Caladea"/>
              <a:cs typeface="Caladea"/>
            </a:endParaRPr>
          </a:p>
          <a:p>
            <a:pPr marL="342900" indent="-342900">
              <a:spcBef>
                <a:spcPts val="625"/>
              </a:spcBef>
              <a:buSzPts val="1300"/>
              <a:buFont typeface="Caladea"/>
              <a:buAutoNum type="arabicPeriod"/>
              <a:tabLst>
                <a:tab pos="798830" algn="l"/>
              </a:tabLst>
            </a:pPr>
            <a:r>
              <a:rPr lang="en-US" sz="4800" spc="-10" dirty="0" smtClean="0">
                <a:latin typeface="Caladea"/>
                <a:ea typeface="Caladea"/>
                <a:cs typeface="Caladea"/>
              </a:rPr>
              <a:t>Interviewing</a:t>
            </a:r>
            <a:endParaRPr lang="en-GB" sz="4800" spc="0" dirty="0" smtClean="0">
              <a:effectLst/>
              <a:latin typeface="Caladea"/>
              <a:ea typeface="Caladea"/>
              <a:cs typeface="Caladea"/>
            </a:endParaRPr>
          </a:p>
          <a:p>
            <a:pPr marL="342900" indent="-342900">
              <a:spcBef>
                <a:spcPts val="625"/>
              </a:spcBef>
              <a:buSzPts val="1300"/>
              <a:buFont typeface="Caladea"/>
              <a:buAutoNum type="arabicPeriod"/>
              <a:tabLst>
                <a:tab pos="798830" algn="l"/>
              </a:tabLst>
            </a:pPr>
            <a:r>
              <a:rPr lang="en-US" sz="4800" spc="-10" dirty="0" smtClean="0">
                <a:latin typeface="Caladea"/>
                <a:ea typeface="Caladea"/>
                <a:cs typeface="Caladea"/>
              </a:rPr>
              <a:t>Questionnaire</a:t>
            </a:r>
            <a:endParaRPr lang="en-GB" sz="4800" spc="0" dirty="0" smtClean="0">
              <a:effectLst/>
              <a:latin typeface="Caladea"/>
              <a:ea typeface="Caladea"/>
              <a:cs typeface="Caladea"/>
            </a:endParaRPr>
          </a:p>
          <a:p>
            <a:pPr marL="342900" lvl="0" indent="-342900">
              <a:spcBef>
                <a:spcPts val="625"/>
              </a:spcBef>
              <a:spcAft>
                <a:spcPts val="0"/>
              </a:spcAft>
              <a:buSzPts val="1300"/>
              <a:buFont typeface="Caladea"/>
              <a:buAutoNum type="arabicPeriod"/>
              <a:tabLst>
                <a:tab pos="798830" algn="l"/>
              </a:tabLst>
            </a:pPr>
            <a:r>
              <a:rPr lang="en-US" sz="4800" spc="-10" dirty="0" smtClean="0">
                <a:latin typeface="Caladea"/>
                <a:ea typeface="Caladea"/>
                <a:cs typeface="Caladea"/>
              </a:rPr>
              <a:t>Abstraction</a:t>
            </a:r>
            <a:r>
              <a:rPr lang="en-US" sz="4800" spc="-25" dirty="0" smtClean="0">
                <a:latin typeface="Times New Roman" panose="02020603050405020304" pitchFamily="18" charset="0"/>
                <a:ea typeface="Caladea"/>
                <a:cs typeface="Caladea"/>
              </a:rPr>
              <a:t> </a:t>
            </a:r>
            <a:r>
              <a:rPr lang="en-US" sz="4800" spc="-10" dirty="0" smtClean="0">
                <a:latin typeface="Caladea"/>
                <a:ea typeface="Caladea"/>
                <a:cs typeface="Caladea"/>
              </a:rPr>
              <a:t>from</a:t>
            </a:r>
            <a:r>
              <a:rPr lang="en-US" sz="4800" spc="-15" dirty="0" smtClean="0">
                <a:latin typeface="Times New Roman" panose="02020603050405020304" pitchFamily="18" charset="0"/>
                <a:ea typeface="Caladea"/>
                <a:cs typeface="Caladea"/>
              </a:rPr>
              <a:t> </a:t>
            </a:r>
            <a:r>
              <a:rPr lang="en-US" sz="4800" spc="-10" dirty="0" smtClean="0">
                <a:latin typeface="Caladea"/>
                <a:ea typeface="Caladea"/>
                <a:cs typeface="Caladea"/>
              </a:rPr>
              <a:t>published</a:t>
            </a:r>
            <a:r>
              <a:rPr lang="en-US" sz="4800" spc="-20" dirty="0" smtClean="0">
                <a:latin typeface="Times New Roman" panose="02020603050405020304" pitchFamily="18" charset="0"/>
                <a:ea typeface="Caladea"/>
                <a:cs typeface="Caladea"/>
              </a:rPr>
              <a:t> </a:t>
            </a:r>
            <a:r>
              <a:rPr lang="en-US" sz="4800" spc="-10" dirty="0" smtClean="0">
                <a:latin typeface="Caladea"/>
                <a:ea typeface="Caladea"/>
                <a:cs typeface="Caladea"/>
              </a:rPr>
              <a:t>statistics</a:t>
            </a:r>
            <a:r>
              <a:rPr lang="en-US" sz="4800" dirty="0">
                <a:latin typeface="Caladea"/>
                <a:ea typeface="Caladea"/>
                <a:cs typeface="Caladea"/>
              </a:rPr>
              <a:t/>
            </a:r>
            <a:br>
              <a:rPr lang="en-US" sz="4800" dirty="0">
                <a:latin typeface="Caladea"/>
                <a:ea typeface="Caladea"/>
                <a:cs typeface="Caladea"/>
              </a:rPr>
            </a:br>
            <a:r>
              <a:rPr lang="en-US" spc="-10" dirty="0" smtClean="0">
                <a:latin typeface="Caladea"/>
                <a:ea typeface="Caladea"/>
                <a:cs typeface="Caladea"/>
              </a:rPr>
              <a:t>.</a:t>
            </a:r>
            <a:endParaRPr lang="en-GB" sz="1400" spc="0" dirty="0">
              <a:effectLst/>
              <a:latin typeface="Caladea"/>
              <a:ea typeface="Caladea"/>
              <a:cs typeface="Caladea"/>
            </a:endParaRPr>
          </a:p>
        </p:txBody>
      </p:sp>
    </p:spTree>
    <p:extLst>
      <p:ext uri="{BB962C8B-B14F-4D97-AF65-F5344CB8AC3E}">
        <p14:creationId xmlns:p14="http://schemas.microsoft.com/office/powerpoint/2010/main" val="219297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1581</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Caladea</vt:lpstr>
      <vt:lpstr>Calibri</vt:lpstr>
      <vt:lpstr>Calibri Light</vt:lpstr>
      <vt:lpstr>Carlito</vt:lpstr>
      <vt:lpstr>Times New Roman</vt:lpstr>
      <vt:lpstr>Office Theme</vt:lpstr>
      <vt:lpstr>     DESCRIPTIVE STATISTICS (STA 111) First Semester 2024/2025 Academic Year)  </vt:lpstr>
      <vt:lpstr>                      STATISTICAL DATA </vt:lpstr>
      <vt:lpstr>PowerPoint Presentation</vt:lpstr>
      <vt:lpstr>            SOURCES OF STATISTICAL DATA </vt:lpstr>
      <vt:lpstr>PowerPoint Presentation</vt:lpstr>
      <vt:lpstr>PowerPoint Presentation</vt:lpstr>
      <vt:lpstr>PowerPoint Presentation</vt:lpstr>
      <vt:lpstr>PowerPoint Presentation</vt:lpstr>
      <vt:lpstr>PowerPoint Presentation</vt:lpstr>
      <vt:lpstr>                  PRESENTATION OF DATA </vt:lpstr>
      <vt:lpstr>                                      FREQUENCY TABLE . </vt:lpstr>
      <vt:lpstr>Procedure for forming frequency distribution </vt:lpstr>
      <vt:lpstr>EXAMPLE</vt:lpstr>
      <vt:lpstr>    TO DO </vt:lpstr>
      <vt:lpstr>                            EXERCISE  </vt:lpstr>
      <vt:lpstr>                           WHAT TO DO</vt:lpstr>
      <vt:lpstr>                            EXAMPLE II</vt:lpstr>
      <vt:lpstr>                                  TO DO</vt:lpstr>
      <vt:lpstr>      GRAPHICAL PRESENTATION OF DATA </vt:lpstr>
      <vt:lpstr>                         EXAMPLE</vt:lpstr>
      <vt:lpstr>                         PIE CHART </vt:lpstr>
      <vt:lpstr>                    PIE CHART</vt:lpstr>
      <vt:lpstr>PowerPoint Presentation</vt:lpstr>
      <vt:lpstr>PowerPoint Presentation</vt:lpstr>
      <vt:lpstr>PowerPoint Presentation</vt:lpstr>
      <vt:lpstr>                         EXAMPLE</vt:lpstr>
      <vt:lpstr>                                                     BAR CHART </vt:lpstr>
      <vt:lpstr>                     BAR CHART</vt:lpstr>
      <vt:lpstr>                    Simple Bar chart</vt:lpstr>
      <vt:lpst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(STA 111) First Semester 2024/2025 Academic Year)</dc:title>
  <dc:creator>DELL</dc:creator>
  <cp:lastModifiedBy>DELL</cp:lastModifiedBy>
  <cp:revision>26</cp:revision>
  <dcterms:created xsi:type="dcterms:W3CDTF">2024-10-17T20:00:02Z</dcterms:created>
  <dcterms:modified xsi:type="dcterms:W3CDTF">2024-10-25T09:02:13Z</dcterms:modified>
</cp:coreProperties>
</file>