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4" r:id="rId21"/>
    <p:sldId id="275"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400" dirty="0">
                <a:solidFill>
                  <a:schemeClr val="tx1"/>
                </a:solidFill>
              </a:rPr>
              <a:t>FLIGHT PRICE PREDICTION MODEL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SEEP BANSAL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6A2317-52D3-4234-A460-B2212F1C5044}"/>
              </a:ext>
            </a:extLst>
          </p:cNvPr>
          <p:cNvPicPr>
            <a:picLocks noChangeAspect="1"/>
          </p:cNvPicPr>
          <p:nvPr/>
        </p:nvPicPr>
        <p:blipFill>
          <a:blip r:embed="rId2"/>
          <a:stretch>
            <a:fillRect/>
          </a:stretch>
        </p:blipFill>
        <p:spPr>
          <a:xfrm>
            <a:off x="385482" y="378310"/>
            <a:ext cx="6577880" cy="3252396"/>
          </a:xfrm>
          <a:prstGeom prst="rect">
            <a:avLst/>
          </a:prstGeom>
        </p:spPr>
      </p:pic>
      <p:pic>
        <p:nvPicPr>
          <p:cNvPr id="4" name="Picture 3">
            <a:extLst>
              <a:ext uri="{FF2B5EF4-FFF2-40B4-BE49-F238E27FC236}">
                <a16:creationId xmlns:a16="http://schemas.microsoft.com/office/drawing/2014/main" id="{E3CEC150-D293-4DFF-9FA6-DEC766CFB80F}"/>
              </a:ext>
            </a:extLst>
          </p:cNvPr>
          <p:cNvPicPr>
            <a:picLocks noChangeAspect="1"/>
          </p:cNvPicPr>
          <p:nvPr/>
        </p:nvPicPr>
        <p:blipFill>
          <a:blip r:embed="rId3"/>
          <a:stretch>
            <a:fillRect/>
          </a:stretch>
        </p:blipFill>
        <p:spPr>
          <a:xfrm>
            <a:off x="4652682" y="3429000"/>
            <a:ext cx="7153836" cy="2920702"/>
          </a:xfrm>
          <a:prstGeom prst="rect">
            <a:avLst/>
          </a:prstGeom>
        </p:spPr>
      </p:pic>
    </p:spTree>
    <p:extLst>
      <p:ext uri="{BB962C8B-B14F-4D97-AF65-F5344CB8AC3E}">
        <p14:creationId xmlns:p14="http://schemas.microsoft.com/office/powerpoint/2010/main" val="412221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02A18D-153E-4596-9096-70ECECDA0A27}"/>
              </a:ext>
            </a:extLst>
          </p:cNvPr>
          <p:cNvPicPr>
            <a:picLocks noChangeAspect="1"/>
          </p:cNvPicPr>
          <p:nvPr/>
        </p:nvPicPr>
        <p:blipFill>
          <a:blip r:embed="rId2"/>
          <a:stretch>
            <a:fillRect/>
          </a:stretch>
        </p:blipFill>
        <p:spPr>
          <a:xfrm>
            <a:off x="376518" y="358439"/>
            <a:ext cx="5862918" cy="3433632"/>
          </a:xfrm>
          <a:prstGeom prst="rect">
            <a:avLst/>
          </a:prstGeom>
        </p:spPr>
      </p:pic>
      <p:pic>
        <p:nvPicPr>
          <p:cNvPr id="3" name="Picture 2">
            <a:extLst>
              <a:ext uri="{FF2B5EF4-FFF2-40B4-BE49-F238E27FC236}">
                <a16:creationId xmlns:a16="http://schemas.microsoft.com/office/drawing/2014/main" id="{DAB9649F-C472-4E94-BD92-D73DB478BCED}"/>
              </a:ext>
            </a:extLst>
          </p:cNvPr>
          <p:cNvPicPr>
            <a:picLocks noChangeAspect="1"/>
          </p:cNvPicPr>
          <p:nvPr/>
        </p:nvPicPr>
        <p:blipFill>
          <a:blip r:embed="rId3"/>
          <a:stretch>
            <a:fillRect/>
          </a:stretch>
        </p:blipFill>
        <p:spPr>
          <a:xfrm>
            <a:off x="6239436" y="3117513"/>
            <a:ext cx="5576046" cy="3382048"/>
          </a:xfrm>
          <a:prstGeom prst="rect">
            <a:avLst/>
          </a:prstGeom>
        </p:spPr>
      </p:pic>
    </p:spTree>
    <p:extLst>
      <p:ext uri="{BB962C8B-B14F-4D97-AF65-F5344CB8AC3E}">
        <p14:creationId xmlns:p14="http://schemas.microsoft.com/office/powerpoint/2010/main" val="404997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737AE4-ED45-450F-A0E3-B707942D4776}"/>
              </a:ext>
            </a:extLst>
          </p:cNvPr>
          <p:cNvPicPr>
            <a:picLocks noChangeAspect="1"/>
          </p:cNvPicPr>
          <p:nvPr/>
        </p:nvPicPr>
        <p:blipFill>
          <a:blip r:embed="rId2"/>
          <a:stretch>
            <a:fillRect/>
          </a:stretch>
        </p:blipFill>
        <p:spPr>
          <a:xfrm>
            <a:off x="376518" y="395474"/>
            <a:ext cx="5486400" cy="3521075"/>
          </a:xfrm>
          <a:prstGeom prst="rect">
            <a:avLst/>
          </a:prstGeom>
        </p:spPr>
      </p:pic>
      <p:pic>
        <p:nvPicPr>
          <p:cNvPr id="3" name="Picture 2">
            <a:extLst>
              <a:ext uri="{FF2B5EF4-FFF2-40B4-BE49-F238E27FC236}">
                <a16:creationId xmlns:a16="http://schemas.microsoft.com/office/drawing/2014/main" id="{40A36BE7-6B06-4C9D-A8A6-CE3CE5F64394}"/>
              </a:ext>
            </a:extLst>
          </p:cNvPr>
          <p:cNvPicPr>
            <a:picLocks noChangeAspect="1"/>
          </p:cNvPicPr>
          <p:nvPr/>
        </p:nvPicPr>
        <p:blipFill>
          <a:blip r:embed="rId3"/>
          <a:stretch>
            <a:fillRect/>
          </a:stretch>
        </p:blipFill>
        <p:spPr>
          <a:xfrm>
            <a:off x="5862918" y="2451866"/>
            <a:ext cx="5952564" cy="4010660"/>
          </a:xfrm>
          <a:prstGeom prst="rect">
            <a:avLst/>
          </a:prstGeom>
        </p:spPr>
      </p:pic>
    </p:spTree>
    <p:extLst>
      <p:ext uri="{BB962C8B-B14F-4D97-AF65-F5344CB8AC3E}">
        <p14:creationId xmlns:p14="http://schemas.microsoft.com/office/powerpoint/2010/main" val="63846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B8634-5BDB-40C9-B1BC-31B6D3D57256}"/>
              </a:ext>
            </a:extLst>
          </p:cNvPr>
          <p:cNvPicPr>
            <a:picLocks noChangeAspect="1"/>
          </p:cNvPicPr>
          <p:nvPr/>
        </p:nvPicPr>
        <p:blipFill>
          <a:blip r:embed="rId2"/>
          <a:stretch>
            <a:fillRect/>
          </a:stretch>
        </p:blipFill>
        <p:spPr>
          <a:xfrm>
            <a:off x="376518" y="336625"/>
            <a:ext cx="6006354" cy="3715422"/>
          </a:xfrm>
          <a:prstGeom prst="rect">
            <a:avLst/>
          </a:prstGeom>
        </p:spPr>
      </p:pic>
      <p:pic>
        <p:nvPicPr>
          <p:cNvPr id="3" name="Picture 2">
            <a:extLst>
              <a:ext uri="{FF2B5EF4-FFF2-40B4-BE49-F238E27FC236}">
                <a16:creationId xmlns:a16="http://schemas.microsoft.com/office/drawing/2014/main" id="{95EEEE83-1C38-4033-972B-EE1595EABB47}"/>
              </a:ext>
            </a:extLst>
          </p:cNvPr>
          <p:cNvPicPr>
            <a:picLocks noChangeAspect="1"/>
          </p:cNvPicPr>
          <p:nvPr/>
        </p:nvPicPr>
        <p:blipFill>
          <a:blip r:embed="rId3"/>
          <a:stretch>
            <a:fillRect/>
          </a:stretch>
        </p:blipFill>
        <p:spPr>
          <a:xfrm>
            <a:off x="6329082" y="2660501"/>
            <a:ext cx="5486400" cy="3614793"/>
          </a:xfrm>
          <a:prstGeom prst="rect">
            <a:avLst/>
          </a:prstGeom>
        </p:spPr>
      </p:pic>
    </p:spTree>
    <p:extLst>
      <p:ext uri="{BB962C8B-B14F-4D97-AF65-F5344CB8AC3E}">
        <p14:creationId xmlns:p14="http://schemas.microsoft.com/office/powerpoint/2010/main" val="426790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A37951-B51D-4860-99B8-DA532E1449A6}"/>
              </a:ext>
            </a:extLst>
          </p:cNvPr>
          <p:cNvPicPr>
            <a:picLocks noChangeAspect="1"/>
          </p:cNvPicPr>
          <p:nvPr/>
        </p:nvPicPr>
        <p:blipFill>
          <a:blip r:embed="rId2"/>
          <a:stretch>
            <a:fillRect/>
          </a:stretch>
        </p:blipFill>
        <p:spPr>
          <a:xfrm>
            <a:off x="367553" y="364901"/>
            <a:ext cx="5486400" cy="3331210"/>
          </a:xfrm>
          <a:prstGeom prst="rect">
            <a:avLst/>
          </a:prstGeom>
        </p:spPr>
      </p:pic>
      <p:pic>
        <p:nvPicPr>
          <p:cNvPr id="3" name="Picture 2">
            <a:extLst>
              <a:ext uri="{FF2B5EF4-FFF2-40B4-BE49-F238E27FC236}">
                <a16:creationId xmlns:a16="http://schemas.microsoft.com/office/drawing/2014/main" id="{E2BA88DE-6172-4250-B21F-F3BE06DED1C9}"/>
              </a:ext>
            </a:extLst>
          </p:cNvPr>
          <p:cNvPicPr>
            <a:picLocks noChangeAspect="1"/>
          </p:cNvPicPr>
          <p:nvPr/>
        </p:nvPicPr>
        <p:blipFill>
          <a:blip r:embed="rId3"/>
          <a:stretch>
            <a:fillRect/>
          </a:stretch>
        </p:blipFill>
        <p:spPr>
          <a:xfrm>
            <a:off x="5853953" y="3221392"/>
            <a:ext cx="5970494" cy="3238500"/>
          </a:xfrm>
          <a:prstGeom prst="rect">
            <a:avLst/>
          </a:prstGeom>
        </p:spPr>
      </p:pic>
    </p:spTree>
    <p:extLst>
      <p:ext uri="{BB962C8B-B14F-4D97-AF65-F5344CB8AC3E}">
        <p14:creationId xmlns:p14="http://schemas.microsoft.com/office/powerpoint/2010/main" val="413202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9D505E-5260-4B8A-9ACD-CF3758A58C62}"/>
              </a:ext>
            </a:extLst>
          </p:cNvPr>
          <p:cNvPicPr>
            <a:picLocks noChangeAspect="1"/>
          </p:cNvPicPr>
          <p:nvPr/>
        </p:nvPicPr>
        <p:blipFill>
          <a:blip r:embed="rId2"/>
          <a:stretch>
            <a:fillRect/>
          </a:stretch>
        </p:blipFill>
        <p:spPr>
          <a:xfrm>
            <a:off x="385482" y="390413"/>
            <a:ext cx="6418729" cy="2953422"/>
          </a:xfrm>
          <a:prstGeom prst="rect">
            <a:avLst/>
          </a:prstGeom>
        </p:spPr>
      </p:pic>
      <p:pic>
        <p:nvPicPr>
          <p:cNvPr id="3" name="Picture 2">
            <a:extLst>
              <a:ext uri="{FF2B5EF4-FFF2-40B4-BE49-F238E27FC236}">
                <a16:creationId xmlns:a16="http://schemas.microsoft.com/office/drawing/2014/main" id="{279E0C1E-F6B5-43EB-AEBB-D8B9C65D12D6}"/>
              </a:ext>
            </a:extLst>
          </p:cNvPr>
          <p:cNvPicPr>
            <a:picLocks noChangeAspect="1"/>
          </p:cNvPicPr>
          <p:nvPr/>
        </p:nvPicPr>
        <p:blipFill>
          <a:blip r:embed="rId3"/>
          <a:stretch>
            <a:fillRect/>
          </a:stretch>
        </p:blipFill>
        <p:spPr>
          <a:xfrm>
            <a:off x="5549153" y="3343835"/>
            <a:ext cx="6257365" cy="3048448"/>
          </a:xfrm>
          <a:prstGeom prst="rect">
            <a:avLst/>
          </a:prstGeom>
        </p:spPr>
      </p:pic>
    </p:spTree>
    <p:extLst>
      <p:ext uri="{BB962C8B-B14F-4D97-AF65-F5344CB8AC3E}">
        <p14:creationId xmlns:p14="http://schemas.microsoft.com/office/powerpoint/2010/main" val="344359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F482-6E47-4EDA-A384-23E5519FCCEC}"/>
              </a:ext>
            </a:extLst>
          </p:cNvPr>
          <p:cNvSpPr>
            <a:spLocks noGrp="1"/>
          </p:cNvSpPr>
          <p:nvPr>
            <p:ph type="title"/>
          </p:nvPr>
        </p:nvSpPr>
        <p:spPr/>
        <p:txBody>
          <a:bodyPr/>
          <a:lstStyle/>
          <a:p>
            <a:pPr algn="ctr"/>
            <a:r>
              <a:rPr lang="en-IN" dirty="0"/>
              <a:t>ALGORITHM USED</a:t>
            </a:r>
          </a:p>
        </p:txBody>
      </p:sp>
      <p:sp>
        <p:nvSpPr>
          <p:cNvPr id="3" name="Content Placeholder 2">
            <a:extLst>
              <a:ext uri="{FF2B5EF4-FFF2-40B4-BE49-F238E27FC236}">
                <a16:creationId xmlns:a16="http://schemas.microsoft.com/office/drawing/2014/main" id="{38B28BF9-7BFF-44B7-B2B4-DE374A915477}"/>
              </a:ext>
            </a:extLst>
          </p:cNvPr>
          <p:cNvSpPr>
            <a:spLocks noGrp="1"/>
          </p:cNvSpPr>
          <p:nvPr>
            <p:ph idx="1"/>
          </p:nvPr>
        </p:nvSpPr>
        <p:spPr/>
        <p:txBody>
          <a:bodyPr/>
          <a:lstStyle/>
          <a:p>
            <a:pPr marL="342900" lvl="0" indent="-342900" algn="just">
              <a:lnSpc>
                <a:spcPct val="115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Linear Regression Model</a:t>
            </a:r>
            <a:endParaRPr lang="en-IN" sz="18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5000"/>
              </a:lnSpc>
              <a:spcBef>
                <a:spcPts val="600"/>
              </a:spcBef>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Decision Tree Regressor </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5000"/>
              </a:lnSpc>
              <a:spcBef>
                <a:spcPts val="600"/>
              </a:spcBef>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Random Tree Forest Regressor</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5000"/>
              </a:lnSpc>
              <a:spcBef>
                <a:spcPts val="600"/>
              </a:spcBef>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K Neighbors Regressor</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5000"/>
              </a:lnSpc>
              <a:spcBef>
                <a:spcPts val="600"/>
              </a:spcBef>
              <a:spcAft>
                <a:spcPts val="1000"/>
              </a:spcAft>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Support Vector Regressor</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825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83E2-347B-48B2-B397-F62BF3F08C5D}"/>
              </a:ext>
            </a:extLst>
          </p:cNvPr>
          <p:cNvSpPr>
            <a:spLocks noGrp="1"/>
          </p:cNvSpPr>
          <p:nvPr>
            <p:ph type="title"/>
          </p:nvPr>
        </p:nvSpPr>
        <p:spPr/>
        <p:txBody>
          <a:bodyPr/>
          <a:lstStyle/>
          <a:p>
            <a:pPr algn="ctr"/>
            <a:r>
              <a:rPr lang="en-IN" dirty="0"/>
              <a:t>REGRESSION MODEL</a:t>
            </a:r>
          </a:p>
        </p:txBody>
      </p:sp>
      <p:sp>
        <p:nvSpPr>
          <p:cNvPr id="3" name="Content Placeholder 2">
            <a:extLst>
              <a:ext uri="{FF2B5EF4-FFF2-40B4-BE49-F238E27FC236}">
                <a16:creationId xmlns:a16="http://schemas.microsoft.com/office/drawing/2014/main" id="{80EEEE0E-EDBC-4BEE-A15C-5F177FA1F1C0}"/>
              </a:ext>
            </a:extLst>
          </p:cNvPr>
          <p:cNvSpPr>
            <a:spLocks noGrp="1"/>
          </p:cNvSpPr>
          <p:nvPr>
            <p:ph idx="1"/>
          </p:nvPr>
        </p:nvSpPr>
        <p:spPr/>
        <p:txBody>
          <a:bodyPr/>
          <a:lstStyle/>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Evaluation of model plays a very important role in evaluating the performance of any Regression. The metrices that are evaluated here are the R2 score, MSE, MAE, </a:t>
            </a:r>
            <a:r>
              <a:rPr lang="en-US"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RMSE.Time</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taken to test the model on dataset plays a very crucial role.</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Here, for Random Tree Forest Regressor the accuracy score we are getting is 99% and the MSE is around </a:t>
            </a:r>
            <a:r>
              <a:rPr lang="en-IN"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2618141.9</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 MAE is </a:t>
            </a:r>
            <a:r>
              <a:rPr lang="en-IN"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691.06 </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and RMSE is </a:t>
            </a:r>
            <a:r>
              <a:rPr lang="en-IN"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1618.06 </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which is least in any of the model build and the computational time is very less.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587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E0903D-2757-4F57-A146-6A9E354A6056}"/>
              </a:ext>
            </a:extLst>
          </p:cNvPr>
          <p:cNvPicPr>
            <a:picLocks noChangeAspect="1"/>
          </p:cNvPicPr>
          <p:nvPr/>
        </p:nvPicPr>
        <p:blipFill>
          <a:blip r:embed="rId2"/>
          <a:stretch>
            <a:fillRect/>
          </a:stretch>
        </p:blipFill>
        <p:spPr>
          <a:xfrm>
            <a:off x="1541929" y="1228165"/>
            <a:ext cx="9601200" cy="4365811"/>
          </a:xfrm>
          <a:prstGeom prst="rect">
            <a:avLst/>
          </a:prstGeom>
        </p:spPr>
      </p:pic>
    </p:spTree>
    <p:extLst>
      <p:ext uri="{BB962C8B-B14F-4D97-AF65-F5344CB8AC3E}">
        <p14:creationId xmlns:p14="http://schemas.microsoft.com/office/powerpoint/2010/main" val="317715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FBE6-CDC9-4C1B-8FFF-99D9C5341047}"/>
              </a:ext>
            </a:extLst>
          </p:cNvPr>
          <p:cNvSpPr>
            <a:spLocks noGrp="1"/>
          </p:cNvSpPr>
          <p:nvPr>
            <p:ph type="title"/>
          </p:nvPr>
        </p:nvSpPr>
        <p:spPr/>
        <p:txBody>
          <a:bodyPr/>
          <a:lstStyle/>
          <a:p>
            <a:r>
              <a:rPr lang="en-IN" dirty="0"/>
              <a:t>CONCLUSION LIMITATIONS AND SCOPE</a:t>
            </a:r>
          </a:p>
        </p:txBody>
      </p:sp>
      <p:sp>
        <p:nvSpPr>
          <p:cNvPr id="3" name="Content Placeholder 2">
            <a:extLst>
              <a:ext uri="{FF2B5EF4-FFF2-40B4-BE49-F238E27FC236}">
                <a16:creationId xmlns:a16="http://schemas.microsoft.com/office/drawing/2014/main" id="{26E3A3AE-4B78-42C8-B618-A5A91E70F865}"/>
              </a:ext>
            </a:extLst>
          </p:cNvPr>
          <p:cNvSpPr>
            <a:spLocks noGrp="1"/>
          </p:cNvSpPr>
          <p:nvPr>
            <p:ph idx="1"/>
          </p:nvPr>
        </p:nvSpPr>
        <p:spPr/>
        <p:txBody>
          <a:bodyPr>
            <a:normAutofit fontScale="85000" lnSpcReduction="10000"/>
          </a:bodyPr>
          <a:lstStyle/>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Though it is very tough to understand the price fluctuations of the flight fares, by developing this model and performing different algorithms was aimed to get the different perspectives. The various data visualization techniques were used. Data was analyzed from different point of views many preprocessing techniques like scaling, label encoding </a:t>
            </a:r>
            <a:r>
              <a:rPr lang="en-US"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etc</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were followed. The relation between different features were examined and the best model Random Forest Regressor with the best results were used to predict the best fares.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The above model is used to predict the fares of the flights. However, this was relatively a small dataset with around 1600 rows was used make a strong inference and the data was collected form only 2 site.</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Gathering more data from different sites or form the same site could lead to more better results. Collecting more features like whether meals are included or not, insurance is inclusive or not could actually help is in building a robust model. </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Another room of improvement is more data preprocessing and more data cleaning techniques to be followed which could help is reducing RMSE. We could actually build this model with different scaling technique like min-max scaler which may give us better results or we could also try different encoding technique which may enhance the results.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32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C267-FD83-4FFB-8611-AE5A343D1083}"/>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B64515EC-6A24-4FC6-B367-A8E32D6949A1}"/>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onstantia" panose="02030602050306030303" pitchFamily="18" charset="0"/>
              </a:rPr>
              <a:t>Nowadays, flights are considered as the major source of transportation </a:t>
            </a:r>
            <a:r>
              <a:rPr lang="en-US" sz="1800" dirty="0" err="1">
                <a:solidFill>
                  <a:srgbClr val="000000"/>
                </a:solidFill>
                <a:effectLst/>
                <a:latin typeface="Calibri" panose="020F0502020204030204" pitchFamily="34" charset="0"/>
                <a:ea typeface="Constantia" panose="02030602050306030303" pitchFamily="18" charset="0"/>
              </a:rPr>
              <a:t>i.e</a:t>
            </a:r>
            <a:r>
              <a:rPr lang="en-US" sz="1800" dirty="0">
                <a:solidFill>
                  <a:srgbClr val="000000"/>
                </a:solidFill>
                <a:effectLst/>
                <a:latin typeface="Calibri" panose="020F0502020204030204" pitchFamily="34" charset="0"/>
                <a:ea typeface="Constantia" panose="02030602050306030303" pitchFamily="18" charset="0"/>
              </a:rPr>
              <a:t> people do travel frequently via air. Flight price is something which is very hard to guess. </a:t>
            </a:r>
          </a:p>
          <a:p>
            <a:r>
              <a:rPr lang="en-US" sz="1800" dirty="0">
                <a:solidFill>
                  <a:srgbClr val="000000"/>
                </a:solidFill>
                <a:effectLst/>
                <a:latin typeface="Calibri" panose="020F0502020204030204" pitchFamily="34" charset="0"/>
                <a:ea typeface="Constantia" panose="02030602050306030303" pitchFamily="18" charset="0"/>
              </a:rPr>
              <a:t>The various airline companies use complex algorithms to predict the price of the flight. These companies have their own factors to decide the fares. </a:t>
            </a:r>
          </a:p>
          <a:p>
            <a:r>
              <a:rPr lang="en-US" sz="1800" dirty="0">
                <a:solidFill>
                  <a:srgbClr val="000000"/>
                </a:solidFill>
                <a:effectLst/>
                <a:latin typeface="Calibri" panose="020F0502020204030204" pitchFamily="34" charset="0"/>
                <a:ea typeface="Constantia" panose="02030602050306030303" pitchFamily="18" charset="0"/>
              </a:rPr>
              <a:t>The price of the flights increases or decreases unexpectedly. This usually happens as these airline companies wants to generate maximum revenue</a:t>
            </a:r>
            <a:endParaRPr lang="en-IN" dirty="0"/>
          </a:p>
        </p:txBody>
      </p:sp>
    </p:spTree>
    <p:extLst>
      <p:ext uri="{BB962C8B-B14F-4D97-AF65-F5344CB8AC3E}">
        <p14:creationId xmlns:p14="http://schemas.microsoft.com/office/powerpoint/2010/main" val="321274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5455-8267-435F-AADA-C6D09E50AA39}"/>
              </a:ext>
            </a:extLst>
          </p:cNvPr>
          <p:cNvSpPr>
            <a:spLocks noGrp="1"/>
          </p:cNvSpPr>
          <p:nvPr>
            <p:ph type="title"/>
          </p:nvPr>
        </p:nvSpPr>
        <p:spPr/>
        <p:txBody>
          <a:bodyPr/>
          <a:lstStyle/>
          <a:p>
            <a:pPr algn="ctr"/>
            <a:r>
              <a:rPr lang="en-IN" dirty="0"/>
              <a:t>PROJECT SUMMARY</a:t>
            </a:r>
          </a:p>
        </p:txBody>
      </p:sp>
      <p:sp>
        <p:nvSpPr>
          <p:cNvPr id="3" name="Content Placeholder 2">
            <a:extLst>
              <a:ext uri="{FF2B5EF4-FFF2-40B4-BE49-F238E27FC236}">
                <a16:creationId xmlns:a16="http://schemas.microsoft.com/office/drawing/2014/main" id="{4DCC3F6F-3F79-4663-BB68-D0C4B8F7A9BF}"/>
              </a:ext>
            </a:extLst>
          </p:cNvPr>
          <p:cNvSpPr>
            <a:spLocks noGrp="1"/>
          </p:cNvSpPr>
          <p:nvPr>
            <p:ph idx="1"/>
          </p:nvPr>
        </p:nvSpPr>
        <p:spPr/>
        <p:txBody>
          <a:bodyPr>
            <a:normAutofit lnSpcReduction="10000"/>
          </a:bodyPr>
          <a:lstStyle/>
          <a:p>
            <a:pPr algn="just">
              <a:lnSpc>
                <a:spcPct val="110000"/>
              </a:lnSpc>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Determining the price of the flight is one of the toughest things to predict as we may see a price today and again check out the price of the same flight tomorrow and it will be a different story. </a:t>
            </a:r>
          </a:p>
          <a:p>
            <a:pPr algn="just">
              <a:lnSpc>
                <a:spcPct val="110000"/>
              </a:lnSpc>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 order to understand this problem, we will try to take the help of some machine learning algorithms. The various information regarding the flights like source, destination, number of stops, duration, arrival time and departure time is collected to predict the fluctuating fares. </a:t>
            </a:r>
          </a:p>
          <a:p>
            <a:pPr algn="just">
              <a:lnSpc>
                <a:spcPct val="110000"/>
              </a:lnSpc>
            </a:pPr>
            <a:r>
              <a:rPr lang="en-IN"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Various machine learning algorithms like Linear Regression, Support Vector Mechanism, Decision Tree Regressor, Random Forest Regressors, K Neighbours Regressor are implemented and evaluated to predict the price of the car across different cities in India. </a:t>
            </a:r>
          </a:p>
          <a:p>
            <a:pPr algn="just">
              <a:lnSpc>
                <a:spcPct val="110000"/>
              </a:lnSpc>
            </a:pPr>
            <a:r>
              <a:rPr lang="en-IN"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The best results are given by Random Forest Regressor. Though conventional Linear Regression also gave the good results with the advantage of significantly lower training time as compared to the aforementioned algorithm.</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10000"/>
              </a:lnSpc>
            </a:pPr>
            <a:r>
              <a:rPr lang="en-US" sz="1800" dirty="0">
                <a:solidFill>
                  <a:srgbClr val="595959"/>
                </a:solidFill>
                <a:effectLst/>
                <a:latin typeface="Calibri" panose="020F0502020204030204" pitchFamily="34" charset="0"/>
                <a:ea typeface="Constantia" panose="02030602050306030303" pitchFamily="18" charset="0"/>
                <a:cs typeface="Times New Roman" panose="02020603050405020304" pitchFamily="18" charset="0"/>
              </a:rPr>
              <a:t> </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7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4B5DDA-7DDE-42C6-9A3A-BD4360EDB482}"/>
              </a:ext>
            </a:extLst>
          </p:cNvPr>
          <p:cNvPicPr>
            <a:picLocks noChangeAspect="1"/>
          </p:cNvPicPr>
          <p:nvPr/>
        </p:nvPicPr>
        <p:blipFill>
          <a:blip r:embed="rId2"/>
          <a:stretch>
            <a:fillRect/>
          </a:stretch>
        </p:blipFill>
        <p:spPr>
          <a:xfrm>
            <a:off x="2554941" y="1443319"/>
            <a:ext cx="6911788" cy="3307866"/>
          </a:xfrm>
          <a:prstGeom prst="rect">
            <a:avLst/>
          </a:prstGeom>
        </p:spPr>
      </p:pic>
    </p:spTree>
    <p:extLst>
      <p:ext uri="{BB962C8B-B14F-4D97-AF65-F5344CB8AC3E}">
        <p14:creationId xmlns:p14="http://schemas.microsoft.com/office/powerpoint/2010/main" val="21338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3C60-BC14-4196-838A-565C303C31AF}"/>
              </a:ext>
            </a:extLst>
          </p:cNvPr>
          <p:cNvSpPr>
            <a:spLocks noGrp="1"/>
          </p:cNvSpPr>
          <p:nvPr>
            <p:ph type="title"/>
          </p:nvPr>
        </p:nvSpPr>
        <p:spPr/>
        <p:txBody>
          <a:bodyPr/>
          <a:lstStyle/>
          <a:p>
            <a:pPr algn="ctr"/>
            <a:r>
              <a:rPr lang="en-IN" dirty="0"/>
              <a:t>DATASET</a:t>
            </a:r>
          </a:p>
        </p:txBody>
      </p:sp>
      <p:sp>
        <p:nvSpPr>
          <p:cNvPr id="3" name="Content Placeholder 2">
            <a:extLst>
              <a:ext uri="{FF2B5EF4-FFF2-40B4-BE49-F238E27FC236}">
                <a16:creationId xmlns:a16="http://schemas.microsoft.com/office/drawing/2014/main" id="{461FFA2C-994A-4C35-9AC4-1FD7E9369833}"/>
              </a:ext>
            </a:extLst>
          </p:cNvPr>
          <p:cNvSpPr>
            <a:spLocks noGrp="1"/>
          </p:cNvSpPr>
          <p:nvPr>
            <p:ph idx="1"/>
          </p:nvPr>
        </p:nvSpPr>
        <p:spPr/>
        <p:txBody>
          <a:bodyPr/>
          <a:lstStyle/>
          <a:p>
            <a:r>
              <a:rPr lang="en-IN" dirty="0"/>
              <a:t>The dataset used in this model is the data collected from the most leading websites like </a:t>
            </a:r>
            <a:r>
              <a:rPr lang="en-IN" dirty="0">
                <a:hlinkClick r:id="rId2"/>
              </a:rPr>
              <a:t>www.yatra.com</a:t>
            </a:r>
            <a:r>
              <a:rPr lang="en-IN" dirty="0"/>
              <a:t> and </a:t>
            </a:r>
            <a:r>
              <a:rPr lang="en-IN" dirty="0">
                <a:hlinkClick r:id="rId3"/>
              </a:rPr>
              <a:t>www.makemytrip.com</a:t>
            </a:r>
            <a:r>
              <a:rPr lang="en-IN" dirty="0"/>
              <a:t>.</a:t>
            </a:r>
          </a:p>
          <a:p>
            <a:r>
              <a:rPr lang="en-IN" dirty="0"/>
              <a:t>The dataset contains around 1600 rows and 9 features were extracted from the site.</a:t>
            </a:r>
          </a:p>
          <a:p>
            <a:r>
              <a:rPr lang="en-IN" dirty="0"/>
              <a:t>The data collected is of domestic flights.</a:t>
            </a:r>
          </a:p>
          <a:p>
            <a:r>
              <a:rPr lang="en-IN" dirty="0"/>
              <a:t>The various web scrapping tools like selenium and beautiful soup were used.</a:t>
            </a:r>
          </a:p>
          <a:p>
            <a:r>
              <a:rPr lang="en-IN" dirty="0"/>
              <a:t>Features like Source, Destination, name of the airlines, Arrivals, Departures, number of stops  and price were scrapped.</a:t>
            </a:r>
          </a:p>
          <a:p>
            <a:r>
              <a:rPr lang="en-IN" dirty="0"/>
              <a:t>As we are supposed to predict the price of the flight so price will be the output variable all other features are the input variable.</a:t>
            </a:r>
          </a:p>
          <a:p>
            <a:endParaRPr lang="en-IN" dirty="0"/>
          </a:p>
        </p:txBody>
      </p:sp>
    </p:spTree>
    <p:extLst>
      <p:ext uri="{BB962C8B-B14F-4D97-AF65-F5344CB8AC3E}">
        <p14:creationId xmlns:p14="http://schemas.microsoft.com/office/powerpoint/2010/main" val="240504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35F627-7431-4836-8A22-9633DA420C7F}"/>
              </a:ext>
            </a:extLst>
          </p:cNvPr>
          <p:cNvPicPr>
            <a:picLocks noChangeAspect="1"/>
          </p:cNvPicPr>
          <p:nvPr/>
        </p:nvPicPr>
        <p:blipFill>
          <a:blip r:embed="rId2"/>
          <a:stretch>
            <a:fillRect/>
          </a:stretch>
        </p:blipFill>
        <p:spPr>
          <a:xfrm>
            <a:off x="367553" y="376519"/>
            <a:ext cx="6642847" cy="3052482"/>
          </a:xfrm>
          <a:prstGeom prst="rect">
            <a:avLst/>
          </a:prstGeom>
        </p:spPr>
      </p:pic>
      <p:pic>
        <p:nvPicPr>
          <p:cNvPr id="6" name="Picture 5">
            <a:extLst>
              <a:ext uri="{FF2B5EF4-FFF2-40B4-BE49-F238E27FC236}">
                <a16:creationId xmlns:a16="http://schemas.microsoft.com/office/drawing/2014/main" id="{ED2ECA78-70B4-470F-83BD-443A3158A77E}"/>
              </a:ext>
            </a:extLst>
          </p:cNvPr>
          <p:cNvPicPr>
            <a:picLocks noChangeAspect="1"/>
          </p:cNvPicPr>
          <p:nvPr/>
        </p:nvPicPr>
        <p:blipFill>
          <a:blip r:embed="rId3"/>
          <a:stretch>
            <a:fillRect/>
          </a:stretch>
        </p:blipFill>
        <p:spPr>
          <a:xfrm>
            <a:off x="7010400" y="3469811"/>
            <a:ext cx="4778153" cy="2999204"/>
          </a:xfrm>
          <a:prstGeom prst="rect">
            <a:avLst/>
          </a:prstGeom>
        </p:spPr>
      </p:pic>
    </p:spTree>
    <p:extLst>
      <p:ext uri="{BB962C8B-B14F-4D97-AF65-F5344CB8AC3E}">
        <p14:creationId xmlns:p14="http://schemas.microsoft.com/office/powerpoint/2010/main" val="22649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A351-9E29-4112-A2F0-EB5E9FB50924}"/>
              </a:ext>
            </a:extLst>
          </p:cNvPr>
          <p:cNvSpPr>
            <a:spLocks noGrp="1"/>
          </p:cNvSpPr>
          <p:nvPr>
            <p:ph type="title"/>
          </p:nvPr>
        </p:nvSpPr>
        <p:spPr/>
        <p:txBody>
          <a:bodyPr/>
          <a:lstStyle/>
          <a:p>
            <a:r>
              <a:rPr lang="en-IN" dirty="0"/>
              <a:t>DATA PREPROCESSING/DATA CLEANING</a:t>
            </a:r>
          </a:p>
        </p:txBody>
      </p:sp>
      <p:sp>
        <p:nvSpPr>
          <p:cNvPr id="3" name="Content Placeholder 2">
            <a:extLst>
              <a:ext uri="{FF2B5EF4-FFF2-40B4-BE49-F238E27FC236}">
                <a16:creationId xmlns:a16="http://schemas.microsoft.com/office/drawing/2014/main" id="{CE86AA93-94A0-4E82-8DF3-F6E9FA28B57A}"/>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Preprocessing is one of the important steps in building a model. </a:t>
            </a:r>
          </a:p>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 this phase we usually deal with missing values if any or if there are any unrealistic values. In case of any irrelevant value, we will remove that data. </a:t>
            </a:r>
          </a:p>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In case if the data loss is huge then removing/dropping of data is not a good practice. </a:t>
            </a:r>
          </a:p>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We will try to improve the quality of data in this phase so that we can develop a model with high accuracy score.</a:t>
            </a:r>
          </a:p>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For the dataset, we will first of all fill the missing values if any, then we have most of the data in categorial form we will convert the data in numerical form so that we are able to fed the data into classification algorithms.</a:t>
            </a:r>
          </a:p>
          <a:p>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We can also check if there exist any multicollinearities through VIF FACTOR calculation.</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841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8CFB-DEC8-45CA-B6BD-1A761F4A6863}"/>
              </a:ext>
            </a:extLst>
          </p:cNvPr>
          <p:cNvSpPr>
            <a:spLocks noGrp="1"/>
          </p:cNvSpPr>
          <p:nvPr>
            <p:ph type="title"/>
          </p:nvPr>
        </p:nvSpPr>
        <p:spPr/>
        <p:txBody>
          <a:bodyPr/>
          <a:lstStyle/>
          <a:p>
            <a:r>
              <a:rPr lang="en-IN" dirty="0"/>
              <a:t>EDA CONCLUDING REMARKS</a:t>
            </a:r>
          </a:p>
        </p:txBody>
      </p:sp>
      <p:sp>
        <p:nvSpPr>
          <p:cNvPr id="3" name="Content Placeholder 2">
            <a:extLst>
              <a:ext uri="{FF2B5EF4-FFF2-40B4-BE49-F238E27FC236}">
                <a16:creationId xmlns:a16="http://schemas.microsoft.com/office/drawing/2014/main" id="{6B5CEDD7-2A7B-41EF-9420-67A0E16591D8}"/>
              </a:ext>
            </a:extLst>
          </p:cNvPr>
          <p:cNvSpPr>
            <a:spLocks noGrp="1"/>
          </p:cNvSpPr>
          <p:nvPr>
            <p:ph idx="1"/>
          </p:nvPr>
        </p:nvSpPr>
        <p:spPr/>
        <p:txBody>
          <a:bodyPr/>
          <a:lstStyle/>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Typecasting of the various columns is done </a:t>
            </a:r>
            <a:r>
              <a:rPr lang="en-US" sz="1800" dirty="0" err="1">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i.e</a:t>
            </a: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 datatypes of the columns were changed.</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New columns were created from the existing columns.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Null values are removed.</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Label Encoding is done as there were many categorical values that were converted to numeric values.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Skewness was removed.</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10000"/>
              </a:lnSpc>
              <a:buFont typeface="Wingdings" panose="05000000000000000000" pitchFamily="2" charset="2"/>
              <a:buChar char=""/>
            </a:pPr>
            <a:r>
              <a:rPr lang="en-US" sz="1800" dirty="0">
                <a:solidFill>
                  <a:srgbClr val="000000"/>
                </a:solidFill>
                <a:effectLst/>
                <a:latin typeface="Calibri" panose="020F0502020204030204" pitchFamily="34" charset="0"/>
                <a:ea typeface="Constantia" panose="02030602050306030303" pitchFamily="18" charset="0"/>
                <a:cs typeface="Times New Roman" panose="02020603050405020304" pitchFamily="18" charset="0"/>
              </a:rPr>
              <a:t>Scaling is done to bring all the variables on same scale.</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r>
              <a:rPr lang="en-US" sz="1800" dirty="0">
                <a:solidFill>
                  <a:srgbClr val="000000"/>
                </a:solidFill>
                <a:effectLst/>
                <a:latin typeface="Calibri" panose="020F0502020204030204" pitchFamily="34" charset="0"/>
                <a:ea typeface="Constantia" panose="02030602050306030303" pitchFamily="18" charset="0"/>
              </a:rPr>
              <a:t>VIF factor is calculated to check the multicollinearities</a:t>
            </a:r>
            <a:endParaRPr lang="en-IN" dirty="0"/>
          </a:p>
        </p:txBody>
      </p:sp>
    </p:spTree>
    <p:extLst>
      <p:ext uri="{BB962C8B-B14F-4D97-AF65-F5344CB8AC3E}">
        <p14:creationId xmlns:p14="http://schemas.microsoft.com/office/powerpoint/2010/main" val="233563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C64A8-E24F-49C7-8C0D-6FB4BCFCB693}"/>
              </a:ext>
            </a:extLst>
          </p:cNvPr>
          <p:cNvSpPr>
            <a:spLocks noGrp="1"/>
          </p:cNvSpPr>
          <p:nvPr>
            <p:ph type="title"/>
          </p:nvPr>
        </p:nvSpPr>
        <p:spPr>
          <a:xfrm>
            <a:off x="1066800" y="2483224"/>
            <a:ext cx="10058400" cy="2599764"/>
          </a:xfrm>
        </p:spPr>
        <p:txBody>
          <a:bodyPr/>
          <a:lstStyle/>
          <a:p>
            <a:pPr algn="ctr"/>
            <a:r>
              <a:rPr lang="en-IN" dirty="0"/>
              <a:t>VISUALIZATIONS</a:t>
            </a:r>
          </a:p>
        </p:txBody>
      </p:sp>
    </p:spTree>
    <p:extLst>
      <p:ext uri="{BB962C8B-B14F-4D97-AF65-F5344CB8AC3E}">
        <p14:creationId xmlns:p14="http://schemas.microsoft.com/office/powerpoint/2010/main" val="962036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{A825BA37-F7B2-49CE-9905-B85C88897F53}tf78438558_win32</Template>
  <TotalTime>19</TotalTime>
  <Words>945</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Constantia</vt:lpstr>
      <vt:lpstr>Garamond</vt:lpstr>
      <vt:lpstr>Wingdings</vt:lpstr>
      <vt:lpstr>SavonVTI</vt:lpstr>
      <vt:lpstr>FLIGHT PRICE PREDICTION MODEL</vt:lpstr>
      <vt:lpstr>INTRODUCTION</vt:lpstr>
      <vt:lpstr>PROJECT SUMMARY</vt:lpstr>
      <vt:lpstr>PowerPoint Presentation</vt:lpstr>
      <vt:lpstr>DATASET</vt:lpstr>
      <vt:lpstr>PowerPoint Presentation</vt:lpstr>
      <vt:lpstr>DATA PREPROCESSING/DATA CLEANING</vt:lpstr>
      <vt:lpstr>EDA CONCLUDING REMARKS</vt:lpstr>
      <vt:lpstr>VISUALIZATIONS</vt:lpstr>
      <vt:lpstr>PowerPoint Presentation</vt:lpstr>
      <vt:lpstr>PowerPoint Presentation</vt:lpstr>
      <vt:lpstr>PowerPoint Presentation</vt:lpstr>
      <vt:lpstr>PowerPoint Presentation</vt:lpstr>
      <vt:lpstr>PowerPoint Presentation</vt:lpstr>
      <vt:lpstr>PowerPoint Presentation</vt:lpstr>
      <vt:lpstr>ALGORITHM USED</vt:lpstr>
      <vt:lpstr>REGRESSION MODEL</vt:lpstr>
      <vt:lpstr>PowerPoint Presentation</vt:lpstr>
      <vt:lpstr>CONCLUSION LIMITATIONS AND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MODEL</dc:title>
  <dc:creator>Seep Bansal</dc:creator>
  <cp:lastModifiedBy>Seep Bansal</cp:lastModifiedBy>
  <cp:revision>1</cp:revision>
  <dcterms:created xsi:type="dcterms:W3CDTF">2022-01-30T07:49:26Z</dcterms:created>
  <dcterms:modified xsi:type="dcterms:W3CDTF">2022-01-30T08:09:24Z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