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2" r:id="rId7"/>
    <p:sldId id="274" r:id="rId8"/>
    <p:sldId id="259" r:id="rId9"/>
    <p:sldId id="26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</dgm:pt>
    <dgm:pt modelId="{345533F5-1767-4C14-8BC8-5F977DA729D5}" type="pres">
      <dgm:prSet presAssocID="{D69D14E9-083A-498F-B1EF-85DFDCAB0BBB}" presName="sibTrans" presStyleLbl="sibTrans2D1" presStyleIdx="0" presStyleCnt="0"/>
      <dgm:spPr/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</dgm:pt>
    <dgm:pt modelId="{CB4BFD6A-43A0-4EC0-85E8-DAADC4D410B3}" type="pres">
      <dgm:prSet presAssocID="{142B4490-ABAD-4A07-97F6-E8C9C53660C3}" presName="sibTrans" presStyleLbl="sibTrans2D1" presStyleIdx="0" presStyleCnt="0"/>
      <dgm:spPr/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</dgm:pt>
    <dgm:pt modelId="{2CE1A595-B6B1-4517-AA62-3AAF15A31467}" type="pres">
      <dgm:prSet presAssocID="{3112091A-CCA9-4C98-A367-92C353F9950E}" presName="sibTrans" presStyleLbl="sibTrans2D1" presStyleIdx="0" presStyleCnt="0"/>
      <dgm:spPr/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type="parTrans" cxnId="{B7B160C3-565E-4944-84BA-50F3731BB40E}">
      <dgm:prSet/>
      <dgm:spPr/>
      <dgm:t>
        <a:bodyPr/>
        <a:lstStyle/>
        <a:p>
          <a:endParaRPr lang="en-US"/>
        </a:p>
      </dgm:t>
    </dgm:pt>
    <dgm:pt modelId="{C47A1309-1B0A-43F5-9094-A094C9724B69}" type="sibTrans" cxnId="{B7B160C3-565E-4944-84BA-50F3731BB40E}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/>
            <a:t>The current project predicts the type or toxicity in the comment.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US"/>
            <a:t>Analyze which age group is being toxic towards a particular group or brand.</a:t>
          </a:r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EECC8E39-B18E-4AAF-BFF6-9CD11912F310}">
      <dgm:prSet/>
      <dgm:spPr/>
      <dgm:t>
        <a:bodyPr/>
        <a:lstStyle/>
        <a:p>
          <a:r>
            <a:rPr lang="en-US"/>
            <a:t>Add feature to automatically sensitize words which are classified as toxic.</a:t>
          </a:r>
        </a:p>
      </dgm:t>
    </dgm:pt>
    <dgm:pt modelId="{8A9D746D-44A7-4620-ADEC-3E8082E343EA}" type="parTrans" cxnId="{E1786B7C-57D1-4079-AFFE-87919A3BDF6D}">
      <dgm:prSet/>
      <dgm:spPr/>
      <dgm:t>
        <a:bodyPr/>
        <a:lstStyle/>
        <a:p>
          <a:endParaRPr lang="en-US"/>
        </a:p>
      </dgm:t>
    </dgm:pt>
    <dgm:pt modelId="{B397320D-A084-4C7C-A941-AB929A983C2D}" type="sibTrans" cxnId="{E1786B7C-57D1-4079-AFFE-87919A3BDF6D}">
      <dgm:prSet/>
      <dgm:spPr/>
      <dgm:t>
        <a:bodyPr/>
        <a:lstStyle/>
        <a:p>
          <a:endParaRPr lang="en-US"/>
        </a:p>
      </dgm:t>
    </dgm:pt>
    <dgm:pt modelId="{148AFD40-F400-4AD1-A946-7DE9EE9A23E3}">
      <dgm:prSet/>
      <dgm:spPr/>
      <dgm:t>
        <a:bodyPr/>
        <a:lstStyle/>
        <a:p>
          <a:r>
            <a:rPr lang="en-US"/>
            <a:t>Automatically send alerts to the concerned authority if threats are classified as severe.</a:t>
          </a:r>
        </a:p>
      </dgm:t>
    </dgm:pt>
    <dgm:pt modelId="{7D92E6BA-2467-45C0-B3EB-19E6BA7A571D}" type="parTrans" cxnId="{F90A4C87-0645-46AF-BB6F-12C19873E2D8}">
      <dgm:prSet/>
      <dgm:spPr/>
      <dgm:t>
        <a:bodyPr/>
        <a:lstStyle/>
        <a:p>
          <a:endParaRPr lang="en-US"/>
        </a:p>
      </dgm:t>
    </dgm:pt>
    <dgm:pt modelId="{90A8146B-B86D-4A5F-911B-F06A8AE963D9}" type="sibTrans" cxnId="{F90A4C87-0645-46AF-BB6F-12C19873E2D8}">
      <dgm:prSet/>
      <dgm:spPr/>
      <dgm:t>
        <a:bodyPr/>
        <a:lstStyle/>
        <a:p>
          <a:endParaRPr lang="en-US"/>
        </a:p>
      </dgm:t>
    </dgm:pt>
    <dgm:pt modelId="{F9882DA4-98FB-4103-BC26-0C7741CEFC09}">
      <dgm:prSet/>
      <dgm:spPr/>
      <dgm:t>
        <a:bodyPr/>
        <a:lstStyle/>
        <a:p>
          <a:r>
            <a:rPr lang="en-US"/>
            <a:t>Build a feedback loop to further increase the efficiency of the model.</a:t>
          </a:r>
        </a:p>
      </dgm:t>
    </dgm:pt>
    <dgm:pt modelId="{CCA58DC5-3046-4549-9411-2B44B2D5DF69}" type="parTrans" cxnId="{AD1324A6-5897-4DEF-9924-B2C86729B39A}">
      <dgm:prSet/>
      <dgm:spPr/>
      <dgm:t>
        <a:bodyPr/>
        <a:lstStyle/>
        <a:p>
          <a:endParaRPr lang="en-US"/>
        </a:p>
      </dgm:t>
    </dgm:pt>
    <dgm:pt modelId="{AF7F86AB-747F-4E7B-B5E1-8F92D5B61C5F}" type="sibTrans" cxnId="{AD1324A6-5897-4DEF-9924-B2C86729B39A}">
      <dgm:prSet/>
      <dgm:spPr/>
      <dgm:t>
        <a:bodyPr/>
        <a:lstStyle/>
        <a:p>
          <a:endParaRPr lang="en-US"/>
        </a:p>
      </dgm:t>
    </dgm:pt>
    <dgm:pt modelId="{9B21A134-1F9B-4E69-A6BE-E3A49B7CA4FA}">
      <dgm:prSet/>
      <dgm:spPr/>
      <dgm:t>
        <a:bodyPr/>
        <a:lstStyle/>
        <a:p>
          <a:r>
            <a:rPr lang="en-US"/>
            <a:t>Handle mistakes and short forms of words to get better accuracy of the result.</a:t>
          </a:r>
        </a:p>
      </dgm:t>
    </dgm:pt>
    <dgm:pt modelId="{3DEE0F7B-1951-4EF1-8B41-8E0C3CAD5C39}" type="parTrans" cxnId="{6D18C0CB-72AF-4BF5-BEFD-83E5A5A69100}">
      <dgm:prSet/>
      <dgm:spPr/>
      <dgm:t>
        <a:bodyPr/>
        <a:lstStyle/>
        <a:p>
          <a:endParaRPr lang="en-US"/>
        </a:p>
      </dgm:t>
    </dgm:pt>
    <dgm:pt modelId="{05371EC5-E8D4-4AF4-9A5D-12678DAE2443}" type="sibTrans" cxnId="{6D18C0CB-72AF-4BF5-BEFD-83E5A5A69100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</dgm:pt>
    <dgm:pt modelId="{1878D08F-FC28-4F4D-844C-B122DE0A7146}" type="pres">
      <dgm:prSet presAssocID="{857ABA63-8375-4CB2-BE9E-332763472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03417B10-1711-418C-8826-D1C4CCBF3886}" type="presOf" srcId="{857ABA63-8375-4CB2-BE9E-332763472525}" destId="{1878D08F-FC28-4F4D-844C-B122DE0A7146}" srcOrd="0" destOrd="0" presId="urn:microsoft.com/office/officeart/2005/8/layout/vList2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06DA5236-8CD8-4597-B7BD-F3FC18CB0FC1}" type="presOf" srcId="{148AFD40-F400-4AD1-A946-7DE9EE9A23E3}" destId="{0D921CA4-A2B4-4D99-92AE-DDDD2E8C3FAA}" srcOrd="0" destOrd="2" presId="urn:microsoft.com/office/officeart/2005/8/layout/vList2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11E1227A-13CB-410F-B3CF-989ACB2F8453}" type="presOf" srcId="{6017D7CC-C291-4555-8D48-A4DDCAC4367E}" destId="{A6F2C264-DD54-4F55-8297-FDC38E63CC56}" srcOrd="0" destOrd="0" presId="urn:microsoft.com/office/officeart/2005/8/layout/vList2"/>
    <dgm:cxn modelId="{E1786B7C-57D1-4079-AFFE-87919A3BDF6D}" srcId="{68B46C1A-F410-480C-89F9-222F0722C3DF}" destId="{EECC8E39-B18E-4AAF-BFF6-9CD11912F310}" srcOrd="1" destOrd="0" parTransId="{8A9D746D-44A7-4620-ADEC-3E8082E343EA}" sibTransId="{B397320D-A084-4C7C-A941-AB929A983C2D}"/>
    <dgm:cxn modelId="{2A1F4684-F37C-4726-89B0-DAC837F5E3A9}" type="presOf" srcId="{9B21A134-1F9B-4E69-A6BE-E3A49B7CA4FA}" destId="{0D921CA4-A2B4-4D99-92AE-DDDD2E8C3FAA}" srcOrd="0" destOrd="4" presId="urn:microsoft.com/office/officeart/2005/8/layout/vList2"/>
    <dgm:cxn modelId="{F90A4C87-0645-46AF-BB6F-12C19873E2D8}" srcId="{68B46C1A-F410-480C-89F9-222F0722C3DF}" destId="{148AFD40-F400-4AD1-A946-7DE9EE9A23E3}" srcOrd="2" destOrd="0" parTransId="{7D92E6BA-2467-45C0-B3EB-19E6BA7A571D}" sibTransId="{90A8146B-B86D-4A5F-911B-F06A8AE963D9}"/>
    <dgm:cxn modelId="{D6735A93-0BB6-450C-A260-783586ED4C04}" type="presOf" srcId="{EECC8E39-B18E-4AAF-BFF6-9CD11912F310}" destId="{0D921CA4-A2B4-4D99-92AE-DDDD2E8C3FAA}" srcOrd="0" destOrd="1" presId="urn:microsoft.com/office/officeart/2005/8/layout/vList2"/>
    <dgm:cxn modelId="{4399B7A3-D4C6-482A-9787-D4829C6AC055}" type="presOf" srcId="{11F86155-1D5C-4164-95FE-A49B1EDD5417}" destId="{0D921CA4-A2B4-4D99-92AE-DDDD2E8C3FAA}" srcOrd="0" destOrd="0" presId="urn:microsoft.com/office/officeart/2005/8/layout/vList2"/>
    <dgm:cxn modelId="{AD1324A6-5897-4DEF-9924-B2C86729B39A}" srcId="{68B46C1A-F410-480C-89F9-222F0722C3DF}" destId="{F9882DA4-98FB-4103-BC26-0C7741CEFC09}" srcOrd="3" destOrd="0" parTransId="{CCA58DC5-3046-4549-9411-2B44B2D5DF69}" sibTransId="{AF7F86AB-747F-4E7B-B5E1-8F92D5B61C5F}"/>
    <dgm:cxn modelId="{79B849B4-A3F6-48A5-93EA-ED42A1DE098A}" type="presOf" srcId="{68B46C1A-F410-480C-89F9-222F0722C3DF}" destId="{81ADD139-D2DA-4D43-91C5-89A336A2C402}" srcOrd="0" destOrd="0" presId="urn:microsoft.com/office/officeart/2005/8/layout/vList2"/>
    <dgm:cxn modelId="{6D18C0CB-72AF-4BF5-BEFD-83E5A5A69100}" srcId="{68B46C1A-F410-480C-89F9-222F0722C3DF}" destId="{9B21A134-1F9B-4E69-A6BE-E3A49B7CA4FA}" srcOrd="4" destOrd="0" parTransId="{3DEE0F7B-1951-4EF1-8B41-8E0C3CAD5C39}" sibTransId="{05371EC5-E8D4-4AF4-9A5D-12678DAE2443}"/>
    <dgm:cxn modelId="{A8E714DD-3B84-4D77-B2E4-E20789B882D9}" type="presOf" srcId="{F9882DA4-98FB-4103-BC26-0C7741CEFC09}" destId="{0D921CA4-A2B4-4D99-92AE-DDDD2E8C3FAA}" srcOrd="0" destOrd="3" presId="urn:microsoft.com/office/officeart/2005/8/layout/vList2"/>
    <dgm:cxn modelId="{F392E690-911E-4495-9D36-F1E03C321839}" type="presParOf" srcId="{A6F2C264-DD54-4F55-8297-FDC38E63CC56}" destId="{1878D08F-FC28-4F4D-844C-B122DE0A7146}" srcOrd="0" destOrd="0" presId="urn:microsoft.com/office/officeart/2005/8/layout/vList2"/>
    <dgm:cxn modelId="{0E9DDCC9-4814-478E-BB3B-13AC99B44276}" type="presParOf" srcId="{A6F2C264-DD54-4F55-8297-FDC38E63CC56}" destId="{4C7F5A38-7670-43AA-AAC6-69D153B5B025}" srcOrd="1" destOrd="0" presId="urn:microsoft.com/office/officeart/2005/8/layout/vList2"/>
    <dgm:cxn modelId="{30CA3392-15EF-48EA-B2CC-C014FA5BDCB1}" type="presParOf" srcId="{A6F2C264-DD54-4F55-8297-FDC38E63CC56}" destId="{81ADD139-D2DA-4D43-91C5-89A336A2C402}" srcOrd="2" destOrd="0" presId="urn:microsoft.com/office/officeart/2005/8/layout/vList2"/>
    <dgm:cxn modelId="{D21EF7B8-9BC1-491A-9B84-56456A691086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834517" y="470390"/>
        <a:ext cx="3148942" cy="1335915"/>
      </dsp:txXfrm>
    </dsp:sp>
    <dsp:sp modelId="{5BD5B45A-1659-45ED-BFA8-5CF1D920C5F8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of USABLE DATA – although we extracted over 100000 records, only 14000 records were usable among them.</a:t>
          </a:r>
        </a:p>
      </dsp:txBody>
      <dsp:txXfrm>
        <a:off x="7154322" y="470390"/>
        <a:ext cx="3148942" cy="1335915"/>
      </dsp:txXfrm>
    </dsp:sp>
    <dsp:sp modelId="{5EDA058F-5BCD-4933-9D4F-397EEB2579E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the data – Due to the character limit tweets contain a lot of short forms which are different to classify using bag of words model.</a:t>
          </a:r>
        </a:p>
      </dsp:txBody>
      <dsp:txXfrm>
        <a:off x="1834517" y="2546238"/>
        <a:ext cx="3148942" cy="1335915"/>
      </dsp:txXfrm>
    </dsp:sp>
    <dsp:sp modelId="{E4AA9BED-BBBC-4C3E-BD1B-DBF1EFAAE370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0" y="264671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 current project predicts the type or toxicity in the comment. </a:t>
          </a:r>
        </a:p>
      </dsp:txBody>
      <dsp:txXfrm>
        <a:off x="35125" y="299796"/>
        <a:ext cx="10445350" cy="649299"/>
      </dsp:txXfrm>
    </dsp:sp>
    <dsp:sp modelId="{81ADD139-D2DA-4D43-91C5-89A336A2C402}">
      <dsp:nvSpPr>
        <dsp:cNvPr id="0" name=""/>
        <dsp:cNvSpPr/>
      </dsp:nvSpPr>
      <dsp:spPr>
        <a:xfrm>
          <a:off x="0" y="1070621"/>
          <a:ext cx="1051560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We are planning to add the following features in the future:</a:t>
          </a:r>
        </a:p>
      </dsp:txBody>
      <dsp:txXfrm>
        <a:off x="35125" y="1105746"/>
        <a:ext cx="10445350" cy="649299"/>
      </dsp:txXfrm>
    </dsp:sp>
    <dsp:sp modelId="{0D921CA4-A2B4-4D99-92AE-DDDD2E8C3FAA}">
      <dsp:nvSpPr>
        <dsp:cNvPr id="0" name=""/>
        <dsp:cNvSpPr/>
      </dsp:nvSpPr>
      <dsp:spPr>
        <a:xfrm>
          <a:off x="0" y="1790171"/>
          <a:ext cx="10515600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Analyze which age group is being toxic towards a particular group or brand.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Add feature to automatically sensitize words which are classified as toxic.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send alerts to the concerned authority if threats are classified as severe.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Build a feedback loop to further increase the efficiency of the model.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Handle mistakes and short forms of words to get better accuracy of the result.</a:t>
          </a:r>
        </a:p>
      </dsp:txBody>
      <dsp:txXfrm>
        <a:off x="0" y="1790171"/>
        <a:ext cx="10515600" cy="22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1CE-ED0C-44E1-80F3-1EA8A70A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5089-F4EE-43B8-8EE8-829E4EA6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1919-140C-4102-A62E-D83AC3F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4713-4A45-41F1-A601-A158AA0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68CC-63CD-4CE0-861D-2C435E9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2BE9-6C79-4F5D-BF68-538E347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E061-052B-433F-8D4C-60C56EA8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188A-4E4A-4ECA-80F8-B8E1111E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5219-4E6C-417B-B8B6-8D7BF26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21E6-3BF3-4908-905E-6C6259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321A-80A1-403D-98B7-7922AD5F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1DE5-AD77-4DD0-AFDC-B1AAA780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84D0-A879-48C7-853D-12CA28A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B8A6-A702-4078-9779-3803CA1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A388-C283-40B4-B58D-4DC62D5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2B1-865C-479C-8156-A3F4F3F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8049-21FB-44CD-A35B-E6D2510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CCA5-AB51-4795-9317-9DB489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A0A-6BB8-40E4-95AC-B94A3A51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678-ECE5-4699-961F-21E2B83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8327-7FFB-4293-9E92-D63D11E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E7C2-3CD7-4797-8A7C-99097C74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E4C5-7431-42AC-805E-45F819E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A6B3-8CCB-4825-8C5F-FD58B66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1737-6B4A-478F-8D85-4732251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5BA-2D09-4F6E-A1BF-3ECF9D0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740B-7F6E-4365-9820-FC3C20B2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F8B0-ABA0-4608-AA81-BBE019AE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FBDB-4AD4-4512-A609-8731705F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8374-5875-4F64-86EC-8AF065D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F37D-EC33-46A1-82B0-4F5DBA7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D38B-60D7-4BEA-8DDB-648F47C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FF9-2597-4FA1-AD4F-3B0AD238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3B15-0488-4F49-86D2-5249A0BC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5E14F-829D-46DF-8003-AA13F6E6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5692C-F96C-4D3D-9894-4DA1E314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4BCC-1390-4717-BF86-32AFDCD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08E3-9406-4120-8897-99C0C30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67856-0B02-40C7-9DA8-35FEDA60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FA5E-5168-4808-B7E4-84C237E4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904E-5CC5-45E6-9AEC-B60F922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411E-309C-4903-9944-F1C405C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C3C9-AF1E-4E63-BB5F-6AF86D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1A32D-7F40-4FBD-BE1A-A7F83CD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CF88-D0C1-4DCF-8344-95D61A2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276D-A75D-4578-905E-6457293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44F-84AF-405B-96A2-BD8B9F7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A0A7-F57A-4D7E-82D9-0437DA7B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10FF-EA81-48BE-BEFF-A806E97C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3D50-DBC6-473E-8AC8-0C22983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B5DB-5CA5-450E-8B6C-44B9AAB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B532-83B8-4465-9DE3-86A0318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A4C-6C3A-4193-9499-2D3CD23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7F080-BD0C-4D88-A40D-B8E2A33C9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01FE-C5D2-484C-9ECB-013E1A3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65E8-C821-4067-85B2-33781A1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F67-116A-45F5-890D-DCE7B18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4B8B-BCC2-4BE0-BBB4-2B52DE2D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28B45-FF6F-4747-A753-7CF7C06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66AA-4E5A-414C-BA22-362D3D8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C49F-DD43-4D56-A832-6E3FCBEC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A542-50A4-4E6E-8903-B6DB44CC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3581-91F5-41E9-9A32-00D4AB04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66453-3824-4425-99BE-C2695E60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8BAD-6306-4E0C-8C2B-C4034D6A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0433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8CEAB-3B4A-4AAB-ACE3-C011E93CEAD2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MALIGNANT-COMMENT CLASSIFIER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By: SEEP BANSAL</a:t>
            </a:r>
          </a:p>
        </p:txBody>
      </p:sp>
    </p:spTree>
    <p:extLst>
      <p:ext uri="{BB962C8B-B14F-4D97-AF65-F5344CB8AC3E}">
        <p14:creationId xmlns:p14="http://schemas.microsoft.com/office/powerpoint/2010/main" val="173974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ED3A-C9B1-494C-9EAA-E84D6C5D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EB-2AD0-4CA3-A7AD-8D7B390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80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counter vectorizer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6872721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Problem Transformation Method</a:t>
            </a:r>
          </a:p>
          <a:p>
            <a:r>
              <a:rPr lang="en-US" sz="2200" dirty="0"/>
              <a:t>We used the Multinomial Naïve Bayes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26139"/>
            <a:ext cx="6073306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Adaptation Algorithms</a:t>
            </a:r>
          </a:p>
          <a:p>
            <a:r>
              <a:rPr lang="en-US" sz="2400" dirty="0"/>
              <a:t>We used the Backpropagation for Multilabel Learning algorithm.</a:t>
            </a:r>
          </a:p>
          <a:p>
            <a:r>
              <a:rPr lang="en-US" sz="2400" dirty="0"/>
              <a:t>The BPMLL algorithm is a back-propagation neural network algorithm adapted for multi-label classification by having multiple binary outputs as the label variables. </a:t>
            </a:r>
          </a:p>
          <a:p>
            <a:r>
              <a:rPr lang="en-US" sz="2400" dirty="0"/>
              <a:t>It helped to classify the tweets in real-time as the algorithm changes its behavior at the time it is run, based on information available and on a </a:t>
            </a:r>
            <a:r>
              <a:rPr lang="en-US" sz="2400" i="1" dirty="0"/>
              <a:t> priori</a:t>
            </a:r>
            <a:r>
              <a:rPr lang="en-US" sz="2400" dirty="0"/>
              <a:t> defined criterion.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2BE2A-DBA5-4DF3-8834-E0418970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</a:p>
        </p:txBody>
      </p:sp>
      <p:sp>
        <p:nvSpPr>
          <p:cNvPr id="5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D48-0391-44FA-84E8-91EE1C7A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tweets we have analyzed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are up to 200 characters long.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fell under the “toxic” class.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7962-A35D-46BF-92E5-84428A06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" y="2216892"/>
            <a:ext cx="4309716" cy="24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E01B7-532B-4F24-8F0F-D97572AA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475994"/>
            <a:ext cx="8175811" cy="61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FF-0DCB-4E3E-AA61-6898A2F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648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02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287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7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MALIGNANT COMMENT CLASSIFICATION</vt:lpstr>
      <vt:lpstr>INTRODUCTION</vt:lpstr>
      <vt:lpstr>PREPROCESSING OF THE DATA</vt:lpstr>
      <vt:lpstr>DATA MODELLING</vt:lpstr>
      <vt:lpstr>DATA MODELLING</vt:lpstr>
      <vt:lpstr>ANALYSIS OF RESULTS</vt:lpstr>
      <vt:lpstr>PowerPoint Presentation</vt:lpstr>
      <vt:lpstr>CHALLENGES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Snehal Ghatpande</dc:creator>
  <cp:lastModifiedBy>Seep Bansal</cp:lastModifiedBy>
  <cp:revision>8</cp:revision>
  <dcterms:created xsi:type="dcterms:W3CDTF">2019-12-16T03:46:05Z</dcterms:created>
  <dcterms:modified xsi:type="dcterms:W3CDTF">2022-03-12T07:19:38Z</dcterms:modified>
</cp:coreProperties>
</file>