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7" r:id="rId9"/>
    <p:sldId id="261" r:id="rId10"/>
    <p:sldId id="268" r:id="rId11"/>
    <p:sldId id="262" r:id="rId12"/>
    <p:sldId id="274" r:id="rId13"/>
    <p:sldId id="271" r:id="rId14"/>
    <p:sldId id="272" r:id="rId15"/>
    <p:sldId id="273" r:id="rId16"/>
    <p:sldId id="263" r:id="rId17"/>
    <p:sldId id="269" r:id="rId18"/>
    <p:sldId id="264" r:id="rId19"/>
    <p:sldId id="270"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flipkar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000" dirty="0">
                <a:solidFill>
                  <a:schemeClr val="tx1"/>
                </a:solidFill>
              </a:rPr>
              <a:t>RATING PREDICTIONS </a:t>
            </a:r>
            <a:br>
              <a:rPr lang="en-US" sz="2000" dirty="0">
                <a:solidFill>
                  <a:schemeClr val="tx1"/>
                </a:solidFill>
              </a:rPr>
            </a:br>
            <a:r>
              <a:rPr lang="en-US" sz="1000" dirty="0">
                <a:solidFill>
                  <a:schemeClr val="tx1"/>
                </a:solidFill>
              </a:rPr>
              <a:t>model build by using various machine learning algorithms</a:t>
            </a:r>
            <a:endParaRPr lang="en-US" sz="20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SEEP BANSAL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6B9EF5-E9D1-4A47-BE2F-2083EDF13D00}"/>
              </a:ext>
            </a:extLst>
          </p:cNvPr>
          <p:cNvPicPr>
            <a:picLocks noChangeAspect="1"/>
          </p:cNvPicPr>
          <p:nvPr/>
        </p:nvPicPr>
        <p:blipFill>
          <a:blip r:embed="rId2"/>
          <a:stretch>
            <a:fillRect/>
          </a:stretch>
        </p:blipFill>
        <p:spPr>
          <a:xfrm>
            <a:off x="364490" y="385482"/>
            <a:ext cx="5731510" cy="1981200"/>
          </a:xfrm>
          <a:prstGeom prst="rect">
            <a:avLst/>
          </a:prstGeom>
        </p:spPr>
      </p:pic>
      <p:pic>
        <p:nvPicPr>
          <p:cNvPr id="3" name="Picture 2">
            <a:extLst>
              <a:ext uri="{FF2B5EF4-FFF2-40B4-BE49-F238E27FC236}">
                <a16:creationId xmlns:a16="http://schemas.microsoft.com/office/drawing/2014/main" id="{945A8EE8-A0E2-49B3-BC61-EB20A6A50BC1}"/>
              </a:ext>
            </a:extLst>
          </p:cNvPr>
          <p:cNvPicPr>
            <a:picLocks noChangeAspect="1"/>
          </p:cNvPicPr>
          <p:nvPr/>
        </p:nvPicPr>
        <p:blipFill>
          <a:blip r:embed="rId3"/>
          <a:stretch>
            <a:fillRect/>
          </a:stretch>
        </p:blipFill>
        <p:spPr>
          <a:xfrm>
            <a:off x="364490" y="3688210"/>
            <a:ext cx="5731510" cy="2484755"/>
          </a:xfrm>
          <a:prstGeom prst="rect">
            <a:avLst/>
          </a:prstGeom>
        </p:spPr>
      </p:pic>
      <p:pic>
        <p:nvPicPr>
          <p:cNvPr id="4" name="Picture 3">
            <a:extLst>
              <a:ext uri="{FF2B5EF4-FFF2-40B4-BE49-F238E27FC236}">
                <a16:creationId xmlns:a16="http://schemas.microsoft.com/office/drawing/2014/main" id="{D9B1169E-6DB6-42AA-8D61-696FFFD795C4}"/>
              </a:ext>
            </a:extLst>
          </p:cNvPr>
          <p:cNvPicPr>
            <a:picLocks noChangeAspect="1"/>
          </p:cNvPicPr>
          <p:nvPr/>
        </p:nvPicPr>
        <p:blipFill>
          <a:blip r:embed="rId4"/>
          <a:stretch>
            <a:fillRect/>
          </a:stretch>
        </p:blipFill>
        <p:spPr>
          <a:xfrm>
            <a:off x="6096000" y="1748660"/>
            <a:ext cx="5654040" cy="2842260"/>
          </a:xfrm>
          <a:prstGeom prst="rect">
            <a:avLst/>
          </a:prstGeom>
        </p:spPr>
      </p:pic>
    </p:spTree>
    <p:extLst>
      <p:ext uri="{BB962C8B-B14F-4D97-AF65-F5344CB8AC3E}">
        <p14:creationId xmlns:p14="http://schemas.microsoft.com/office/powerpoint/2010/main" val="407691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EA44C6-B243-48E7-A562-1B98195F171D}"/>
              </a:ext>
            </a:extLst>
          </p:cNvPr>
          <p:cNvPicPr>
            <a:picLocks noChangeAspect="1"/>
          </p:cNvPicPr>
          <p:nvPr/>
        </p:nvPicPr>
        <p:blipFill>
          <a:blip r:embed="rId2"/>
          <a:stretch>
            <a:fillRect/>
          </a:stretch>
        </p:blipFill>
        <p:spPr>
          <a:xfrm>
            <a:off x="364490" y="396613"/>
            <a:ext cx="5731510" cy="2801620"/>
          </a:xfrm>
          <a:prstGeom prst="rect">
            <a:avLst/>
          </a:prstGeom>
        </p:spPr>
      </p:pic>
      <p:pic>
        <p:nvPicPr>
          <p:cNvPr id="3" name="Picture 2">
            <a:extLst>
              <a:ext uri="{FF2B5EF4-FFF2-40B4-BE49-F238E27FC236}">
                <a16:creationId xmlns:a16="http://schemas.microsoft.com/office/drawing/2014/main" id="{D8E05F7D-701C-4F82-BDB7-9082CA04E667}"/>
              </a:ext>
            </a:extLst>
          </p:cNvPr>
          <p:cNvPicPr>
            <a:picLocks noChangeAspect="1"/>
          </p:cNvPicPr>
          <p:nvPr/>
        </p:nvPicPr>
        <p:blipFill>
          <a:blip r:embed="rId3"/>
          <a:stretch>
            <a:fillRect/>
          </a:stretch>
        </p:blipFill>
        <p:spPr>
          <a:xfrm>
            <a:off x="6096000" y="367403"/>
            <a:ext cx="5731510" cy="5661660"/>
          </a:xfrm>
          <a:prstGeom prst="rect">
            <a:avLst/>
          </a:prstGeom>
        </p:spPr>
      </p:pic>
    </p:spTree>
    <p:extLst>
      <p:ext uri="{BB962C8B-B14F-4D97-AF65-F5344CB8AC3E}">
        <p14:creationId xmlns:p14="http://schemas.microsoft.com/office/powerpoint/2010/main" val="218981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34BC9-640D-4C9D-B732-E8F234C02413}"/>
              </a:ext>
            </a:extLst>
          </p:cNvPr>
          <p:cNvPicPr>
            <a:picLocks noChangeAspect="1"/>
          </p:cNvPicPr>
          <p:nvPr/>
        </p:nvPicPr>
        <p:blipFill>
          <a:blip r:embed="rId2"/>
          <a:stretch>
            <a:fillRect/>
          </a:stretch>
        </p:blipFill>
        <p:spPr>
          <a:xfrm>
            <a:off x="2859741" y="403411"/>
            <a:ext cx="6427694" cy="6113929"/>
          </a:xfrm>
          <a:prstGeom prst="rect">
            <a:avLst/>
          </a:prstGeom>
        </p:spPr>
      </p:pic>
    </p:spTree>
    <p:extLst>
      <p:ext uri="{BB962C8B-B14F-4D97-AF65-F5344CB8AC3E}">
        <p14:creationId xmlns:p14="http://schemas.microsoft.com/office/powerpoint/2010/main" val="122297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6D2F-E745-499E-8720-93147E4C406F}"/>
              </a:ext>
            </a:extLst>
          </p:cNvPr>
          <p:cNvSpPr>
            <a:spLocks noGrp="1"/>
          </p:cNvSpPr>
          <p:nvPr>
            <p:ph type="title"/>
          </p:nvPr>
        </p:nvSpPr>
        <p:spPr/>
        <p:txBody>
          <a:bodyPr/>
          <a:lstStyle/>
          <a:p>
            <a:pPr algn="ctr"/>
            <a:r>
              <a:rPr lang="en-IN" dirty="0"/>
              <a:t>CLASSIFICATION EXPERIMENTS</a:t>
            </a:r>
          </a:p>
        </p:txBody>
      </p:sp>
      <p:sp>
        <p:nvSpPr>
          <p:cNvPr id="3" name="Content Placeholder 2">
            <a:extLst>
              <a:ext uri="{FF2B5EF4-FFF2-40B4-BE49-F238E27FC236}">
                <a16:creationId xmlns:a16="http://schemas.microsoft.com/office/drawing/2014/main" id="{7D72A8C7-C8BE-43AC-BC4C-11FE8A326456}"/>
              </a:ext>
            </a:extLst>
          </p:cNvPr>
          <p:cNvSpPr>
            <a:spLocks noGrp="1"/>
          </p:cNvSpPr>
          <p:nvPr>
            <p:ph idx="1"/>
          </p:nvPr>
        </p:nvSpPr>
        <p:spPr/>
        <p:txBody>
          <a:bodyPr/>
          <a:lstStyle/>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have performed various classification algorithms like Logistic Algorithm, Decision Tree Algorithm, Ada Boost Classifier, Random Tree Classifier to check the accuracy. The main algorithm which has predicted the best results is the Decision Tree Classifier. Here, the Decision tree classifier is giving us the best results with the accuracy score of 99%.</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592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2C6CE0-475E-442F-9702-FCC043D2933D}"/>
              </a:ext>
            </a:extLst>
          </p:cNvPr>
          <p:cNvPicPr>
            <a:picLocks noChangeAspect="1"/>
          </p:cNvPicPr>
          <p:nvPr/>
        </p:nvPicPr>
        <p:blipFill>
          <a:blip r:embed="rId2"/>
          <a:stretch>
            <a:fillRect/>
          </a:stretch>
        </p:blipFill>
        <p:spPr>
          <a:xfrm>
            <a:off x="2671482" y="1380565"/>
            <a:ext cx="7019365" cy="3908611"/>
          </a:xfrm>
          <a:prstGeom prst="rect">
            <a:avLst/>
          </a:prstGeom>
        </p:spPr>
      </p:pic>
    </p:spTree>
    <p:extLst>
      <p:ext uri="{BB962C8B-B14F-4D97-AF65-F5344CB8AC3E}">
        <p14:creationId xmlns:p14="http://schemas.microsoft.com/office/powerpoint/2010/main" val="126250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DDE4-C193-4C22-9648-1DD2DEF2BC8D}"/>
              </a:ext>
            </a:extLst>
          </p:cNvPr>
          <p:cNvSpPr>
            <a:spLocks noGrp="1"/>
          </p:cNvSpPr>
          <p:nvPr>
            <p:ph type="title"/>
          </p:nvPr>
        </p:nvSpPr>
        <p:spPr/>
        <p:txBody>
          <a:bodyPr/>
          <a:lstStyle/>
          <a:p>
            <a:pPr algn="ctr"/>
            <a:r>
              <a:rPr lang="en-IN" dirty="0"/>
              <a:t>EVALUATION MATRIX</a:t>
            </a:r>
          </a:p>
        </p:txBody>
      </p:sp>
      <p:sp>
        <p:nvSpPr>
          <p:cNvPr id="3" name="Content Placeholder 2">
            <a:extLst>
              <a:ext uri="{FF2B5EF4-FFF2-40B4-BE49-F238E27FC236}">
                <a16:creationId xmlns:a16="http://schemas.microsoft.com/office/drawing/2014/main" id="{4212C80C-36D0-4D81-B68A-FA34F1FF7197}"/>
              </a:ext>
            </a:extLst>
          </p:cNvPr>
          <p:cNvSpPr>
            <a:spLocks noGrp="1"/>
          </p:cNvSpPr>
          <p:nvPr>
            <p:ph idx="1"/>
          </p:nvPr>
        </p:nvSpPr>
        <p:spPr/>
        <p:txBody>
          <a:bodyPr/>
          <a:lstStyle/>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Evaluation matrix plays a very important role in evaluating the performance of any classification model. The metrices that are evaluated here are the accuracy score, ROC_AUC score, classification matrix which includes F1, recall, Precision and the confusion matrix. Time taken to test the model on dataset plays a very crucial role. Here, for Decision Tree Classifier the accuracy score we are getting is 99% and the classification matrix </a:t>
            </a:r>
            <a:r>
              <a:rPr lang="en-US" sz="18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i.e</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precision, F1, recall also scores to 99% and the confusion matrix shows that some values lie in the error type 1 and 2 as the model is predicting with 99% accuracy.</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538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6571BB-0648-445A-ABD6-FDBD3BFB9B29}"/>
              </a:ext>
            </a:extLst>
          </p:cNvPr>
          <p:cNvPicPr>
            <a:picLocks noChangeAspect="1"/>
          </p:cNvPicPr>
          <p:nvPr/>
        </p:nvPicPr>
        <p:blipFill>
          <a:blip r:embed="rId2"/>
          <a:stretch>
            <a:fillRect/>
          </a:stretch>
        </p:blipFill>
        <p:spPr>
          <a:xfrm>
            <a:off x="384586" y="390189"/>
            <a:ext cx="5882640" cy="2796540"/>
          </a:xfrm>
          <a:prstGeom prst="rect">
            <a:avLst/>
          </a:prstGeom>
        </p:spPr>
      </p:pic>
      <p:pic>
        <p:nvPicPr>
          <p:cNvPr id="3" name="Picture 2">
            <a:extLst>
              <a:ext uri="{FF2B5EF4-FFF2-40B4-BE49-F238E27FC236}">
                <a16:creationId xmlns:a16="http://schemas.microsoft.com/office/drawing/2014/main" id="{426317C4-22F1-4EED-A9A0-9CFE49F48E88}"/>
              </a:ext>
            </a:extLst>
          </p:cNvPr>
          <p:cNvPicPr>
            <a:picLocks noChangeAspect="1"/>
          </p:cNvPicPr>
          <p:nvPr/>
        </p:nvPicPr>
        <p:blipFill>
          <a:blip r:embed="rId3"/>
          <a:stretch>
            <a:fillRect/>
          </a:stretch>
        </p:blipFill>
        <p:spPr>
          <a:xfrm>
            <a:off x="6096000" y="3186729"/>
            <a:ext cx="5592423" cy="3052706"/>
          </a:xfrm>
          <a:prstGeom prst="rect">
            <a:avLst/>
          </a:prstGeom>
        </p:spPr>
      </p:pic>
    </p:spTree>
    <p:extLst>
      <p:ext uri="{BB962C8B-B14F-4D97-AF65-F5344CB8AC3E}">
        <p14:creationId xmlns:p14="http://schemas.microsoft.com/office/powerpoint/2010/main" val="139279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25B6-1602-4528-8EE1-349A8812E3C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D8F7D2D7-A807-4782-ADE6-2FD1E6670D62}"/>
              </a:ext>
            </a:extLst>
          </p:cNvPr>
          <p:cNvSpPr>
            <a:spLocks noGrp="1"/>
          </p:cNvSpPr>
          <p:nvPr>
            <p:ph idx="1"/>
          </p:nvPr>
        </p:nvSpPr>
        <p:spPr/>
        <p:txBody>
          <a:bodyPr/>
          <a:lstStyle/>
          <a:p>
            <a:pPr algn="just">
              <a:lnSpc>
                <a:spcPct val="115000"/>
              </a:lnSpc>
            </a:pP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Deciding upon the rating of the product based on the reviews entered by the user plays a very crucial role as it only helps the user make a perfect purchase but also helps the website to increase the loyal buyer as well as increases its business. Though it a very challenging task to decide upon the rating based on the reviews but on the other hand it is very important too. </a:t>
            </a:r>
            <a:r>
              <a:rPr lang="en-IN"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focus of this project is to develop a machine learning model that can accurately predict the rating of a product based on reviews given by the user. Various machine learning algorithms like Logistic Regression, Support Vector Mechanism, Decision Tree Classifier, Random Forest Classifier, Ada Boost Classifier are implemented and evaluated to predict the rating of the product. </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Here, for Decision Tree Classifier the accuracy score we are getting is 99% and the classification matrix </a:t>
            </a:r>
            <a:r>
              <a:rPr lang="en-US" sz="18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i.e</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precision, F1, recall also scores to 99% and the confusion matrix shows that some values lie in the error type 1 and 2 as the model is predicting with 99% accuracy.</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88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9B89-7ABE-4A50-90C8-98CF832A8FE2}"/>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FDAECD56-E76D-4A95-8562-4D2664A75BA2}"/>
              </a:ext>
            </a:extLst>
          </p:cNvPr>
          <p:cNvSpPr>
            <a:spLocks noGrp="1"/>
          </p:cNvSpPr>
          <p:nvPr>
            <p:ph idx="1"/>
          </p:nvPr>
        </p:nvSpPr>
        <p:spPr/>
        <p:txBody>
          <a:bodyPr/>
          <a:lstStyle/>
          <a:p>
            <a:r>
              <a:rPr lang="en-US"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p>
        </p:txBody>
      </p:sp>
    </p:spTree>
    <p:extLst>
      <p:ext uri="{BB962C8B-B14F-4D97-AF65-F5344CB8AC3E}">
        <p14:creationId xmlns:p14="http://schemas.microsoft.com/office/powerpoint/2010/main" val="372595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DE1C-DFE2-4701-9A95-DCF9CB95898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C93CBD73-6008-492C-8F22-247473623D84}"/>
              </a:ext>
            </a:extLst>
          </p:cNvPr>
          <p:cNvSpPr>
            <a:spLocks noGrp="1"/>
          </p:cNvSpPr>
          <p:nvPr>
            <p:ph idx="1"/>
          </p:nvPr>
        </p:nvSpPr>
        <p:spPr/>
        <p:txBody>
          <a:bodyPr/>
          <a:lstStyle/>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E-commerce these days plays a vital role in our life and one of the most important components of e-commerce is Online shopping.</a:t>
            </a:r>
          </a:p>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Online shopping took a significant segment of retail market during first decade of the 21</a:t>
            </a:r>
            <a:r>
              <a:rPr lang="en-US" sz="1800" b="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century.</a:t>
            </a:r>
            <a:r>
              <a:rPr lang="en-US" sz="1800" b="1" dirty="0">
                <a:solidFill>
                  <a:srgbClr val="222222"/>
                </a:solidFill>
                <a:effectLst/>
                <a:latin typeface="Roboto" panose="020B0604020202020204" pitchFamily="2" charset="0"/>
                <a:ea typeface="Times New Roman" panose="02020603050405020304" pitchFamily="18" charset="0"/>
                <a:cs typeface="Times New Roman" panose="02020603050405020304" pitchFamily="18" charset="0"/>
              </a:rPr>
              <a:t> </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Interestingly, India is expected to be the third largest Internet market in the world in the next five years. The various online platforms are available where one can shop online are amazon, </a:t>
            </a:r>
            <a:r>
              <a:rPr lang="en-US" sz="18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myntra</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flipkart</a:t>
            </a:r>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and many more. </a:t>
            </a:r>
          </a:p>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One can avail various products like electronics, mobile phones, home decors and clothes and many more. </a:t>
            </a:r>
          </a:p>
          <a:p>
            <a:r>
              <a:rPr lang="en-US" sz="18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These online shopping websites also provides us the facility where a buyers can add their own reviews about the product and the ratings for the same.</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463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959C-6153-41C6-895A-52DED297CB8F}"/>
              </a:ext>
            </a:extLst>
          </p:cNvPr>
          <p:cNvSpPr>
            <a:spLocks noGrp="1"/>
          </p:cNvSpPr>
          <p:nvPr>
            <p:ph type="title"/>
          </p:nvPr>
        </p:nvSpPr>
        <p:spPr/>
        <p:txBody>
          <a:bodyPr/>
          <a:lstStyle/>
          <a:p>
            <a:pPr algn="ctr"/>
            <a:r>
              <a:rPr lang="en-IN" dirty="0"/>
              <a:t>PROJECT SUMMARY</a:t>
            </a:r>
          </a:p>
        </p:txBody>
      </p:sp>
      <p:sp>
        <p:nvSpPr>
          <p:cNvPr id="3" name="Content Placeholder 2">
            <a:extLst>
              <a:ext uri="{FF2B5EF4-FFF2-40B4-BE49-F238E27FC236}">
                <a16:creationId xmlns:a16="http://schemas.microsoft.com/office/drawing/2014/main" id="{0C4B7341-95D0-42BD-BE20-241C84160EBE}"/>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Though these online platforms provide us various options to shop online like clothes, electronics, Smart TV and various other appliances reviews and rating for the same plays very important role as it helps the user to make purchase easy. </a:t>
            </a:r>
          </a:p>
          <a:p>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focus of this project is to develop a machine learning model that can accurately predict the rating of a product based on reviews given by the user. </a:t>
            </a:r>
          </a:p>
          <a:p>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Various machine learning algorithms like Logistic Regression, Support Vector Mechanism, Decision Tree Classifier, Random Forest Classifier, Ada Boost Classifier are implemented and evaluated to predict the rating of the product. The best results are given by Decision Tree Classifier.</a:t>
            </a:r>
            <a:endParaRPr lang="en-IN" dirty="0"/>
          </a:p>
        </p:txBody>
      </p:sp>
    </p:spTree>
    <p:extLst>
      <p:ext uri="{BB962C8B-B14F-4D97-AF65-F5344CB8AC3E}">
        <p14:creationId xmlns:p14="http://schemas.microsoft.com/office/powerpoint/2010/main" val="334818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D13AB-E141-4A16-812E-4A18FB0AD939}"/>
              </a:ext>
            </a:extLst>
          </p:cNvPr>
          <p:cNvPicPr>
            <a:picLocks noChangeAspect="1"/>
          </p:cNvPicPr>
          <p:nvPr/>
        </p:nvPicPr>
        <p:blipFill>
          <a:blip r:embed="rId2"/>
          <a:stretch>
            <a:fillRect/>
          </a:stretch>
        </p:blipFill>
        <p:spPr>
          <a:xfrm>
            <a:off x="3361765" y="1228165"/>
            <a:ext cx="5611906" cy="4518211"/>
          </a:xfrm>
          <a:prstGeom prst="rect">
            <a:avLst/>
          </a:prstGeom>
        </p:spPr>
      </p:pic>
    </p:spTree>
    <p:extLst>
      <p:ext uri="{BB962C8B-B14F-4D97-AF65-F5344CB8AC3E}">
        <p14:creationId xmlns:p14="http://schemas.microsoft.com/office/powerpoint/2010/main" val="247503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0C8B-8B7E-4427-804A-73071E6E6B07}"/>
              </a:ext>
            </a:extLst>
          </p:cNvPr>
          <p:cNvSpPr>
            <a:spLocks noGrp="1"/>
          </p:cNvSpPr>
          <p:nvPr>
            <p:ph type="title"/>
          </p:nvPr>
        </p:nvSpPr>
        <p:spPr/>
        <p:txBody>
          <a:bodyPr/>
          <a:lstStyle/>
          <a:p>
            <a:pPr algn="ctr"/>
            <a:r>
              <a:rPr lang="en-IN" dirty="0"/>
              <a:t>DATASET</a:t>
            </a:r>
          </a:p>
        </p:txBody>
      </p:sp>
      <p:sp>
        <p:nvSpPr>
          <p:cNvPr id="3" name="Content Placeholder 2">
            <a:extLst>
              <a:ext uri="{FF2B5EF4-FFF2-40B4-BE49-F238E27FC236}">
                <a16:creationId xmlns:a16="http://schemas.microsoft.com/office/drawing/2014/main" id="{5C66BD62-C284-46CD-AF02-5A194F243C6F}"/>
              </a:ext>
            </a:extLst>
          </p:cNvPr>
          <p:cNvSpPr>
            <a:spLocks noGrp="1"/>
          </p:cNvSpPr>
          <p:nvPr>
            <p:ph idx="1"/>
          </p:nvPr>
        </p:nvSpPr>
        <p:spPr/>
        <p:txBody>
          <a:bodyPr/>
          <a:lstStyle/>
          <a:p>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this project the data is collected from one of the leading platform called </a:t>
            </a:r>
            <a:r>
              <a:rPr lang="en-US" sz="1800" b="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www.flipkart.com</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rating, rating summary and the reviews have been collected for the various products like </a:t>
            </a:r>
            <a:r>
              <a:rPr lang="en-US" sz="1800" b="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iphone</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Smart TV, Smart watches etc.</a:t>
            </a:r>
            <a:r>
              <a:rPr lang="en-US" sz="1800" b="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 is scrapped from the website using the web scrapping tools like selenium and beautiful Soup using Python language.</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828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DD832F-0CD0-4EC4-BCAC-FBA733E4A8B0}"/>
              </a:ext>
            </a:extLst>
          </p:cNvPr>
          <p:cNvPicPr>
            <a:picLocks noChangeAspect="1"/>
          </p:cNvPicPr>
          <p:nvPr/>
        </p:nvPicPr>
        <p:blipFill>
          <a:blip r:embed="rId2"/>
          <a:stretch>
            <a:fillRect/>
          </a:stretch>
        </p:blipFill>
        <p:spPr>
          <a:xfrm>
            <a:off x="379467" y="394447"/>
            <a:ext cx="7115027" cy="3290047"/>
          </a:xfrm>
          <a:prstGeom prst="rect">
            <a:avLst/>
          </a:prstGeom>
        </p:spPr>
      </p:pic>
      <p:pic>
        <p:nvPicPr>
          <p:cNvPr id="4" name="Picture 3">
            <a:extLst>
              <a:ext uri="{FF2B5EF4-FFF2-40B4-BE49-F238E27FC236}">
                <a16:creationId xmlns:a16="http://schemas.microsoft.com/office/drawing/2014/main" id="{6E97B83B-D371-4DA5-A443-E6C5B6CB20EB}"/>
              </a:ext>
            </a:extLst>
          </p:cNvPr>
          <p:cNvPicPr>
            <a:picLocks noChangeAspect="1"/>
          </p:cNvPicPr>
          <p:nvPr/>
        </p:nvPicPr>
        <p:blipFill>
          <a:blip r:embed="rId3"/>
          <a:stretch>
            <a:fillRect/>
          </a:stretch>
        </p:blipFill>
        <p:spPr>
          <a:xfrm>
            <a:off x="5781527" y="3971513"/>
            <a:ext cx="5989839" cy="1729890"/>
          </a:xfrm>
          <a:prstGeom prst="rect">
            <a:avLst/>
          </a:prstGeom>
        </p:spPr>
      </p:pic>
    </p:spTree>
    <p:extLst>
      <p:ext uri="{BB962C8B-B14F-4D97-AF65-F5344CB8AC3E}">
        <p14:creationId xmlns:p14="http://schemas.microsoft.com/office/powerpoint/2010/main" val="252349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F4D8-C152-4C8F-A7E5-1942EF32B7CC}"/>
              </a:ext>
            </a:extLst>
          </p:cNvPr>
          <p:cNvSpPr>
            <a:spLocks noGrp="1"/>
          </p:cNvSpPr>
          <p:nvPr>
            <p:ph type="title"/>
          </p:nvPr>
        </p:nvSpPr>
        <p:spPr/>
        <p:txBody>
          <a:bodyPr/>
          <a:lstStyle/>
          <a:p>
            <a:pPr algn="ctr"/>
            <a:r>
              <a:rPr lang="en-IN" dirty="0"/>
              <a:t>EDA CONCLUDING REMARKS</a:t>
            </a:r>
          </a:p>
        </p:txBody>
      </p:sp>
      <p:sp>
        <p:nvSpPr>
          <p:cNvPr id="3" name="Content Placeholder 2">
            <a:extLst>
              <a:ext uri="{FF2B5EF4-FFF2-40B4-BE49-F238E27FC236}">
                <a16:creationId xmlns:a16="http://schemas.microsoft.com/office/drawing/2014/main" id="{B1696322-E725-4C87-B12B-ED6BBA73E3D1}"/>
              </a:ext>
            </a:extLst>
          </p:cNvPr>
          <p:cNvSpPr>
            <a:spLocks noGrp="1"/>
          </p:cNvSpPr>
          <p:nvPr>
            <p:ph idx="1"/>
          </p:nvPr>
        </p:nvSpPr>
        <p:spPr/>
        <p:txBody>
          <a:bodyPr/>
          <a:lstStyle/>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null values in the dataset.</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Calculation of VIF Factor to check the presence of multicollinearities among the difference variables.</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will be performing standard scaling technique to bring all the columns on the same scale.</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Skewness of the model was checked.</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dataset was imbalanced the SMOTE technique was followed to balance the dataset.</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dataset is in the categorical form the data label encoding was done to convert the data into numeric form.</a:t>
            </a:r>
            <a:endParaRPr lang="en-IN" sz="18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434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6892-0AAA-4066-9AA3-C58AA7DC9225}"/>
              </a:ext>
            </a:extLst>
          </p:cNvPr>
          <p:cNvSpPr>
            <a:spLocks noGrp="1"/>
          </p:cNvSpPr>
          <p:nvPr>
            <p:ph type="ctrTitle"/>
          </p:nvPr>
        </p:nvSpPr>
        <p:spPr/>
        <p:txBody>
          <a:bodyPr/>
          <a:lstStyle/>
          <a:p>
            <a:r>
              <a:rPr lang="en-IN" dirty="0"/>
              <a:t>VIZUALIZATION</a:t>
            </a:r>
          </a:p>
        </p:txBody>
      </p:sp>
      <p:sp>
        <p:nvSpPr>
          <p:cNvPr id="3" name="Subtitle 2">
            <a:extLst>
              <a:ext uri="{FF2B5EF4-FFF2-40B4-BE49-F238E27FC236}">
                <a16:creationId xmlns:a16="http://schemas.microsoft.com/office/drawing/2014/main" id="{B81CD7FD-B50F-4EF7-9886-2FC08D84D7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7434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{50C7727C-A1D1-4662-851C-FAE55849DBC1}tf78438558_win32</Template>
  <TotalTime>16</TotalTime>
  <Words>914</Words>
  <Application>Microsoft Office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Garamond</vt:lpstr>
      <vt:lpstr>Roboto</vt:lpstr>
      <vt:lpstr>Wingdings</vt:lpstr>
      <vt:lpstr>SavonVTI</vt:lpstr>
      <vt:lpstr>RATING PREDICTIONS  model build by using various machine learning algorithms</vt:lpstr>
      <vt:lpstr>PROBLEM STATEMENT</vt:lpstr>
      <vt:lpstr>INTRODUCTION</vt:lpstr>
      <vt:lpstr>PROJECT SUMMARY</vt:lpstr>
      <vt:lpstr>PowerPoint Presentation</vt:lpstr>
      <vt:lpstr>DATASET</vt:lpstr>
      <vt:lpstr>PowerPoint Presentation</vt:lpstr>
      <vt:lpstr>EDA CONCLUDING REMARKS</vt:lpstr>
      <vt:lpstr>VIZUALIZATION</vt:lpstr>
      <vt:lpstr>PowerPoint Presentation</vt:lpstr>
      <vt:lpstr>PowerPoint Presentation</vt:lpstr>
      <vt:lpstr>PowerPoint Presentation</vt:lpstr>
      <vt:lpstr>CLASSIFICATION EXPERIMENTS</vt:lpstr>
      <vt:lpstr>PowerPoint Presentation</vt:lpstr>
      <vt:lpstr>EVALUATION MATRIX</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PREDICTIONS  model build by using various machine learning algorithms</dc:title>
  <dc:creator>Seep Bansal</dc:creator>
  <cp:lastModifiedBy>Seep Bansal</cp:lastModifiedBy>
  <cp:revision>1</cp:revision>
  <dcterms:created xsi:type="dcterms:W3CDTF">2022-01-08T10:24:08Z</dcterms:created>
  <dcterms:modified xsi:type="dcterms:W3CDTF">2022-01-08T10:40:09Z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