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Pfa housing report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By:----Seep </a:t>
            </a:r>
            <a:r>
              <a:rPr lang="en-US" dirty="0" err="1">
                <a:solidFill>
                  <a:schemeClr val="tx1"/>
                </a:solidFill>
              </a:rPr>
              <a:t>bansal</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A45C82-8A57-4A31-8724-03162583DD5A}"/>
              </a:ext>
            </a:extLst>
          </p:cNvPr>
          <p:cNvPicPr>
            <a:picLocks noChangeAspect="1"/>
          </p:cNvPicPr>
          <p:nvPr/>
        </p:nvPicPr>
        <p:blipFill>
          <a:blip r:embed="rId2"/>
          <a:stretch>
            <a:fillRect/>
          </a:stretch>
        </p:blipFill>
        <p:spPr>
          <a:xfrm>
            <a:off x="386379" y="373455"/>
            <a:ext cx="5808233" cy="2471420"/>
          </a:xfrm>
          <a:prstGeom prst="rect">
            <a:avLst/>
          </a:prstGeom>
        </p:spPr>
      </p:pic>
      <p:pic>
        <p:nvPicPr>
          <p:cNvPr id="4" name="Picture 3">
            <a:extLst>
              <a:ext uri="{FF2B5EF4-FFF2-40B4-BE49-F238E27FC236}">
                <a16:creationId xmlns:a16="http://schemas.microsoft.com/office/drawing/2014/main" id="{A4F4A911-9322-47D7-8411-9B8652C96844}"/>
              </a:ext>
            </a:extLst>
          </p:cNvPr>
          <p:cNvPicPr>
            <a:picLocks noChangeAspect="1"/>
          </p:cNvPicPr>
          <p:nvPr/>
        </p:nvPicPr>
        <p:blipFill>
          <a:blip r:embed="rId3"/>
          <a:stretch>
            <a:fillRect/>
          </a:stretch>
        </p:blipFill>
        <p:spPr>
          <a:xfrm>
            <a:off x="386379" y="2844875"/>
            <a:ext cx="5808233" cy="2649220"/>
          </a:xfrm>
          <a:prstGeom prst="rect">
            <a:avLst/>
          </a:prstGeom>
        </p:spPr>
      </p:pic>
      <p:pic>
        <p:nvPicPr>
          <p:cNvPr id="5" name="Picture 4">
            <a:extLst>
              <a:ext uri="{FF2B5EF4-FFF2-40B4-BE49-F238E27FC236}">
                <a16:creationId xmlns:a16="http://schemas.microsoft.com/office/drawing/2014/main" id="{3FD59020-8387-4220-A96C-88EF0443CA8E}"/>
              </a:ext>
            </a:extLst>
          </p:cNvPr>
          <p:cNvPicPr>
            <a:picLocks noChangeAspect="1"/>
          </p:cNvPicPr>
          <p:nvPr/>
        </p:nvPicPr>
        <p:blipFill>
          <a:blip r:embed="rId4"/>
          <a:stretch>
            <a:fillRect/>
          </a:stretch>
        </p:blipFill>
        <p:spPr>
          <a:xfrm>
            <a:off x="6194612" y="1751853"/>
            <a:ext cx="5611009" cy="2471420"/>
          </a:xfrm>
          <a:prstGeom prst="rect">
            <a:avLst/>
          </a:prstGeom>
        </p:spPr>
      </p:pic>
    </p:spTree>
    <p:extLst>
      <p:ext uri="{BB962C8B-B14F-4D97-AF65-F5344CB8AC3E}">
        <p14:creationId xmlns:p14="http://schemas.microsoft.com/office/powerpoint/2010/main" val="130492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C9ECE6-6CD7-4830-8B89-FB92152879EA}"/>
              </a:ext>
            </a:extLst>
          </p:cNvPr>
          <p:cNvPicPr>
            <a:picLocks noChangeAspect="1"/>
          </p:cNvPicPr>
          <p:nvPr/>
        </p:nvPicPr>
        <p:blipFill>
          <a:blip r:embed="rId2"/>
          <a:stretch>
            <a:fillRect/>
          </a:stretch>
        </p:blipFill>
        <p:spPr>
          <a:xfrm>
            <a:off x="395343" y="386210"/>
            <a:ext cx="6256469" cy="2787296"/>
          </a:xfrm>
          <a:prstGeom prst="rect">
            <a:avLst/>
          </a:prstGeom>
        </p:spPr>
      </p:pic>
      <p:pic>
        <p:nvPicPr>
          <p:cNvPr id="3" name="Picture 2">
            <a:extLst>
              <a:ext uri="{FF2B5EF4-FFF2-40B4-BE49-F238E27FC236}">
                <a16:creationId xmlns:a16="http://schemas.microsoft.com/office/drawing/2014/main" id="{024DAC59-99DB-4836-A383-7BAC3AC64AF2}"/>
              </a:ext>
            </a:extLst>
          </p:cNvPr>
          <p:cNvPicPr>
            <a:picLocks noChangeAspect="1"/>
          </p:cNvPicPr>
          <p:nvPr/>
        </p:nvPicPr>
        <p:blipFill>
          <a:blip r:embed="rId3"/>
          <a:stretch>
            <a:fillRect/>
          </a:stretch>
        </p:blipFill>
        <p:spPr>
          <a:xfrm>
            <a:off x="6651812" y="386210"/>
            <a:ext cx="4648200" cy="4038600"/>
          </a:xfrm>
          <a:prstGeom prst="rect">
            <a:avLst/>
          </a:prstGeom>
        </p:spPr>
      </p:pic>
      <p:pic>
        <p:nvPicPr>
          <p:cNvPr id="4" name="Picture 3">
            <a:extLst>
              <a:ext uri="{FF2B5EF4-FFF2-40B4-BE49-F238E27FC236}">
                <a16:creationId xmlns:a16="http://schemas.microsoft.com/office/drawing/2014/main" id="{A041D7AF-2100-49DE-B75A-8CB81B85C9F0}"/>
              </a:ext>
            </a:extLst>
          </p:cNvPr>
          <p:cNvPicPr>
            <a:picLocks noChangeAspect="1"/>
          </p:cNvPicPr>
          <p:nvPr/>
        </p:nvPicPr>
        <p:blipFill>
          <a:blip r:embed="rId4"/>
          <a:stretch>
            <a:fillRect/>
          </a:stretch>
        </p:blipFill>
        <p:spPr>
          <a:xfrm>
            <a:off x="395342" y="3173505"/>
            <a:ext cx="6256469" cy="2787295"/>
          </a:xfrm>
          <a:prstGeom prst="rect">
            <a:avLst/>
          </a:prstGeom>
        </p:spPr>
      </p:pic>
    </p:spTree>
    <p:extLst>
      <p:ext uri="{BB962C8B-B14F-4D97-AF65-F5344CB8AC3E}">
        <p14:creationId xmlns:p14="http://schemas.microsoft.com/office/powerpoint/2010/main" val="371128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CCD239-5489-450C-BDC3-1614F209CD35}"/>
              </a:ext>
            </a:extLst>
          </p:cNvPr>
          <p:cNvPicPr>
            <a:picLocks noChangeAspect="1"/>
          </p:cNvPicPr>
          <p:nvPr/>
        </p:nvPicPr>
        <p:blipFill>
          <a:blip r:embed="rId2"/>
          <a:stretch>
            <a:fillRect/>
          </a:stretch>
        </p:blipFill>
        <p:spPr>
          <a:xfrm>
            <a:off x="525780" y="874955"/>
            <a:ext cx="5349240" cy="4480560"/>
          </a:xfrm>
          <a:prstGeom prst="rect">
            <a:avLst/>
          </a:prstGeom>
        </p:spPr>
      </p:pic>
      <p:pic>
        <p:nvPicPr>
          <p:cNvPr id="3" name="Picture 2">
            <a:extLst>
              <a:ext uri="{FF2B5EF4-FFF2-40B4-BE49-F238E27FC236}">
                <a16:creationId xmlns:a16="http://schemas.microsoft.com/office/drawing/2014/main" id="{DDA24BBB-70C5-4B56-A715-1160EB557E4F}"/>
              </a:ext>
            </a:extLst>
          </p:cNvPr>
          <p:cNvPicPr>
            <a:picLocks noChangeAspect="1"/>
          </p:cNvPicPr>
          <p:nvPr/>
        </p:nvPicPr>
        <p:blipFill>
          <a:blip r:embed="rId3"/>
          <a:stretch>
            <a:fillRect/>
          </a:stretch>
        </p:blipFill>
        <p:spPr>
          <a:xfrm>
            <a:off x="5494020" y="888401"/>
            <a:ext cx="6172200" cy="4467113"/>
          </a:xfrm>
          <a:prstGeom prst="rect">
            <a:avLst/>
          </a:prstGeom>
        </p:spPr>
      </p:pic>
    </p:spTree>
    <p:extLst>
      <p:ext uri="{BB962C8B-B14F-4D97-AF65-F5344CB8AC3E}">
        <p14:creationId xmlns:p14="http://schemas.microsoft.com/office/powerpoint/2010/main" val="92081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A170-181C-478F-ABD7-1C25D9512AFF}"/>
              </a:ext>
            </a:extLst>
          </p:cNvPr>
          <p:cNvSpPr>
            <a:spLocks noGrp="1"/>
          </p:cNvSpPr>
          <p:nvPr>
            <p:ph type="title"/>
          </p:nvPr>
        </p:nvSpPr>
        <p:spPr/>
        <p:txBody>
          <a:bodyPr>
            <a:normAutofit fontScale="90000"/>
          </a:bodyPr>
          <a:lstStyle/>
          <a:p>
            <a:pPr>
              <a:lnSpc>
                <a:spcPct val="115000"/>
              </a:lnSpc>
            </a:pPr>
            <a:br>
              <a:rPr lang="en-US" sz="40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br>
            <a:br>
              <a:rPr lang="en-US" sz="40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br>
            <a:r>
              <a:rPr lang="en-US" sz="40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ALGORITHMS USED For Training and Testing the Model:</a:t>
            </a:r>
            <a:br>
              <a:rPr lang="en-IN" sz="40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US" sz="40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 </a:t>
            </a:r>
            <a:br>
              <a:rPr lang="en-IN" sz="40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734FA09-BD5E-48AA-96B3-A8ABDF4B7B7E}"/>
              </a:ext>
            </a:extLst>
          </p:cNvPr>
          <p:cNvSpPr>
            <a:spLocks noGrp="1"/>
          </p:cNvSpPr>
          <p:nvPr>
            <p:ph idx="1"/>
          </p:nvPr>
        </p:nvSpPr>
        <p:spPr/>
        <p:txBody>
          <a:bodyPr/>
          <a:lstStyle/>
          <a:p>
            <a:pPr marL="342900" lvl="0" indent="-342900" algn="just">
              <a:lnSpc>
                <a:spcPct val="115000"/>
              </a:lnSpc>
              <a:buFont typeface="Symbol" panose="05050102010706020507" pitchFamily="18" charset="2"/>
              <a:buChar char=""/>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Linear Regression Model</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Decision Tree Regressor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Random Tree Forest Regressor</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K Neighbors Regressor</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Support Vector Regressor</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30248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F3BE-56AE-4191-A91F-400E7F4D262D}"/>
              </a:ext>
            </a:extLst>
          </p:cNvPr>
          <p:cNvSpPr>
            <a:spLocks noGrp="1"/>
          </p:cNvSpPr>
          <p:nvPr>
            <p:ph type="title"/>
          </p:nvPr>
        </p:nvSpPr>
        <p:spPr/>
        <p:txBody>
          <a:bodyPr/>
          <a:lstStyle/>
          <a:p>
            <a:pPr algn="ctr"/>
            <a:r>
              <a:rPr lang="en-US" sz="40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REGRESSION EXPERIMENTS</a:t>
            </a:r>
            <a:br>
              <a:rPr lang="en-IN" sz="40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7D3A990-73AD-405F-80EC-D7F989B04541}"/>
              </a:ext>
            </a:extLst>
          </p:cNvPr>
          <p:cNvSpPr>
            <a:spLocks noGrp="1"/>
          </p:cNvSpPr>
          <p:nvPr>
            <p:ph idx="1"/>
          </p:nvPr>
        </p:nvSpPr>
        <p:spPr/>
        <p:txBody>
          <a:bodyPr/>
          <a:lstStyle/>
          <a:p>
            <a:pPr marL="0" indent="0">
              <a:buNone/>
            </a:pPr>
            <a:r>
              <a:rPr lang="en-US" sz="1800" dirty="0">
                <a:solidFill>
                  <a:srgbClr val="0F0D29"/>
                </a:solidFill>
                <a:effectLst/>
                <a:latin typeface="Calibri" panose="020F0502020204030204" pitchFamily="34" charset="0"/>
                <a:ea typeface="MS Mincho" panose="02020609040205080304" pitchFamily="49" charset="-128"/>
              </a:rPr>
              <a:t>We have performed various Regression algorithms like Linear Algorithm, Decision Tree Algorithm, Support vector Regressor, K Neighbors Regressor, Random Tree Regressor to check the MSE, MAE, RMSE. The main algorithm which has predicted the best results is the Random Forest Tree Regressor. </a:t>
            </a:r>
            <a:r>
              <a:rPr lang="en-IN" sz="1800" dirty="0">
                <a:solidFill>
                  <a:srgbClr val="0F0D29"/>
                </a:solidFill>
                <a:effectLst/>
                <a:latin typeface="Calibri" panose="020F0502020204030204" pitchFamily="34" charset="0"/>
                <a:ea typeface="MS Mincho" panose="02020609040205080304" pitchFamily="49" charset="-128"/>
              </a:rPr>
              <a:t>Random forest regression is an ensemble learning technique which takes multiple algorithms or same algorithm multiple times and put together a model that’s more powerful than the original.</a:t>
            </a:r>
            <a:endParaRPr lang="en-IN" dirty="0"/>
          </a:p>
        </p:txBody>
      </p:sp>
    </p:spTree>
    <p:extLst>
      <p:ext uri="{BB962C8B-B14F-4D97-AF65-F5344CB8AC3E}">
        <p14:creationId xmlns:p14="http://schemas.microsoft.com/office/powerpoint/2010/main" val="298304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1DB2-C16B-4538-BDB3-8ABAE9198C4A}"/>
              </a:ext>
            </a:extLst>
          </p:cNvPr>
          <p:cNvSpPr>
            <a:spLocks noGrp="1"/>
          </p:cNvSpPr>
          <p:nvPr>
            <p:ph type="title"/>
          </p:nvPr>
        </p:nvSpPr>
        <p:spPr/>
        <p:txBody>
          <a:bodyPr>
            <a:normAutofit/>
          </a:bodyPr>
          <a:lstStyle/>
          <a:p>
            <a:pPr algn="ctr"/>
            <a:r>
              <a:rPr lang="en-US" sz="28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EVALUATION</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0F6E0ECF-E415-4B21-99D0-E7C83BABBF80}"/>
              </a:ext>
            </a:extLst>
          </p:cNvPr>
          <p:cNvSpPr>
            <a:spLocks noGrp="1"/>
          </p:cNvSpPr>
          <p:nvPr>
            <p:ph idx="1"/>
          </p:nvPr>
        </p:nvSpPr>
        <p:spPr/>
        <p:txBody>
          <a:bodyPr/>
          <a:lstStyle/>
          <a:p>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Evaluation of model plays a very important role in evaluating the performance of any Regression. The metrices that are evaluated here are the R2 score, MSE, MAE, </a:t>
            </a:r>
            <a:r>
              <a:rPr lang="en-US" sz="1800" b="0" dirty="0" err="1">
                <a:solidFill>
                  <a:srgbClr val="0F0D29"/>
                </a:solidFill>
                <a:effectLst/>
                <a:latin typeface="Calibri" panose="020F0502020204030204" pitchFamily="34" charset="0"/>
                <a:ea typeface="MS Mincho" panose="02020609040205080304" pitchFamily="49" charset="-128"/>
                <a:cs typeface="Calibri" panose="020F0502020204030204" pitchFamily="34" charset="0"/>
              </a:rPr>
              <a:t>RMSE.Time</a:t>
            </a: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 taken to test the model on dataset plays a very crucial </a:t>
            </a:r>
            <a:r>
              <a:rPr lang="en-US" sz="1800" b="0" dirty="0" err="1">
                <a:solidFill>
                  <a:srgbClr val="0F0D29"/>
                </a:solidFill>
                <a:effectLst/>
                <a:latin typeface="Calibri" panose="020F0502020204030204" pitchFamily="34" charset="0"/>
                <a:ea typeface="MS Mincho" panose="02020609040205080304" pitchFamily="49" charset="-128"/>
                <a:cs typeface="Calibri" panose="020F0502020204030204" pitchFamily="34" charset="0"/>
              </a:rPr>
              <a:t>role.Here</a:t>
            </a: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 for Random Tree Forest Classifier the accuracy score we are getting is 97% and the RMSE is 35927 which is least in any of the model build and the computational time is very less.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102BBA4-01A8-4B9E-B724-4F523E49075B}"/>
              </a:ext>
            </a:extLst>
          </p:cNvPr>
          <p:cNvPicPr>
            <a:picLocks noChangeAspect="1"/>
          </p:cNvPicPr>
          <p:nvPr/>
        </p:nvPicPr>
        <p:blipFill>
          <a:blip r:embed="rId2"/>
          <a:stretch>
            <a:fillRect/>
          </a:stretch>
        </p:blipFill>
        <p:spPr>
          <a:xfrm>
            <a:off x="2878567" y="3710331"/>
            <a:ext cx="6309360" cy="2505075"/>
          </a:xfrm>
          <a:prstGeom prst="rect">
            <a:avLst/>
          </a:prstGeom>
        </p:spPr>
      </p:pic>
    </p:spTree>
    <p:extLst>
      <p:ext uri="{BB962C8B-B14F-4D97-AF65-F5344CB8AC3E}">
        <p14:creationId xmlns:p14="http://schemas.microsoft.com/office/powerpoint/2010/main" val="354257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8EDF-96E5-40AF-9630-A0BD6F81C9DA}"/>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CB11C98A-901F-4669-B7EE-264FAE59167F}"/>
              </a:ext>
            </a:extLst>
          </p:cNvPr>
          <p:cNvSpPr>
            <a:spLocks noGrp="1"/>
          </p:cNvSpPr>
          <p:nvPr>
            <p:ph idx="1"/>
          </p:nvPr>
        </p:nvSpPr>
        <p:spPr/>
        <p:txBody>
          <a:bodyPr/>
          <a:lstStyle/>
          <a:p>
            <a:pPr algn="just">
              <a:lnSpc>
                <a:spcPct val="115000"/>
              </a:lnSpc>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Though it is very difficult to decide the price of the house by the various variables provided by the client by developing this model and performing different algorithms was aimed to get the different perspectives. </a:t>
            </a:r>
          </a:p>
          <a:p>
            <a:pPr algn="just">
              <a:lnSpc>
                <a:spcPct val="115000"/>
              </a:lnSpc>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The main aim of building this model was to quote the price of car in such a way that makes easy for sellers to sell and buyers to buy. </a:t>
            </a:r>
          </a:p>
          <a:p>
            <a:pPr algn="just">
              <a:lnSpc>
                <a:spcPct val="115000"/>
              </a:lnSpc>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The various data visualization techniques were used. Data was analyzed from different point of views many preprocessing techniques like scaling, label encoding </a:t>
            </a:r>
            <a:r>
              <a:rPr lang="en-US" sz="1800" b="0" dirty="0" err="1">
                <a:solidFill>
                  <a:srgbClr val="0F0D29"/>
                </a:solidFill>
                <a:effectLst/>
                <a:latin typeface="Calibri" panose="020F0502020204030204" pitchFamily="34" charset="0"/>
                <a:ea typeface="MS Mincho" panose="02020609040205080304" pitchFamily="49" charset="-128"/>
                <a:cs typeface="Calibri" panose="020F0502020204030204" pitchFamily="34" charset="0"/>
              </a:rPr>
              <a:t>etc</a:t>
            </a: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 were followed. </a:t>
            </a:r>
          </a:p>
          <a:p>
            <a:pPr algn="just">
              <a:lnSpc>
                <a:spcPct val="115000"/>
              </a:lnSpc>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The relation between different features were examined and the best model Random Forest Regressor was used to predict the best price of the house.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419015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FB81-5E38-4184-B8CC-9612F244AE33}"/>
              </a:ext>
            </a:extLst>
          </p:cNvPr>
          <p:cNvSpPr>
            <a:spLocks noGrp="1"/>
          </p:cNvSpPr>
          <p:nvPr>
            <p:ph type="title"/>
          </p:nvPr>
        </p:nvSpPr>
        <p:spPr/>
        <p:txBody>
          <a:bodyPr>
            <a:normAutofit/>
          </a:bodyPr>
          <a:lstStyle/>
          <a:p>
            <a:pPr algn="ctr"/>
            <a:r>
              <a:rPr lang="en-US" sz="32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LIMITATIONS AND FUTUTRE SCOPE</a:t>
            </a:r>
            <a:br>
              <a:rPr lang="en-IN" sz="32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0D5529BC-878B-4249-8436-BDD291F166AA}"/>
              </a:ext>
            </a:extLst>
          </p:cNvPr>
          <p:cNvSpPr>
            <a:spLocks noGrp="1"/>
          </p:cNvSpPr>
          <p:nvPr>
            <p:ph idx="1"/>
          </p:nvPr>
        </p:nvSpPr>
        <p:spPr/>
        <p:txBody>
          <a:bodyPr/>
          <a:lstStyle/>
          <a:p>
            <a:pPr algn="just">
              <a:lnSpc>
                <a:spcPct val="115000"/>
              </a:lnSpc>
            </a:pP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The above model is used to predict the price of the house on the basis of the dataset provided by the client. However, this was relatively a small dataset with around 1168 rows was used make a strong </a:t>
            </a:r>
            <a:r>
              <a:rPr lang="en-US" sz="1800" b="0" dirty="0" err="1">
                <a:solidFill>
                  <a:srgbClr val="0F0D29"/>
                </a:solidFill>
                <a:effectLst/>
                <a:latin typeface="Calibri" panose="020F0502020204030204" pitchFamily="34" charset="0"/>
                <a:ea typeface="MS Mincho" panose="02020609040205080304" pitchFamily="49" charset="-128"/>
                <a:cs typeface="Calibri" panose="020F0502020204030204" pitchFamily="34" charset="0"/>
              </a:rPr>
              <a:t>inference.Room</a:t>
            </a:r>
            <a:r>
              <a:rPr lang="en-US" sz="1800" b="0"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 of improvement is more data preprocessing and more data cleaning techniques to be followed which could help is reducing RMSE. We could actually build this model with different scaling technique like min-max scaler which may give us better results or we could also try different encoding technique which may enhance the results.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1" dirty="0">
                <a:solidFill>
                  <a:srgbClr val="0F0D29"/>
                </a:solidFill>
                <a:effectLst/>
                <a:latin typeface="Calibri" panose="020F0502020204030204" pitchFamily="34" charset="0"/>
                <a:ea typeface="MS Mincho" panose="02020609040205080304" pitchFamily="49" charset="-128"/>
                <a:cs typeface="Calibri" panose="020F0502020204030204" pitchFamily="34" charset="0"/>
              </a:rPr>
              <a: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41971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01B2-479A-41E5-BC45-598084A8E035}"/>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B0482A86-4303-44B3-8277-FC2F0298A678}"/>
              </a:ext>
            </a:extLst>
          </p:cNvPr>
          <p:cNvSpPr>
            <a:spLocks noGrp="1"/>
          </p:cNvSpPr>
          <p:nvPr>
            <p:ph idx="1"/>
          </p:nvPr>
        </p:nvSpPr>
        <p:spPr/>
        <p:txBody>
          <a:bodyPr/>
          <a:lstStyle/>
          <a:p>
            <a:pPr>
              <a:lnSpc>
                <a:spcPct val="115000"/>
              </a:lnSpc>
            </a:pPr>
            <a:r>
              <a:rPr lang="en-US" sz="1800" b="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r>
              <a:rPr lang="en-US"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A US-based housing company named Surprise Housing has decided to enter the Australian market.</a:t>
            </a: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r>
              <a:rPr lang="en-US"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The company uses data analytics to purchase houses at a price below their actual values and flip them at a higher price. Dataset has been provided in the form of test and train data where we will be using training dataset to train the data and test dataset has been given where we are supposed to predict the sale price on the basis of various features provided</a:t>
            </a:r>
            <a:endParaRPr lang="en-IN" dirty="0"/>
          </a:p>
        </p:txBody>
      </p:sp>
    </p:spTree>
    <p:extLst>
      <p:ext uri="{BB962C8B-B14F-4D97-AF65-F5344CB8AC3E}">
        <p14:creationId xmlns:p14="http://schemas.microsoft.com/office/powerpoint/2010/main" val="369233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3E89-390B-4E2E-B933-6EFC60CE9A7E}"/>
              </a:ext>
            </a:extLst>
          </p:cNvPr>
          <p:cNvSpPr>
            <a:spLocks noGrp="1"/>
          </p:cNvSpPr>
          <p:nvPr>
            <p:ph type="title"/>
          </p:nvPr>
        </p:nvSpPr>
        <p:spPr/>
        <p:txBody>
          <a:bodyPr/>
          <a:lstStyle/>
          <a:p>
            <a:pPr algn="ctr"/>
            <a:r>
              <a:rPr lang="en-IN" dirty="0"/>
              <a:t>PROJECT SUMMARY</a:t>
            </a:r>
          </a:p>
        </p:txBody>
      </p:sp>
      <p:sp>
        <p:nvSpPr>
          <p:cNvPr id="3" name="Content Placeholder 2">
            <a:extLst>
              <a:ext uri="{FF2B5EF4-FFF2-40B4-BE49-F238E27FC236}">
                <a16:creationId xmlns:a16="http://schemas.microsoft.com/office/drawing/2014/main" id="{2FEF3614-4D6C-463E-9F76-18AD3AEDCFFC}"/>
              </a:ext>
            </a:extLst>
          </p:cNvPr>
          <p:cNvSpPr>
            <a:spLocks noGrp="1"/>
          </p:cNvSpPr>
          <p:nvPr>
            <p:ph idx="1"/>
          </p:nvPr>
        </p:nvSpPr>
        <p:spPr/>
        <p:txBody>
          <a:bodyPr/>
          <a:lstStyle/>
          <a:p>
            <a:r>
              <a:rPr lang="en-US"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Though it is one of the most challenging task to understand what factors actually influence the housing price. </a:t>
            </a:r>
            <a:r>
              <a:rPr lang="en-IN"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The focus of this project is developing machine learning models that can accurately predict the housing price based on its id, </a:t>
            </a:r>
            <a:r>
              <a:rPr lang="en-IN" sz="1800" dirty="0" err="1">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msclass</a:t>
            </a:r>
            <a:r>
              <a:rPr lang="en-IN"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 </a:t>
            </a:r>
            <a:r>
              <a:rPr lang="en-IN" sz="1800" dirty="0" err="1">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lotarea</a:t>
            </a:r>
            <a:r>
              <a:rPr lang="en-IN"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 street, utilities, </a:t>
            </a:r>
            <a:r>
              <a:rPr lang="en-IN" sz="1800" dirty="0" err="1">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neighborhood</a:t>
            </a:r>
            <a:r>
              <a:rPr lang="en-IN"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 basement details and many more. </a:t>
            </a:r>
          </a:p>
          <a:p>
            <a:r>
              <a:rPr lang="en-IN"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Various machine learning algorithms like Linear Regression, Support Vector Mechanism, Decision Tree Regressor, Random Forest Regressors, K Neighbours Regressor are implemented and evaluated to predict the housing sale price. </a:t>
            </a:r>
          </a:p>
          <a:p>
            <a:r>
              <a:rPr lang="en-IN"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The best results are given by Random Forest Regressor. </a:t>
            </a:r>
          </a:p>
          <a:p>
            <a:r>
              <a:rPr lang="en-IN" sz="1800" dirty="0">
                <a:solidFill>
                  <a:srgbClr val="0F0D29"/>
                </a:solidFill>
                <a:effectLst/>
                <a:latin typeface="Calibri" panose="020F0502020204030204" pitchFamily="34" charset="0"/>
                <a:ea typeface="MS Mincho" panose="02020609040205080304" pitchFamily="49" charset="-128"/>
                <a:cs typeface="Times New Roman" panose="02020603050405020304" pitchFamily="18" charset="0"/>
              </a:rPr>
              <a:t>Though conventional Linear Regression also gave the good results with the advantage of significantly lower training time as compared to the aforementioned algorithm</a:t>
            </a:r>
            <a:endParaRPr lang="en-IN" dirty="0"/>
          </a:p>
        </p:txBody>
      </p:sp>
    </p:spTree>
    <p:extLst>
      <p:ext uri="{BB962C8B-B14F-4D97-AF65-F5344CB8AC3E}">
        <p14:creationId xmlns:p14="http://schemas.microsoft.com/office/powerpoint/2010/main" val="305918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653797-FD57-4C64-BD13-BC11B87DF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941" y="1371600"/>
            <a:ext cx="5683624" cy="4168588"/>
          </a:xfrm>
          <a:prstGeom prst="rect">
            <a:avLst/>
          </a:prstGeom>
        </p:spPr>
      </p:pic>
    </p:spTree>
    <p:extLst>
      <p:ext uri="{BB962C8B-B14F-4D97-AF65-F5344CB8AC3E}">
        <p14:creationId xmlns:p14="http://schemas.microsoft.com/office/powerpoint/2010/main" val="412972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90EA-D49E-44AC-AB9D-5B1C98B13064}"/>
              </a:ext>
            </a:extLst>
          </p:cNvPr>
          <p:cNvSpPr>
            <a:spLocks noGrp="1"/>
          </p:cNvSpPr>
          <p:nvPr>
            <p:ph type="title"/>
          </p:nvPr>
        </p:nvSpPr>
        <p:spPr/>
        <p:txBody>
          <a:bodyPr/>
          <a:lstStyle/>
          <a:p>
            <a:pPr algn="ctr"/>
            <a:r>
              <a:rPr lang="en-IN" dirty="0"/>
              <a:t>DATASET</a:t>
            </a:r>
          </a:p>
        </p:txBody>
      </p:sp>
      <p:sp>
        <p:nvSpPr>
          <p:cNvPr id="3" name="Content Placeholder 2">
            <a:extLst>
              <a:ext uri="{FF2B5EF4-FFF2-40B4-BE49-F238E27FC236}">
                <a16:creationId xmlns:a16="http://schemas.microsoft.com/office/drawing/2014/main" id="{5764EE0A-33B3-4CEF-B5A1-9EA2AE72AE4B}"/>
              </a:ext>
            </a:extLst>
          </p:cNvPr>
          <p:cNvSpPr>
            <a:spLocks noGrp="1"/>
          </p:cNvSpPr>
          <p:nvPr>
            <p:ph idx="1"/>
          </p:nvPr>
        </p:nvSpPr>
        <p:spPr/>
        <p:txBody>
          <a:bodyPr/>
          <a:lstStyle/>
          <a:p>
            <a:r>
              <a:rPr lang="en-US" sz="1800" b="0" dirty="0">
                <a:effectLst/>
                <a:latin typeface="Calibri" panose="020F0502020204030204" pitchFamily="34" charset="0"/>
                <a:ea typeface="MS Mincho" panose="02020609040205080304" pitchFamily="49" charset="-128"/>
                <a:cs typeface="Calibri" panose="020F0502020204030204" pitchFamily="34" charset="0"/>
              </a:rPr>
              <a:t>For this project, the company has collected a data set from the sale of houses in Australia. The data for training and testing has been provided in separate csv files. To train the data we will be using the train dataset and for testing purpose will be using the test dataset. Train dataset contains 1168 rows and 81 columns while the test dataset contains 292 rows and 80 columns.</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E3C02F-EC7A-45EB-BD89-8DFD5695F07F}"/>
              </a:ext>
            </a:extLst>
          </p:cNvPr>
          <p:cNvPicPr>
            <a:picLocks noChangeAspect="1"/>
          </p:cNvPicPr>
          <p:nvPr/>
        </p:nvPicPr>
        <p:blipFill>
          <a:blip r:embed="rId2"/>
          <a:stretch>
            <a:fillRect/>
          </a:stretch>
        </p:blipFill>
        <p:spPr>
          <a:xfrm>
            <a:off x="709108" y="3429000"/>
            <a:ext cx="5844092" cy="1607820"/>
          </a:xfrm>
          <a:prstGeom prst="rect">
            <a:avLst/>
          </a:prstGeom>
        </p:spPr>
      </p:pic>
      <p:pic>
        <p:nvPicPr>
          <p:cNvPr id="5" name="Picture 4">
            <a:extLst>
              <a:ext uri="{FF2B5EF4-FFF2-40B4-BE49-F238E27FC236}">
                <a16:creationId xmlns:a16="http://schemas.microsoft.com/office/drawing/2014/main" id="{12231C97-AD0A-4FBD-9211-4E857077512D}"/>
              </a:ext>
            </a:extLst>
          </p:cNvPr>
          <p:cNvPicPr>
            <a:picLocks noChangeAspect="1"/>
          </p:cNvPicPr>
          <p:nvPr/>
        </p:nvPicPr>
        <p:blipFill>
          <a:blip r:embed="rId3"/>
          <a:stretch>
            <a:fillRect/>
          </a:stretch>
        </p:blipFill>
        <p:spPr>
          <a:xfrm>
            <a:off x="6714565" y="4448228"/>
            <a:ext cx="4768327" cy="1734185"/>
          </a:xfrm>
          <a:prstGeom prst="rect">
            <a:avLst/>
          </a:prstGeom>
        </p:spPr>
      </p:pic>
    </p:spTree>
    <p:extLst>
      <p:ext uri="{BB962C8B-B14F-4D97-AF65-F5344CB8AC3E}">
        <p14:creationId xmlns:p14="http://schemas.microsoft.com/office/powerpoint/2010/main" val="323403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3BA0E3-041F-4904-AF8D-57EC098F95BB}"/>
              </a:ext>
            </a:extLst>
          </p:cNvPr>
          <p:cNvPicPr>
            <a:picLocks noChangeAspect="1"/>
          </p:cNvPicPr>
          <p:nvPr/>
        </p:nvPicPr>
        <p:blipFill>
          <a:blip r:embed="rId2"/>
          <a:stretch>
            <a:fillRect/>
          </a:stretch>
        </p:blipFill>
        <p:spPr>
          <a:xfrm>
            <a:off x="397758" y="392180"/>
            <a:ext cx="5832713" cy="5768840"/>
          </a:xfrm>
          <a:prstGeom prst="rect">
            <a:avLst/>
          </a:prstGeom>
        </p:spPr>
      </p:pic>
      <p:pic>
        <p:nvPicPr>
          <p:cNvPr id="7" name="Picture 6">
            <a:extLst>
              <a:ext uri="{FF2B5EF4-FFF2-40B4-BE49-F238E27FC236}">
                <a16:creationId xmlns:a16="http://schemas.microsoft.com/office/drawing/2014/main" id="{730C5F59-B1D4-4040-BAC3-FA9492D2A2C5}"/>
              </a:ext>
            </a:extLst>
          </p:cNvPr>
          <p:cNvPicPr>
            <a:picLocks noChangeAspect="1"/>
          </p:cNvPicPr>
          <p:nvPr/>
        </p:nvPicPr>
        <p:blipFill>
          <a:blip r:embed="rId3"/>
          <a:stretch>
            <a:fillRect/>
          </a:stretch>
        </p:blipFill>
        <p:spPr>
          <a:xfrm>
            <a:off x="6535271" y="392180"/>
            <a:ext cx="4999153" cy="5768840"/>
          </a:xfrm>
          <a:prstGeom prst="rect">
            <a:avLst/>
          </a:prstGeom>
        </p:spPr>
      </p:pic>
    </p:spTree>
    <p:extLst>
      <p:ext uri="{BB962C8B-B14F-4D97-AF65-F5344CB8AC3E}">
        <p14:creationId xmlns:p14="http://schemas.microsoft.com/office/powerpoint/2010/main" val="111058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2A40-04F9-4C99-A735-81A0C660573A}"/>
              </a:ext>
            </a:extLst>
          </p:cNvPr>
          <p:cNvSpPr>
            <a:spLocks noGrp="1"/>
          </p:cNvSpPr>
          <p:nvPr>
            <p:ph type="title"/>
          </p:nvPr>
        </p:nvSpPr>
        <p:spPr/>
        <p:txBody>
          <a:bodyPr/>
          <a:lstStyle/>
          <a:p>
            <a:pPr algn="ctr"/>
            <a:r>
              <a:rPr lang="en-IN" dirty="0"/>
              <a:t>DATA PREPROCESSING</a:t>
            </a:r>
          </a:p>
        </p:txBody>
      </p:sp>
      <p:sp>
        <p:nvSpPr>
          <p:cNvPr id="3" name="Content Placeholder 2">
            <a:extLst>
              <a:ext uri="{FF2B5EF4-FFF2-40B4-BE49-F238E27FC236}">
                <a16:creationId xmlns:a16="http://schemas.microsoft.com/office/drawing/2014/main" id="{8FBF040C-1454-46E5-853F-110FCA33868F}"/>
              </a:ext>
            </a:extLst>
          </p:cNvPr>
          <p:cNvSpPr>
            <a:spLocks noGrp="1"/>
          </p:cNvSpPr>
          <p:nvPr>
            <p:ph idx="1"/>
          </p:nvPr>
        </p:nvSpPr>
        <p:spPr/>
        <p:txBody>
          <a:bodyPr/>
          <a:lstStyle/>
          <a:p>
            <a:pPr marL="228600">
              <a:lnSpc>
                <a:spcPct val="115000"/>
              </a:lnSpc>
            </a:pPr>
            <a:r>
              <a:rPr lang="en-US" sz="1800" b="0" dirty="0">
                <a:effectLst/>
                <a:latin typeface="Calibri" panose="020F0502020204030204" pitchFamily="34" charset="0"/>
                <a:ea typeface="MS Mincho" panose="02020609040205080304" pitchFamily="49" charset="-128"/>
                <a:cs typeface="Calibri" panose="020F0502020204030204" pitchFamily="34" charset="0"/>
              </a:rPr>
              <a:t>Preprocessing is one of the important steps in building a model. In this phase we usually deal with missing values if any or if there are any unrealistic values. In case of any irrelevant value, we will remove that data. </a:t>
            </a:r>
          </a:p>
          <a:p>
            <a:pPr marL="228600">
              <a:lnSpc>
                <a:spcPct val="115000"/>
              </a:lnSpc>
            </a:pPr>
            <a:r>
              <a:rPr lang="en-US" sz="1800" b="0" dirty="0">
                <a:effectLst/>
                <a:latin typeface="Calibri" panose="020F0502020204030204" pitchFamily="34" charset="0"/>
                <a:ea typeface="MS Mincho" panose="02020609040205080304" pitchFamily="49" charset="-128"/>
                <a:cs typeface="Calibri" panose="020F0502020204030204" pitchFamily="34" charset="0"/>
              </a:rPr>
              <a:t>In case if the data loss is huge then removing/dropping of data is not a good practice.  We will try to improve the quality of data in this phase so that we can develop a model with high accuracy score. </a:t>
            </a:r>
          </a:p>
          <a:p>
            <a:pPr marL="228600">
              <a:lnSpc>
                <a:spcPct val="115000"/>
              </a:lnSpc>
            </a:pPr>
            <a:r>
              <a:rPr lang="en-US" sz="1800" b="0" dirty="0">
                <a:effectLst/>
                <a:latin typeface="Calibri" panose="020F0502020204030204" pitchFamily="34" charset="0"/>
                <a:ea typeface="MS Mincho" panose="02020609040205080304" pitchFamily="49" charset="-128"/>
                <a:cs typeface="Calibri" panose="020F0502020204030204" pitchFamily="34" charset="0"/>
              </a:rPr>
              <a:t>For the dataset, we will first of all fill the missing values if any, then we have most of the data in categorial form we will convert the data in numerical form so that we are able to fed the data into classification algorithms. We can also check if there exist any multicollinearities through VIF FACTOR calculation.</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marL="228600">
              <a:lnSpc>
                <a:spcPct val="115000"/>
              </a:lnSpc>
            </a:pPr>
            <a:r>
              <a:rPr lang="en-US" sz="1800" b="0" dirty="0">
                <a:solidFill>
                  <a:srgbClr val="082A75"/>
                </a:solidFill>
                <a:effectLst/>
                <a:latin typeface="Calibri" panose="020F0502020204030204" pitchFamily="34" charset="0"/>
                <a:ea typeface="MS Mincho" panose="02020609040205080304" pitchFamily="49" charset="-128"/>
                <a:cs typeface="Calibri" panose="020F0502020204030204" pitchFamily="34" charset="0"/>
              </a:rPr>
              <a: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120909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D22B-0D31-4265-9238-E0785496AF84}"/>
              </a:ext>
            </a:extLst>
          </p:cNvPr>
          <p:cNvSpPr>
            <a:spLocks noGrp="1"/>
          </p:cNvSpPr>
          <p:nvPr>
            <p:ph type="title"/>
          </p:nvPr>
        </p:nvSpPr>
        <p:spPr/>
        <p:txBody>
          <a:bodyPr/>
          <a:lstStyle/>
          <a:p>
            <a:pPr algn="ctr"/>
            <a:r>
              <a:rPr lang="en-IN" dirty="0"/>
              <a:t>EDA CONCLUDING REMARKS</a:t>
            </a:r>
          </a:p>
        </p:txBody>
      </p:sp>
      <p:sp>
        <p:nvSpPr>
          <p:cNvPr id="3" name="Content Placeholder 2">
            <a:extLst>
              <a:ext uri="{FF2B5EF4-FFF2-40B4-BE49-F238E27FC236}">
                <a16:creationId xmlns:a16="http://schemas.microsoft.com/office/drawing/2014/main" id="{FFE97C31-EEE1-41C1-810A-7183E130CEAD}"/>
              </a:ext>
            </a:extLst>
          </p:cNvPr>
          <p:cNvSpPr>
            <a:spLocks noGrp="1"/>
          </p:cNvSpPr>
          <p:nvPr>
            <p:ph idx="1"/>
          </p:nvPr>
        </p:nvSpPr>
        <p:spPr/>
        <p:txBody>
          <a:bodyPr>
            <a:normAutofit fontScale="92500" lnSpcReduction="10000"/>
          </a:bodyPr>
          <a:lstStyle/>
          <a:p>
            <a:pPr marL="342900" lvl="0" indent="-342900">
              <a:lnSpc>
                <a:spcPct val="115000"/>
              </a:lnSpc>
              <a:buFont typeface="Wingdings" panose="05000000000000000000" pitchFamily="2" charset="2"/>
              <a:buChar char=""/>
            </a:pPr>
            <a:r>
              <a:rPr lang="en-US" sz="1800" b="0" dirty="0">
                <a:effectLst/>
                <a:latin typeface="Calibri" panose="020F0502020204030204" pitchFamily="34" charset="0"/>
                <a:ea typeface="MS Mincho" panose="02020609040205080304" pitchFamily="49" charset="-128"/>
                <a:cs typeface="Calibri" panose="020F0502020204030204" pitchFamily="34" charset="0"/>
              </a:rPr>
              <a:t>There are null values in the dataset.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b="0" dirty="0">
                <a:effectLst/>
                <a:latin typeface="Calibri" panose="020F0502020204030204" pitchFamily="34" charset="0"/>
                <a:ea typeface="MS Mincho" panose="02020609040205080304" pitchFamily="49" charset="-128"/>
                <a:cs typeface="Calibri" panose="020F0502020204030204" pitchFamily="34" charset="0"/>
              </a:rPr>
              <a:t>Outliers are there but removing outliers leads to huge data loss so dropping the data may result in important information.</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b="0" dirty="0">
                <a:effectLst/>
                <a:latin typeface="Calibri" panose="020F0502020204030204" pitchFamily="34" charset="0"/>
                <a:ea typeface="MS Mincho" panose="02020609040205080304" pitchFamily="49" charset="-128"/>
                <a:cs typeface="Calibri" panose="020F0502020204030204" pitchFamily="34" charset="0"/>
              </a:rPr>
              <a:t>Calculation of VIF Factor to check the presence of multicollinearities among the difference variables.</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b="0" dirty="0">
                <a:effectLst/>
                <a:latin typeface="Calibri" panose="020F0502020204030204" pitchFamily="34" charset="0"/>
                <a:ea typeface="MS Mincho" panose="02020609040205080304" pitchFamily="49" charset="-128"/>
                <a:cs typeface="Calibri" panose="020F0502020204030204" pitchFamily="34" charset="0"/>
              </a:rPr>
              <a:t>As the data is highly skewed using a power transformation method ‘yeo-Johnson’ to get rid of skewness.</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b="0" dirty="0">
                <a:effectLst/>
                <a:latin typeface="Calibri" panose="020F0502020204030204" pitchFamily="34" charset="0"/>
                <a:ea typeface="MS Mincho" panose="02020609040205080304" pitchFamily="49" charset="-128"/>
                <a:cs typeface="Calibri" panose="020F0502020204030204" pitchFamily="34" charset="0"/>
              </a:rPr>
              <a:t>Some of the features were dropped while passing the data to the model as they were giving no contribution in predicting the output variable and were affecting the computational time</a:t>
            </a:r>
            <a:r>
              <a:rPr lang="en-US" sz="1800" b="1" dirty="0">
                <a:effectLst/>
                <a:latin typeface="Calibri" panose="020F0502020204030204" pitchFamily="34" charset="0"/>
                <a:ea typeface="MS Mincho" panose="02020609040205080304" pitchFamily="49" charset="-128"/>
                <a:cs typeface="Calibri" panose="020F0502020204030204" pitchFamily="34" charset="0"/>
              </a:rPr>
              <a: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b="0" dirty="0">
                <a:effectLst/>
                <a:latin typeface="Calibri" panose="020F0502020204030204" pitchFamily="34" charset="0"/>
                <a:ea typeface="MS Mincho" panose="02020609040205080304" pitchFamily="49" charset="-128"/>
                <a:cs typeface="Calibri" panose="020F0502020204030204" pitchFamily="34" charset="0"/>
              </a:rPr>
              <a:t>We will be performing standard scaling technique to bring all the columns on the same scale.</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b="0" dirty="0">
                <a:effectLst/>
                <a:latin typeface="Calibri" panose="020F0502020204030204" pitchFamily="34" charset="0"/>
                <a:ea typeface="MS Mincho" panose="02020609040205080304" pitchFamily="49" charset="-128"/>
                <a:cs typeface="Calibri" panose="020F0502020204030204" pitchFamily="34" charset="0"/>
              </a:rPr>
              <a:t>The data types of the columns were changed from string to numeric type.</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b="0" dirty="0">
                <a:effectLst/>
                <a:latin typeface="Calibri" panose="020F0502020204030204" pitchFamily="34" charset="0"/>
                <a:ea typeface="MS Mincho" panose="02020609040205080304" pitchFamily="49" charset="-128"/>
                <a:cs typeface="Calibri" panose="020F0502020204030204" pitchFamily="34" charset="0"/>
              </a:rPr>
              <a:t>Feature extraction were performed </a:t>
            </a:r>
            <a:r>
              <a:rPr lang="en-US" sz="1800" b="0" dirty="0" err="1">
                <a:effectLst/>
                <a:latin typeface="Calibri" panose="020F0502020204030204" pitchFamily="34" charset="0"/>
                <a:ea typeface="MS Mincho" panose="02020609040205080304" pitchFamily="49" charset="-128"/>
                <a:cs typeface="Calibri" panose="020F0502020204030204" pitchFamily="34" charset="0"/>
              </a:rPr>
              <a:t>i.e</a:t>
            </a:r>
            <a:r>
              <a:rPr lang="en-US" sz="1800" b="0" dirty="0">
                <a:effectLst/>
                <a:latin typeface="Calibri" panose="020F0502020204030204" pitchFamily="34" charset="0"/>
                <a:ea typeface="MS Mincho" panose="02020609040205080304" pitchFamily="49" charset="-128"/>
                <a:cs typeface="Calibri" panose="020F0502020204030204" pitchFamily="34" charset="0"/>
              </a:rPr>
              <a:t> many new features were extracted from the existing features.</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85926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CA910A-0E0C-4ACB-B579-D87BF5C3CD4D}"/>
              </a:ext>
            </a:extLst>
          </p:cNvPr>
          <p:cNvSpPr>
            <a:spLocks noGrp="1"/>
          </p:cNvSpPr>
          <p:nvPr>
            <p:ph type="title"/>
          </p:nvPr>
        </p:nvSpPr>
        <p:spPr>
          <a:xfrm>
            <a:off x="1066800" y="642593"/>
            <a:ext cx="10058400" cy="5722347"/>
          </a:xfrm>
        </p:spPr>
        <p:txBody>
          <a:bodyPr/>
          <a:lstStyle/>
          <a:p>
            <a:pPr algn="ctr"/>
            <a:r>
              <a:rPr lang="en-IN" dirty="0"/>
              <a:t>VISUALIZATION</a:t>
            </a:r>
          </a:p>
        </p:txBody>
      </p:sp>
    </p:spTree>
    <p:extLst>
      <p:ext uri="{BB962C8B-B14F-4D97-AF65-F5344CB8AC3E}">
        <p14:creationId xmlns:p14="http://schemas.microsoft.com/office/powerpoint/2010/main" val="1962545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{EFDA61FF-584E-402D-A2A8-2F4C46F7A097}tf78438558_win32</Template>
  <TotalTime>16</TotalTime>
  <Words>1070</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Gothic</vt:lpstr>
      <vt:lpstr>Garamond</vt:lpstr>
      <vt:lpstr>Symbol</vt:lpstr>
      <vt:lpstr>Wingdings</vt:lpstr>
      <vt:lpstr>SavonVTI</vt:lpstr>
      <vt:lpstr>Pfa housing report</vt:lpstr>
      <vt:lpstr>INTRODUCTION</vt:lpstr>
      <vt:lpstr>PROJECT SUMMARY</vt:lpstr>
      <vt:lpstr>PowerPoint Presentation</vt:lpstr>
      <vt:lpstr>DATASET</vt:lpstr>
      <vt:lpstr>PowerPoint Presentation</vt:lpstr>
      <vt:lpstr>DATA PREPROCESSING</vt:lpstr>
      <vt:lpstr>EDA CONCLUDING REMARKS</vt:lpstr>
      <vt:lpstr>VISUALIZATION</vt:lpstr>
      <vt:lpstr>PowerPoint Presentation</vt:lpstr>
      <vt:lpstr>PowerPoint Presentation</vt:lpstr>
      <vt:lpstr>PowerPoint Presentation</vt:lpstr>
      <vt:lpstr>  ALGORITHMS USED For Training and Testing the Model:   </vt:lpstr>
      <vt:lpstr>REGRESSION EXPERIMENTS </vt:lpstr>
      <vt:lpstr>EVALUATION </vt:lpstr>
      <vt:lpstr>CONCLUSION</vt:lpstr>
      <vt:lpstr>LIMITATIONS AND FUTUTRE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Pfa housing report</dc:title>
  <dc:creator>Seep Bansal</dc:creator>
  <cp:lastModifiedBy>Seep Bansal</cp:lastModifiedBy>
  <cp:revision>1</cp:revision>
  <dcterms:created xsi:type="dcterms:W3CDTF">2022-02-19T17:49:02Z</dcterms:created>
  <dcterms:modified xsi:type="dcterms:W3CDTF">2022-02-19T18:05:07Z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