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9c45342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9c45342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Doing research and find the best matrix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Increase the new steps on the existing notebook- PCA, model interpretation-use one of model interpretation (feature importance)- check coefficient- check general one (line gives row by row), check overfitting and underfitting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8cff5d45a_3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2c8cff5d45a_3_10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8cff5d45a_3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2c8cff5d45a_3_1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c8cff5d45a_3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2c8cff5d45a_3_1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c8cff5d45a_3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2c8cff5d45a_3_1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c8cff5d45a_3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2c8cff5d45a_3_1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c8cff5d45a_3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2c8cff5d45a_3_1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91e1f37e_1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d91e1f37e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rgbClr val="ECECEC"/>
              </a:buClr>
              <a:buSzPts val="1200"/>
              <a:buFont typeface="Roboto"/>
              <a:buNone/>
            </a:pPr>
            <a:r>
              <a:rPr lang="en" sz="1200">
                <a:solidFill>
                  <a:srgbClr val="ECECEC"/>
                </a:solidFill>
                <a:highlight>
                  <a:srgbClr val="212121"/>
                </a:highlight>
                <a:latin typeface="Roboto"/>
                <a:ea typeface="Roboto"/>
                <a:cs typeface="Roboto"/>
                <a:sym typeface="Roboto"/>
              </a:rPr>
              <a:t>Simple and interpretable: Linear regression is a straightforward model that is easy to understand and interpret, which is advantageous for stakeholders who may not have a deep understanding of complex statistical models.</a:t>
            </a:r>
            <a:endParaRPr sz="1200">
              <a:solidFill>
                <a:srgbClr val="ECECEC"/>
              </a:solidFill>
              <a:highlight>
                <a:srgbClr val="212121"/>
              </a:highlight>
              <a:latin typeface="Roboto"/>
              <a:ea typeface="Roboto"/>
              <a:cs typeface="Roboto"/>
              <a:sym typeface="Roboto"/>
            </a:endParaRPr>
          </a:p>
          <a:p>
            <a:pPr indent="-228600" lvl="0" marL="457200" rtl="0" algn="l">
              <a:lnSpc>
                <a:spcPct val="115000"/>
              </a:lnSpc>
              <a:spcBef>
                <a:spcPts val="0"/>
              </a:spcBef>
              <a:spcAft>
                <a:spcPts val="0"/>
              </a:spcAft>
              <a:buClr>
                <a:srgbClr val="ECECEC"/>
              </a:buClr>
              <a:buSzPts val="1200"/>
              <a:buFont typeface="Roboto"/>
              <a:buNone/>
            </a:pPr>
            <a:r>
              <a:rPr lang="en" sz="1200">
                <a:solidFill>
                  <a:srgbClr val="ECECEC"/>
                </a:solidFill>
                <a:highlight>
                  <a:srgbClr val="212121"/>
                </a:highlight>
                <a:latin typeface="Roboto"/>
                <a:ea typeface="Roboto"/>
                <a:cs typeface="Roboto"/>
                <a:sym typeface="Roboto"/>
              </a:rPr>
              <a:t>Assumption of linearity: In real estate, there is often a linear relationship between certain variables, such as square footage, number of bedrooms, location, and property price. Linear regression can capture these relationships effectively.</a:t>
            </a:r>
            <a:endParaRPr sz="1200">
              <a:solidFill>
                <a:srgbClr val="ECECEC"/>
              </a:solidFill>
              <a:highlight>
                <a:srgbClr val="212121"/>
              </a:highlight>
              <a:latin typeface="Roboto"/>
              <a:ea typeface="Roboto"/>
              <a:cs typeface="Roboto"/>
              <a:sym typeface="Roboto"/>
            </a:endParaRPr>
          </a:p>
          <a:p>
            <a:pPr indent="-228600" lvl="0" marL="457200" rtl="0" algn="l">
              <a:lnSpc>
                <a:spcPct val="115000"/>
              </a:lnSpc>
              <a:spcBef>
                <a:spcPts val="0"/>
              </a:spcBef>
              <a:spcAft>
                <a:spcPts val="0"/>
              </a:spcAft>
              <a:buClr>
                <a:srgbClr val="ECECEC"/>
              </a:buClr>
              <a:buSzPts val="1200"/>
              <a:buFont typeface="Roboto"/>
              <a:buNone/>
            </a:pPr>
            <a:r>
              <a:rPr lang="en" sz="1200">
                <a:solidFill>
                  <a:srgbClr val="ECECEC"/>
                </a:solidFill>
                <a:highlight>
                  <a:srgbClr val="212121"/>
                </a:highlight>
                <a:latin typeface="Roboto"/>
                <a:ea typeface="Roboto"/>
                <a:cs typeface="Roboto"/>
                <a:sym typeface="Roboto"/>
              </a:rPr>
              <a:t>Transparency: Linear regression allows analysts to easily identify the factors that contribute to changes in property prices. This transparency is valuable for decision-making and understanding market trends.</a:t>
            </a:r>
            <a:endParaRPr sz="1200">
              <a:solidFill>
                <a:srgbClr val="ECECEC"/>
              </a:solidFill>
              <a:highlight>
                <a:srgbClr val="212121"/>
              </a:highlight>
              <a:latin typeface="Roboto"/>
              <a:ea typeface="Roboto"/>
              <a:cs typeface="Roboto"/>
              <a:sym typeface="Roboto"/>
            </a:endParaRPr>
          </a:p>
          <a:p>
            <a:pPr indent="-228600" lvl="0" marL="457200" rtl="0" algn="l">
              <a:lnSpc>
                <a:spcPct val="115000"/>
              </a:lnSpc>
              <a:spcBef>
                <a:spcPts val="0"/>
              </a:spcBef>
              <a:spcAft>
                <a:spcPts val="0"/>
              </a:spcAft>
              <a:buClr>
                <a:srgbClr val="ECECEC"/>
              </a:buClr>
              <a:buSzPts val="1200"/>
              <a:buFont typeface="Roboto"/>
              <a:buNone/>
            </a:pPr>
            <a:r>
              <a:rPr lang="en" sz="1200">
                <a:solidFill>
                  <a:srgbClr val="ECECEC"/>
                </a:solidFill>
                <a:highlight>
                  <a:srgbClr val="212121"/>
                </a:highlight>
                <a:latin typeface="Roboto"/>
                <a:ea typeface="Roboto"/>
                <a:cs typeface="Roboto"/>
                <a:sym typeface="Roboto"/>
              </a:rPr>
              <a:t>Efficiency: Linear regression is computationally efficient and can handle large datasets quickly, which is important in real estate where there may be a large number of properties and variables to consider.</a:t>
            </a:r>
            <a:endParaRPr sz="1200">
              <a:solidFill>
                <a:srgbClr val="ECECEC"/>
              </a:solidFill>
              <a:highlight>
                <a:srgbClr val="212121"/>
              </a:highlight>
              <a:latin typeface="Roboto"/>
              <a:ea typeface="Roboto"/>
              <a:cs typeface="Roboto"/>
              <a:sym typeface="Roboto"/>
            </a:endParaRPr>
          </a:p>
          <a:p>
            <a:pPr indent="-228600" lvl="0" marL="457200" rtl="0" algn="l">
              <a:lnSpc>
                <a:spcPct val="115000"/>
              </a:lnSpc>
              <a:spcBef>
                <a:spcPts val="0"/>
              </a:spcBef>
              <a:spcAft>
                <a:spcPts val="0"/>
              </a:spcAft>
              <a:buClr>
                <a:srgbClr val="ECECEC"/>
              </a:buClr>
              <a:buSzPts val="1200"/>
              <a:buFont typeface="Roboto"/>
              <a:buNone/>
            </a:pPr>
            <a:r>
              <a:rPr lang="en" sz="1200">
                <a:solidFill>
                  <a:srgbClr val="ECECEC"/>
                </a:solidFill>
                <a:highlight>
                  <a:srgbClr val="212121"/>
                </a:highlight>
                <a:latin typeface="Roboto"/>
                <a:ea typeface="Roboto"/>
                <a:cs typeface="Roboto"/>
                <a:sym typeface="Roboto"/>
              </a:rPr>
              <a:t>Baseline model: Linear regression can serve as a baseline model against which more complex models can be compared. If a linear regression model performs well, there may be little need for more complex approaches.</a:t>
            </a:r>
            <a:endParaRPr sz="1200">
              <a:solidFill>
                <a:srgbClr val="ECECEC"/>
              </a:solidFill>
              <a:highlight>
                <a:srgbClr val="212121"/>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c8330b1853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c8330b185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500"/>
              </a:spcBef>
              <a:spcAft>
                <a:spcPts val="0"/>
              </a:spcAft>
              <a:buClr>
                <a:srgbClr val="ECECEC"/>
              </a:buClr>
              <a:buSzPts val="1200"/>
              <a:buFont typeface="Roboto"/>
              <a:buChar char="●"/>
            </a:pPr>
            <a:r>
              <a:rPr lang="en" sz="1200">
                <a:solidFill>
                  <a:srgbClr val="ECECEC"/>
                </a:solidFill>
                <a:highlight>
                  <a:srgbClr val="212121"/>
                </a:highlight>
                <a:latin typeface="Roboto"/>
                <a:ea typeface="Roboto"/>
                <a:cs typeface="Roboto"/>
                <a:sym typeface="Roboto"/>
              </a:rPr>
              <a:t>Real estate pricing: Predicting property prices based on factors like location, size, number of bedrooms, etc.</a:t>
            </a:r>
            <a:endParaRPr sz="1200">
              <a:solidFill>
                <a:srgbClr val="ECECEC"/>
              </a:solidFill>
              <a:highlight>
                <a:srgbClr val="212121"/>
              </a:highlight>
              <a:latin typeface="Roboto"/>
              <a:ea typeface="Roboto"/>
              <a:cs typeface="Roboto"/>
              <a:sym typeface="Roboto"/>
            </a:endParaRPr>
          </a:p>
          <a:p>
            <a:pPr indent="-304800" lvl="0" marL="457200" rtl="0" algn="l">
              <a:lnSpc>
                <a:spcPct val="115000"/>
              </a:lnSpc>
              <a:spcBef>
                <a:spcPts val="0"/>
              </a:spcBef>
              <a:spcAft>
                <a:spcPts val="0"/>
              </a:spcAft>
              <a:buClr>
                <a:srgbClr val="ECECEC"/>
              </a:buClr>
              <a:buSzPts val="1200"/>
              <a:buFont typeface="Roboto"/>
              <a:buChar char="●"/>
            </a:pPr>
            <a:r>
              <a:rPr lang="en" sz="1200">
                <a:solidFill>
                  <a:srgbClr val="ECECEC"/>
                </a:solidFill>
                <a:highlight>
                  <a:srgbClr val="212121"/>
                </a:highlight>
                <a:latin typeface="Roboto"/>
                <a:ea typeface="Roboto"/>
                <a:cs typeface="Roboto"/>
                <a:sym typeface="Roboto"/>
              </a:rPr>
              <a:t>Sales forecasting: Estimating future sales based on historical sales data and other relevant variables.</a:t>
            </a:r>
            <a:endParaRPr sz="1200">
              <a:solidFill>
                <a:srgbClr val="ECECEC"/>
              </a:solidFill>
              <a:highlight>
                <a:srgbClr val="212121"/>
              </a:highlight>
              <a:latin typeface="Roboto"/>
              <a:ea typeface="Roboto"/>
              <a:cs typeface="Roboto"/>
              <a:sym typeface="Roboto"/>
            </a:endParaRPr>
          </a:p>
          <a:p>
            <a:pPr indent="-304800" lvl="0" marL="457200" rtl="0" algn="l">
              <a:lnSpc>
                <a:spcPct val="115000"/>
              </a:lnSpc>
              <a:spcBef>
                <a:spcPts val="0"/>
              </a:spcBef>
              <a:spcAft>
                <a:spcPts val="0"/>
              </a:spcAft>
              <a:buClr>
                <a:srgbClr val="ECECEC"/>
              </a:buClr>
              <a:buSzPts val="1200"/>
              <a:buFont typeface="Roboto"/>
              <a:buChar char="●"/>
            </a:pPr>
            <a:r>
              <a:rPr lang="en" sz="1200">
                <a:solidFill>
                  <a:srgbClr val="ECECEC"/>
                </a:solidFill>
                <a:highlight>
                  <a:srgbClr val="212121"/>
                </a:highlight>
                <a:latin typeface="Roboto"/>
                <a:ea typeface="Roboto"/>
                <a:cs typeface="Roboto"/>
                <a:sym typeface="Roboto"/>
              </a:rPr>
              <a:t>Marketing effectiveness: Assessing the impact of marketing campaigns on sales or customer engagement metrics.</a:t>
            </a:r>
            <a:endParaRPr sz="1200">
              <a:solidFill>
                <a:srgbClr val="ECECEC"/>
              </a:solidFill>
              <a:highlight>
                <a:srgbClr val="212121"/>
              </a:highlight>
              <a:latin typeface="Roboto"/>
              <a:ea typeface="Roboto"/>
              <a:cs typeface="Roboto"/>
              <a:sym typeface="Roboto"/>
            </a:endParaRPr>
          </a:p>
          <a:p>
            <a:pPr indent="-304800" lvl="0" marL="457200" rtl="0" algn="l">
              <a:lnSpc>
                <a:spcPct val="115000"/>
              </a:lnSpc>
              <a:spcBef>
                <a:spcPts val="0"/>
              </a:spcBef>
              <a:spcAft>
                <a:spcPts val="0"/>
              </a:spcAft>
              <a:buClr>
                <a:srgbClr val="ECECEC"/>
              </a:buClr>
              <a:buSzPts val="1200"/>
              <a:buFont typeface="Roboto"/>
              <a:buChar char="●"/>
            </a:pPr>
            <a:r>
              <a:rPr lang="en" sz="1200">
                <a:solidFill>
                  <a:srgbClr val="ECECEC"/>
                </a:solidFill>
                <a:highlight>
                  <a:srgbClr val="212121"/>
                </a:highlight>
                <a:latin typeface="Roboto"/>
                <a:ea typeface="Roboto"/>
                <a:cs typeface="Roboto"/>
                <a:sym typeface="Roboto"/>
              </a:rPr>
              <a:t>Risk assessment: Predicting the likelihood of loan defaults or insurance claims based on demographic and financial variables.</a:t>
            </a:r>
            <a:endParaRPr sz="1200">
              <a:solidFill>
                <a:srgbClr val="ECECEC"/>
              </a:solidFill>
              <a:highlight>
                <a:srgbClr val="212121"/>
              </a:highlight>
              <a:latin typeface="Roboto"/>
              <a:ea typeface="Roboto"/>
              <a:cs typeface="Roboto"/>
              <a:sym typeface="Roboto"/>
            </a:endParaRPr>
          </a:p>
          <a:p>
            <a:pPr indent="-304800" lvl="0" marL="457200" rtl="0" algn="l">
              <a:lnSpc>
                <a:spcPct val="115000"/>
              </a:lnSpc>
              <a:spcBef>
                <a:spcPts val="0"/>
              </a:spcBef>
              <a:spcAft>
                <a:spcPts val="0"/>
              </a:spcAft>
              <a:buClr>
                <a:srgbClr val="ECECEC"/>
              </a:buClr>
              <a:buSzPts val="1200"/>
              <a:buFont typeface="Roboto"/>
              <a:buChar char="●"/>
            </a:pPr>
            <a:r>
              <a:rPr lang="en" sz="1200">
                <a:solidFill>
                  <a:srgbClr val="ECECEC"/>
                </a:solidFill>
                <a:highlight>
                  <a:srgbClr val="212121"/>
                </a:highlight>
                <a:latin typeface="Roboto"/>
                <a:ea typeface="Roboto"/>
                <a:cs typeface="Roboto"/>
                <a:sym typeface="Roboto"/>
              </a:rPr>
              <a:t>Demand forecasting: Forecasting demand for products or services based on factors like price, advertising expenditure, and economic indicators.</a:t>
            </a:r>
            <a:endParaRPr sz="1200">
              <a:solidFill>
                <a:srgbClr val="ECECEC"/>
              </a:solidFill>
              <a:highlight>
                <a:srgbClr val="212121"/>
              </a:highlight>
              <a:latin typeface="Roboto"/>
              <a:ea typeface="Roboto"/>
              <a:cs typeface="Roboto"/>
              <a:sym typeface="Roboto"/>
            </a:endParaRPr>
          </a:p>
          <a:p>
            <a:pPr indent="-304800" lvl="0" marL="457200" rtl="0" algn="l">
              <a:lnSpc>
                <a:spcPct val="115000"/>
              </a:lnSpc>
              <a:spcBef>
                <a:spcPts val="0"/>
              </a:spcBef>
              <a:spcAft>
                <a:spcPts val="0"/>
              </a:spcAft>
              <a:buClr>
                <a:srgbClr val="ECECEC"/>
              </a:buClr>
              <a:buSzPts val="1200"/>
              <a:buFont typeface="Roboto"/>
              <a:buChar char="●"/>
            </a:pPr>
            <a:r>
              <a:rPr lang="en" sz="1200">
                <a:solidFill>
                  <a:srgbClr val="ECECEC"/>
                </a:solidFill>
                <a:highlight>
                  <a:srgbClr val="212121"/>
                </a:highlight>
                <a:latin typeface="Roboto"/>
                <a:ea typeface="Roboto"/>
                <a:cs typeface="Roboto"/>
                <a:sym typeface="Roboto"/>
              </a:rPr>
              <a:t>Performance evaluation: Analyzing the relationship between input variables (e.g., employee training hours) and output metrics (e.g., sales performance) to evaluate performance.</a:t>
            </a:r>
            <a:endParaRPr sz="1200">
              <a:solidFill>
                <a:srgbClr val="ECECEC"/>
              </a:solidFill>
              <a:highlight>
                <a:srgbClr val="212121"/>
              </a:highlight>
              <a:latin typeface="Roboto"/>
              <a:ea typeface="Roboto"/>
              <a:cs typeface="Roboto"/>
              <a:sym typeface="Roboto"/>
            </a:endParaRPr>
          </a:p>
          <a:p>
            <a:pPr indent="-304800" lvl="0" marL="457200" rtl="0" algn="l">
              <a:lnSpc>
                <a:spcPct val="115000"/>
              </a:lnSpc>
              <a:spcBef>
                <a:spcPts val="0"/>
              </a:spcBef>
              <a:spcAft>
                <a:spcPts val="0"/>
              </a:spcAft>
              <a:buClr>
                <a:srgbClr val="ECECEC"/>
              </a:buClr>
              <a:buSzPts val="1200"/>
              <a:buFont typeface="Roboto"/>
              <a:buChar char="●"/>
            </a:pPr>
            <a:r>
              <a:rPr lang="en" sz="1200">
                <a:solidFill>
                  <a:srgbClr val="ECECEC"/>
                </a:solidFill>
                <a:highlight>
                  <a:srgbClr val="212121"/>
                </a:highlight>
                <a:latin typeface="Roboto"/>
                <a:ea typeface="Roboto"/>
                <a:cs typeface="Roboto"/>
                <a:sym typeface="Roboto"/>
              </a:rPr>
              <a:t>Supply chain optimization: Predicting demand for products to optimize inventory levels and distribution channels.</a:t>
            </a:r>
            <a:endParaRPr sz="1200">
              <a:solidFill>
                <a:srgbClr val="ECECEC"/>
              </a:solidFill>
              <a:highlight>
                <a:srgbClr val="212121"/>
              </a:highlight>
              <a:latin typeface="Roboto"/>
              <a:ea typeface="Roboto"/>
              <a:cs typeface="Roboto"/>
              <a:sym typeface="Roboto"/>
            </a:endParaRPr>
          </a:p>
          <a:p>
            <a:pPr indent="-304800" lvl="0" marL="457200" rtl="0" algn="l">
              <a:lnSpc>
                <a:spcPct val="115000"/>
              </a:lnSpc>
              <a:spcBef>
                <a:spcPts val="0"/>
              </a:spcBef>
              <a:spcAft>
                <a:spcPts val="0"/>
              </a:spcAft>
              <a:buClr>
                <a:srgbClr val="ECECEC"/>
              </a:buClr>
              <a:buSzPts val="1200"/>
              <a:buFont typeface="Roboto"/>
              <a:buChar char="●"/>
            </a:pPr>
            <a:r>
              <a:rPr lang="en" sz="1200">
                <a:solidFill>
                  <a:srgbClr val="ECECEC"/>
                </a:solidFill>
                <a:highlight>
                  <a:srgbClr val="212121"/>
                </a:highlight>
                <a:latin typeface="Roboto"/>
                <a:ea typeface="Roboto"/>
                <a:cs typeface="Roboto"/>
                <a:sym typeface="Roboto"/>
              </a:rPr>
              <a:t>Customer behavior analysis: Understanding how customer behavior (e.g., website visits, purchase history) is influenced by various factors.</a:t>
            </a:r>
            <a:endParaRPr sz="1200">
              <a:solidFill>
                <a:srgbClr val="ECECEC"/>
              </a:solidFill>
              <a:highlight>
                <a:srgbClr val="212121"/>
              </a:highlight>
              <a:latin typeface="Roboto"/>
              <a:ea typeface="Roboto"/>
              <a:cs typeface="Roboto"/>
              <a:sym typeface="Roboto"/>
            </a:endParaRPr>
          </a:p>
          <a:p>
            <a:pPr indent="-304800" lvl="0" marL="457200" rtl="0" algn="l">
              <a:lnSpc>
                <a:spcPct val="115000"/>
              </a:lnSpc>
              <a:spcBef>
                <a:spcPts val="0"/>
              </a:spcBef>
              <a:spcAft>
                <a:spcPts val="0"/>
              </a:spcAft>
              <a:buClr>
                <a:srgbClr val="ECECEC"/>
              </a:buClr>
              <a:buSzPts val="1200"/>
              <a:buFont typeface="Roboto"/>
              <a:buChar char="●"/>
            </a:pPr>
            <a:r>
              <a:rPr lang="en" sz="1200">
                <a:solidFill>
                  <a:srgbClr val="ECECEC"/>
                </a:solidFill>
                <a:highlight>
                  <a:srgbClr val="212121"/>
                </a:highlight>
                <a:latin typeface="Roboto"/>
                <a:ea typeface="Roboto"/>
                <a:cs typeface="Roboto"/>
                <a:sym typeface="Roboto"/>
              </a:rPr>
              <a:t>Financial modeling: Predicting stock prices or financial performance based on historical data and market factors.</a:t>
            </a:r>
            <a:endParaRPr sz="1200">
              <a:solidFill>
                <a:srgbClr val="ECECEC"/>
              </a:solidFill>
              <a:highlight>
                <a:srgbClr val="212121"/>
              </a:highlight>
              <a:latin typeface="Roboto"/>
              <a:ea typeface="Roboto"/>
              <a:cs typeface="Roboto"/>
              <a:sym typeface="Roboto"/>
            </a:endParaRPr>
          </a:p>
          <a:p>
            <a:pPr indent="-304800" lvl="0" marL="457200" rtl="0" algn="l">
              <a:lnSpc>
                <a:spcPct val="115000"/>
              </a:lnSpc>
              <a:spcBef>
                <a:spcPts val="0"/>
              </a:spcBef>
              <a:spcAft>
                <a:spcPts val="0"/>
              </a:spcAft>
              <a:buClr>
                <a:srgbClr val="ECECEC"/>
              </a:buClr>
              <a:buSzPts val="1200"/>
              <a:buFont typeface="Roboto"/>
              <a:buChar char="●"/>
            </a:pPr>
            <a:r>
              <a:rPr lang="en" sz="1200">
                <a:solidFill>
                  <a:srgbClr val="ECECEC"/>
                </a:solidFill>
                <a:highlight>
                  <a:srgbClr val="212121"/>
                </a:highlight>
                <a:latin typeface="Roboto"/>
                <a:ea typeface="Roboto"/>
                <a:cs typeface="Roboto"/>
                <a:sym typeface="Roboto"/>
              </a:rPr>
              <a:t>Healthcare analytics: Predicting patient outcomes or disease risk based on demographic, clinical, and genetic variables.</a:t>
            </a:r>
            <a:endParaRPr sz="1200">
              <a:solidFill>
                <a:srgbClr val="ECECEC"/>
              </a:solidFill>
              <a:highlight>
                <a:srgbClr val="212121"/>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c8330b1853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c8330b185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rgbClr val="ECECEC"/>
              </a:buClr>
              <a:buSzPts val="1200"/>
              <a:buFont typeface="Roboto"/>
              <a:buNone/>
            </a:pPr>
            <a:r>
              <a:rPr lang="en" sz="1200">
                <a:solidFill>
                  <a:srgbClr val="ECECEC"/>
                </a:solidFill>
                <a:highlight>
                  <a:srgbClr val="212121"/>
                </a:highlight>
                <a:latin typeface="Roboto"/>
                <a:ea typeface="Roboto"/>
                <a:cs typeface="Roboto"/>
                <a:sym typeface="Roboto"/>
              </a:rPr>
              <a:t>Gradient Boosting Machines (GBM): GBM algorithms like XGBoost, LightGBM, and CatBoost are widely used for tasks such as predicting property prices, identifying market trends, and optimizing property listings.</a:t>
            </a:r>
            <a:endParaRPr sz="1200">
              <a:solidFill>
                <a:srgbClr val="ECECEC"/>
              </a:solidFill>
              <a:highlight>
                <a:srgbClr val="212121"/>
              </a:highlight>
              <a:latin typeface="Roboto"/>
              <a:ea typeface="Roboto"/>
              <a:cs typeface="Roboto"/>
              <a:sym typeface="Roboto"/>
            </a:endParaRPr>
          </a:p>
          <a:p>
            <a:pPr indent="-228600" lvl="0" marL="457200" rtl="0" algn="l">
              <a:lnSpc>
                <a:spcPct val="115000"/>
              </a:lnSpc>
              <a:spcBef>
                <a:spcPts val="0"/>
              </a:spcBef>
              <a:spcAft>
                <a:spcPts val="0"/>
              </a:spcAft>
              <a:buClr>
                <a:srgbClr val="ECECEC"/>
              </a:buClr>
              <a:buSzPts val="1200"/>
              <a:buFont typeface="Roboto"/>
              <a:buNone/>
            </a:pPr>
            <a:r>
              <a:rPr lang="en" sz="1200">
                <a:solidFill>
                  <a:srgbClr val="ECECEC"/>
                </a:solidFill>
                <a:highlight>
                  <a:srgbClr val="212121"/>
                </a:highlight>
                <a:latin typeface="Roboto"/>
                <a:ea typeface="Roboto"/>
                <a:cs typeface="Roboto"/>
                <a:sym typeface="Roboto"/>
              </a:rPr>
              <a:t>Random Forest: Random Forest models are used for tasks such as property valuation, classification of property types, and predicting property market trends.</a:t>
            </a:r>
            <a:endParaRPr sz="1200">
              <a:solidFill>
                <a:srgbClr val="ECECEC"/>
              </a:solidFill>
              <a:highlight>
                <a:srgbClr val="212121"/>
              </a:highlight>
              <a:latin typeface="Roboto"/>
              <a:ea typeface="Roboto"/>
              <a:cs typeface="Roboto"/>
              <a:sym typeface="Roboto"/>
            </a:endParaRPr>
          </a:p>
          <a:p>
            <a:pPr indent="-228600" lvl="0" marL="457200" rtl="0" algn="l">
              <a:lnSpc>
                <a:spcPct val="115000"/>
              </a:lnSpc>
              <a:spcBef>
                <a:spcPts val="0"/>
              </a:spcBef>
              <a:spcAft>
                <a:spcPts val="0"/>
              </a:spcAft>
              <a:buClr>
                <a:srgbClr val="ECECEC"/>
              </a:buClr>
              <a:buSzPts val="1200"/>
              <a:buFont typeface="Roboto"/>
              <a:buNone/>
            </a:pPr>
            <a:r>
              <a:rPr lang="en" sz="1200">
                <a:solidFill>
                  <a:srgbClr val="ECECEC"/>
                </a:solidFill>
                <a:highlight>
                  <a:srgbClr val="212121"/>
                </a:highlight>
                <a:latin typeface="Roboto"/>
                <a:ea typeface="Roboto"/>
                <a:cs typeface="Roboto"/>
                <a:sym typeface="Roboto"/>
              </a:rPr>
              <a:t>Neural Networks: Deep learning models, including various types of neural networks such as convolutional neural networks (CNNs) and recurrent neural networks (RNNs), are used for tasks such as image recognition in real estate (e.g., identifying property features from images), natural language processing (e.g., sentiment analysis of property descriptions), and forecasting property prices.</a:t>
            </a:r>
            <a:endParaRPr sz="1200">
              <a:solidFill>
                <a:srgbClr val="ECECEC"/>
              </a:solidFill>
              <a:highlight>
                <a:srgbClr val="212121"/>
              </a:highlight>
              <a:latin typeface="Roboto"/>
              <a:ea typeface="Roboto"/>
              <a:cs typeface="Roboto"/>
              <a:sym typeface="Roboto"/>
            </a:endParaRPr>
          </a:p>
          <a:p>
            <a:pPr indent="-228600" lvl="0" marL="457200" rtl="0" algn="l">
              <a:lnSpc>
                <a:spcPct val="115000"/>
              </a:lnSpc>
              <a:spcBef>
                <a:spcPts val="0"/>
              </a:spcBef>
              <a:spcAft>
                <a:spcPts val="0"/>
              </a:spcAft>
              <a:buClr>
                <a:srgbClr val="ECECEC"/>
              </a:buClr>
              <a:buSzPts val="1200"/>
              <a:buFont typeface="Roboto"/>
              <a:buNone/>
            </a:pPr>
            <a:r>
              <a:rPr lang="en" sz="1200">
                <a:solidFill>
                  <a:srgbClr val="ECECEC"/>
                </a:solidFill>
                <a:highlight>
                  <a:srgbClr val="212121"/>
                </a:highlight>
                <a:latin typeface="Roboto"/>
                <a:ea typeface="Roboto"/>
                <a:cs typeface="Roboto"/>
                <a:sym typeface="Roboto"/>
              </a:rPr>
              <a:t>Support Vector Machines (SVM): SVM models are used for tasks such as classification of properties (e.g., residential vs. commercial) and predicting property prices.</a:t>
            </a:r>
            <a:endParaRPr sz="1200">
              <a:solidFill>
                <a:srgbClr val="ECECEC"/>
              </a:solidFill>
              <a:highlight>
                <a:srgbClr val="212121"/>
              </a:highlight>
              <a:latin typeface="Roboto"/>
              <a:ea typeface="Roboto"/>
              <a:cs typeface="Roboto"/>
              <a:sym typeface="Roboto"/>
            </a:endParaRPr>
          </a:p>
          <a:p>
            <a:pPr indent="-228600" lvl="0" marL="457200" rtl="0" algn="l">
              <a:lnSpc>
                <a:spcPct val="115000"/>
              </a:lnSpc>
              <a:spcBef>
                <a:spcPts val="0"/>
              </a:spcBef>
              <a:spcAft>
                <a:spcPts val="0"/>
              </a:spcAft>
              <a:buClr>
                <a:srgbClr val="ECECEC"/>
              </a:buClr>
              <a:buSzPts val="1200"/>
              <a:buFont typeface="Roboto"/>
              <a:buNone/>
            </a:pPr>
            <a:r>
              <a:rPr lang="en" sz="1200">
                <a:solidFill>
                  <a:srgbClr val="ECECEC"/>
                </a:solidFill>
                <a:highlight>
                  <a:srgbClr val="212121"/>
                </a:highlight>
                <a:latin typeface="Roboto"/>
                <a:ea typeface="Roboto"/>
                <a:cs typeface="Roboto"/>
                <a:sym typeface="Roboto"/>
              </a:rPr>
              <a:t>Clustering Algorithms: Clustering algorithms like K-means clustering are used for tasks such as segmenting real estate markets based on property characteristics, customer demographics, or market trends.</a:t>
            </a:r>
            <a:endParaRPr sz="1200">
              <a:solidFill>
                <a:srgbClr val="ECECEC"/>
              </a:solidFill>
              <a:highlight>
                <a:srgbClr val="212121"/>
              </a:highlight>
              <a:latin typeface="Roboto"/>
              <a:ea typeface="Roboto"/>
              <a:cs typeface="Roboto"/>
              <a:sym typeface="Roboto"/>
            </a:endParaRPr>
          </a:p>
          <a:p>
            <a:pPr indent="-228600" lvl="0" marL="457200" rtl="0" algn="l">
              <a:lnSpc>
                <a:spcPct val="115000"/>
              </a:lnSpc>
              <a:spcBef>
                <a:spcPts val="0"/>
              </a:spcBef>
              <a:spcAft>
                <a:spcPts val="0"/>
              </a:spcAft>
              <a:buClr>
                <a:srgbClr val="ECECEC"/>
              </a:buClr>
              <a:buSzPts val="1200"/>
              <a:buFont typeface="Roboto"/>
              <a:buNone/>
            </a:pPr>
            <a:r>
              <a:rPr lang="en" sz="1200">
                <a:solidFill>
                  <a:srgbClr val="ECECEC"/>
                </a:solidFill>
                <a:highlight>
                  <a:srgbClr val="212121"/>
                </a:highlight>
                <a:latin typeface="Roboto"/>
                <a:ea typeface="Roboto"/>
                <a:cs typeface="Roboto"/>
                <a:sym typeface="Roboto"/>
              </a:rPr>
              <a:t>Time Series Models: Time series models such as ARIMA (AutoRegressive Integrated Moving Average) and SARIMA (Seasonal ARIMA) are used for forecasting property prices and market trends over time.</a:t>
            </a:r>
            <a:endParaRPr sz="1200">
              <a:solidFill>
                <a:srgbClr val="ECECEC"/>
              </a:solidFill>
              <a:highlight>
                <a:srgbClr val="212121"/>
              </a:highlight>
              <a:latin typeface="Roboto"/>
              <a:ea typeface="Roboto"/>
              <a:cs typeface="Roboto"/>
              <a:sym typeface="Roboto"/>
            </a:endParaRPr>
          </a:p>
          <a:p>
            <a:pPr indent="-228600" lvl="0" marL="457200" rtl="0" algn="l">
              <a:lnSpc>
                <a:spcPct val="115000"/>
              </a:lnSpc>
              <a:spcBef>
                <a:spcPts val="0"/>
              </a:spcBef>
              <a:spcAft>
                <a:spcPts val="0"/>
              </a:spcAft>
              <a:buClr>
                <a:srgbClr val="ECECEC"/>
              </a:buClr>
              <a:buSzPts val="1200"/>
              <a:buFont typeface="Roboto"/>
              <a:buNone/>
            </a:pPr>
            <a:r>
              <a:rPr lang="en" sz="1200">
                <a:solidFill>
                  <a:srgbClr val="ECECEC"/>
                </a:solidFill>
                <a:highlight>
                  <a:srgbClr val="212121"/>
                </a:highlight>
                <a:latin typeface="Roboto"/>
                <a:ea typeface="Roboto"/>
                <a:cs typeface="Roboto"/>
                <a:sym typeface="Roboto"/>
              </a:rPr>
              <a:t>Ensemble Methods: Ensemble methods such as bagging and stacking are used to combine the predictions of multiple models to improve accuracy and robustness in tasks such as property valuation and market trend analysis.</a:t>
            </a:r>
            <a:endParaRPr sz="1200">
              <a:solidFill>
                <a:srgbClr val="ECECEC"/>
              </a:solidFill>
              <a:highlight>
                <a:srgbClr val="212121"/>
              </a:highlight>
              <a:latin typeface="Roboto"/>
              <a:ea typeface="Roboto"/>
              <a:cs typeface="Roboto"/>
              <a:sym typeface="Roboto"/>
            </a:endParaRPr>
          </a:p>
          <a:p>
            <a:pPr indent="-228600" lvl="0" marL="457200" rtl="0" algn="l">
              <a:lnSpc>
                <a:spcPct val="115000"/>
              </a:lnSpc>
              <a:spcBef>
                <a:spcPts val="0"/>
              </a:spcBef>
              <a:spcAft>
                <a:spcPts val="0"/>
              </a:spcAft>
              <a:buClr>
                <a:srgbClr val="ECECEC"/>
              </a:buClr>
              <a:buSzPts val="1200"/>
              <a:buFont typeface="Roboto"/>
              <a:buNone/>
            </a:pPr>
            <a:r>
              <a:rPr lang="en" sz="1200">
                <a:solidFill>
                  <a:srgbClr val="ECECEC"/>
                </a:solidFill>
                <a:highlight>
                  <a:srgbClr val="212121"/>
                </a:highlight>
                <a:latin typeface="Roboto"/>
                <a:ea typeface="Roboto"/>
                <a:cs typeface="Roboto"/>
                <a:sym typeface="Roboto"/>
              </a:rPr>
              <a:t>Recommender Systems: Recommender systems use algorithms such as collaborative filtering and content-based filtering to provide personalized property recommendations to users based on their preferences, past behavior, and property features.</a:t>
            </a:r>
            <a:endParaRPr sz="1200">
              <a:solidFill>
                <a:srgbClr val="ECECEC"/>
              </a:solidFill>
              <a:highlight>
                <a:srgbClr val="212121"/>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c8cff5d45a_3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2c8cff5d45a_3_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c8cff5d45a_3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2c8cff5d45a_3_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8cff5d45a_3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2c8cff5d45a_3_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8cff5d45a_3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2c8cff5d45a_3_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c8cff5d45a_3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2c8cff5d45a_3_10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3" name="Shape 63"/>
        <p:cNvGrpSpPr/>
        <p:nvPr/>
      </p:nvGrpSpPr>
      <p:grpSpPr>
        <a:xfrm>
          <a:off x="0" y="0"/>
          <a:ext cx="0" cy="0"/>
          <a:chOff x="0" y="0"/>
          <a:chExt cx="0" cy="0"/>
        </a:xfrm>
      </p:grpSpPr>
      <p:sp>
        <p:nvSpPr>
          <p:cNvPr id="64" name="Google Shape;64;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5" name="Google Shape;65;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6" name="Google Shape;66;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2" name="Shape 72"/>
        <p:cNvGrpSpPr/>
        <p:nvPr/>
      </p:nvGrpSpPr>
      <p:grpSpPr>
        <a:xfrm>
          <a:off x="0" y="0"/>
          <a:ext cx="0" cy="0"/>
          <a:chOff x="0" y="0"/>
          <a:chExt cx="0" cy="0"/>
        </a:xfrm>
      </p:grpSpPr>
      <p:sp>
        <p:nvSpPr>
          <p:cNvPr id="73" name="Google Shape;73;p14"/>
          <p:cNvSpPr txBox="1"/>
          <p:nvPr>
            <p:ph type="ctrTitle"/>
          </p:nvPr>
        </p:nvSpPr>
        <p:spPr>
          <a:xfrm>
            <a:off x="238700" y="9212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Forecasting Model</a:t>
            </a:r>
            <a:endParaRPr/>
          </a:p>
        </p:txBody>
      </p:sp>
      <p:sp>
        <p:nvSpPr>
          <p:cNvPr id="74" name="Google Shape;74;p14"/>
          <p:cNvSpPr txBox="1"/>
          <p:nvPr>
            <p:ph idx="1" type="subTitle"/>
          </p:nvPr>
        </p:nvSpPr>
        <p:spPr>
          <a:xfrm>
            <a:off x="343100" y="1025730"/>
            <a:ext cx="8222100" cy="432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1018"/>
              <a:buNone/>
            </a:pPr>
            <a:r>
              <a:rPr lang="en" sz="2635">
                <a:solidFill>
                  <a:schemeClr val="lt1"/>
                </a:solidFill>
              </a:rPr>
              <a:t>Real estate  </a:t>
            </a:r>
            <a:endParaRPr sz="2635">
              <a:solidFill>
                <a:schemeClr val="lt1"/>
              </a:solidFill>
            </a:endParaRPr>
          </a:p>
        </p:txBody>
      </p:sp>
      <p:sp>
        <p:nvSpPr>
          <p:cNvPr id="75" name="Google Shape;75;p14"/>
          <p:cNvSpPr txBox="1"/>
          <p:nvPr>
            <p:ph idx="1" type="subTitle"/>
          </p:nvPr>
        </p:nvSpPr>
        <p:spPr>
          <a:xfrm>
            <a:off x="-3323225" y="2138855"/>
            <a:ext cx="8222100" cy="432900"/>
          </a:xfrm>
          <a:prstGeom prst="rect">
            <a:avLst/>
          </a:prstGeom>
        </p:spPr>
        <p:txBody>
          <a:bodyPr anchorCtr="0" anchor="t" bIns="91425" lIns="91425" spcFirstLastPara="1" rIns="91425" wrap="square" tIns="91425">
            <a:normAutofit fontScale="92500" lnSpcReduction="20000"/>
          </a:bodyPr>
          <a:lstStyle/>
          <a:p>
            <a:pPr indent="0" lvl="0" marL="0" marR="0" rtl="0" algn="ctr">
              <a:lnSpc>
                <a:spcPct val="100000"/>
              </a:lnSpc>
              <a:spcBef>
                <a:spcPts val="0"/>
              </a:spcBef>
              <a:spcAft>
                <a:spcPts val="0"/>
              </a:spcAft>
              <a:buNone/>
            </a:pPr>
            <a:r>
              <a:rPr lang="en" sz="2200"/>
              <a:t>Group 2</a:t>
            </a:r>
            <a:endParaRPr sz="2200"/>
          </a:p>
        </p:txBody>
      </p:sp>
      <p:sp>
        <p:nvSpPr>
          <p:cNvPr id="76" name="Google Shape;76;p14"/>
          <p:cNvSpPr txBox="1"/>
          <p:nvPr>
            <p:ph idx="1" type="subTitle"/>
          </p:nvPr>
        </p:nvSpPr>
        <p:spPr>
          <a:xfrm>
            <a:off x="-2983850" y="2527730"/>
            <a:ext cx="8222100" cy="432900"/>
          </a:xfrm>
          <a:prstGeom prst="rect">
            <a:avLst/>
          </a:prstGeom>
        </p:spPr>
        <p:txBody>
          <a:bodyPr anchorCtr="0" anchor="t" bIns="91425" lIns="91425" spcFirstLastPara="1" rIns="91425" wrap="square" tIns="91425">
            <a:normAutofit fontScale="92500" lnSpcReduction="20000"/>
          </a:bodyPr>
          <a:lstStyle/>
          <a:p>
            <a:pPr indent="0" lvl="0" marL="0" marR="0" rtl="0" algn="ctr">
              <a:lnSpc>
                <a:spcPct val="100000"/>
              </a:lnSpc>
              <a:spcBef>
                <a:spcPts val="0"/>
              </a:spcBef>
              <a:spcAft>
                <a:spcPts val="0"/>
              </a:spcAft>
              <a:buNone/>
            </a:pPr>
            <a:r>
              <a:rPr lang="en" sz="2200">
                <a:solidFill>
                  <a:schemeClr val="lt1"/>
                </a:solidFill>
              </a:rPr>
              <a:t>Cindy and Iris </a:t>
            </a:r>
            <a:endParaRPr sz="2200">
              <a:solidFill>
                <a:schemeClr val="lt1"/>
              </a:solidFill>
            </a:endParaRPr>
          </a:p>
        </p:txBody>
      </p:sp>
      <p:sp>
        <p:nvSpPr>
          <p:cNvPr id="77" name="Google Shape;77;p14"/>
          <p:cNvSpPr txBox="1"/>
          <p:nvPr>
            <p:ph idx="1" type="subTitle"/>
          </p:nvPr>
        </p:nvSpPr>
        <p:spPr>
          <a:xfrm>
            <a:off x="-3031475" y="2960630"/>
            <a:ext cx="8222100" cy="432900"/>
          </a:xfrm>
          <a:prstGeom prst="rect">
            <a:avLst/>
          </a:prstGeom>
        </p:spPr>
        <p:txBody>
          <a:bodyPr anchorCtr="0" anchor="t" bIns="91425" lIns="91425" spcFirstLastPara="1" rIns="91425" wrap="square" tIns="91425">
            <a:normAutofit fontScale="92500" lnSpcReduction="20000"/>
          </a:bodyPr>
          <a:lstStyle/>
          <a:p>
            <a:pPr indent="0" lvl="0" marL="0" marR="0" rtl="0" algn="ctr">
              <a:lnSpc>
                <a:spcPct val="100000"/>
              </a:lnSpc>
              <a:spcBef>
                <a:spcPts val="0"/>
              </a:spcBef>
              <a:spcAft>
                <a:spcPts val="0"/>
              </a:spcAft>
              <a:buNone/>
            </a:pPr>
            <a:r>
              <a:rPr lang="en" sz="2200"/>
              <a:t>04/03/2024</a:t>
            </a:r>
            <a:endParaRPr sz="22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descr="A graph of a number of people&#10;&#10;Description automatically generated" id="132" name="Google Shape;132;p23"/>
          <p:cNvPicPr preferRelativeResize="0"/>
          <p:nvPr>
            <p:ph idx="1" type="body"/>
          </p:nvPr>
        </p:nvPicPr>
        <p:blipFill rotWithShape="1">
          <a:blip r:embed="rId3">
            <a:alphaModFix/>
          </a:blip>
          <a:srcRect b="0" l="0" r="0" t="0"/>
          <a:stretch/>
        </p:blipFill>
        <p:spPr>
          <a:xfrm>
            <a:off x="211800" y="1124722"/>
            <a:ext cx="4360200" cy="3406800"/>
          </a:xfrm>
          <a:prstGeom prst="rect">
            <a:avLst/>
          </a:prstGeom>
          <a:noFill/>
          <a:ln>
            <a:noFill/>
          </a:ln>
        </p:spPr>
      </p:pic>
      <p:pic>
        <p:nvPicPr>
          <p:cNvPr descr="A graph of a number of people&#10;&#10;Description automatically generated with medium confidence" id="133" name="Google Shape;133;p23"/>
          <p:cNvPicPr preferRelativeResize="0"/>
          <p:nvPr/>
        </p:nvPicPr>
        <p:blipFill rotWithShape="1">
          <a:blip r:embed="rId4">
            <a:alphaModFix/>
          </a:blip>
          <a:srcRect b="0" l="0" r="0" t="0"/>
          <a:stretch/>
        </p:blipFill>
        <p:spPr>
          <a:xfrm>
            <a:off x="4572007" y="1124722"/>
            <a:ext cx="4360308" cy="340681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descr="A graph of a number of people&#10;&#10;Description automatically generated" id="138" name="Google Shape;138;p24"/>
          <p:cNvPicPr preferRelativeResize="0"/>
          <p:nvPr>
            <p:ph idx="1" type="body"/>
          </p:nvPr>
        </p:nvPicPr>
        <p:blipFill rotWithShape="1">
          <a:blip r:embed="rId3">
            <a:alphaModFix/>
          </a:blip>
          <a:srcRect b="0" l="0" r="0" t="0"/>
          <a:stretch/>
        </p:blipFill>
        <p:spPr>
          <a:xfrm>
            <a:off x="47100" y="839550"/>
            <a:ext cx="4524900" cy="3785100"/>
          </a:xfrm>
          <a:prstGeom prst="rect">
            <a:avLst/>
          </a:prstGeom>
          <a:noFill/>
          <a:ln>
            <a:noFill/>
          </a:ln>
        </p:spPr>
      </p:pic>
      <p:pic>
        <p:nvPicPr>
          <p:cNvPr descr="A graph of a number of blue bars&#10;&#10;Description automatically generated" id="139" name="Google Shape;139;p24"/>
          <p:cNvPicPr preferRelativeResize="0"/>
          <p:nvPr/>
        </p:nvPicPr>
        <p:blipFill rotWithShape="1">
          <a:blip r:embed="rId4">
            <a:alphaModFix/>
          </a:blip>
          <a:srcRect b="0" l="0" r="0" t="0"/>
          <a:stretch/>
        </p:blipFill>
        <p:spPr>
          <a:xfrm>
            <a:off x="4572012" y="839601"/>
            <a:ext cx="4469610" cy="378499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idx="1" type="body"/>
          </p:nvPr>
        </p:nvSpPr>
        <p:spPr>
          <a:xfrm>
            <a:off x="69300" y="505100"/>
            <a:ext cx="3917400" cy="4127700"/>
          </a:xfrm>
          <a:prstGeom prst="rect">
            <a:avLst/>
          </a:prstGeom>
          <a:noFill/>
          <a:ln>
            <a:noFill/>
          </a:ln>
        </p:spPr>
        <p:txBody>
          <a:bodyPr anchorCtr="0" anchor="t" bIns="34275" lIns="68575" spcFirstLastPara="1" rIns="68575" wrap="square" tIns="34275">
            <a:normAutofit/>
          </a:bodyPr>
          <a:lstStyle/>
          <a:p>
            <a:pPr indent="-190500" lvl="0" marL="177800" rtl="0" algn="l">
              <a:lnSpc>
                <a:spcPct val="90000"/>
              </a:lnSpc>
              <a:spcBef>
                <a:spcPts val="0"/>
              </a:spcBef>
              <a:spcAft>
                <a:spcPts val="0"/>
              </a:spcAft>
              <a:buClr>
                <a:schemeClr val="lt1"/>
              </a:buClr>
              <a:buSzPts val="2400"/>
              <a:buFont typeface="Arial"/>
              <a:buChar char="•"/>
            </a:pPr>
            <a:r>
              <a:rPr b="1" i="0" lang="en" sz="2100" u="none" strike="noStrike">
                <a:solidFill>
                  <a:schemeClr val="lt1"/>
                </a:solidFill>
                <a:latin typeface="Arial"/>
                <a:ea typeface="Arial"/>
                <a:cs typeface="Arial"/>
                <a:sym typeface="Arial"/>
              </a:rPr>
              <a:t>Machine Learning Model: Linear </a:t>
            </a:r>
            <a:r>
              <a:rPr b="1" lang="en" sz="2100">
                <a:solidFill>
                  <a:schemeClr val="lt1"/>
                </a:solidFill>
              </a:rPr>
              <a:t>Regression</a:t>
            </a:r>
            <a:endParaRPr b="0" i="0" sz="2100" u="none" strike="noStrike">
              <a:solidFill>
                <a:schemeClr val="lt1"/>
              </a:solidFill>
              <a:latin typeface="Arial"/>
              <a:ea typeface="Arial"/>
              <a:cs typeface="Arial"/>
              <a:sym typeface="Arial"/>
            </a:endParaRPr>
          </a:p>
          <a:p>
            <a:pPr indent="-209550" lvl="1" marL="558800" rtl="0" algn="l">
              <a:lnSpc>
                <a:spcPct val="90000"/>
              </a:lnSpc>
              <a:spcBef>
                <a:spcPts val="400"/>
              </a:spcBef>
              <a:spcAft>
                <a:spcPts val="0"/>
              </a:spcAft>
              <a:buClr>
                <a:schemeClr val="lt1"/>
              </a:buClr>
              <a:buSzPts val="1700"/>
              <a:buFont typeface="Arial"/>
              <a:buChar char="•"/>
            </a:pPr>
            <a:r>
              <a:rPr b="1" i="0" lang="en" sz="1700" u="none" strike="noStrike">
                <a:solidFill>
                  <a:schemeClr val="lt1"/>
                </a:solidFill>
                <a:latin typeface="Arial"/>
                <a:ea typeface="Arial"/>
                <a:cs typeface="Arial"/>
                <a:sym typeface="Arial"/>
              </a:rPr>
              <a:t>Purpose:</a:t>
            </a:r>
            <a:r>
              <a:rPr b="0" i="0" lang="en" sz="1700" u="none" strike="noStrike">
                <a:solidFill>
                  <a:schemeClr val="lt1"/>
                </a:solidFill>
                <a:latin typeface="Arial"/>
                <a:ea typeface="Arial"/>
                <a:cs typeface="Arial"/>
                <a:sym typeface="Arial"/>
              </a:rPr>
              <a:t> Predicting MEDV, the median value of owner-occupied homes</a:t>
            </a:r>
            <a:endParaRPr sz="1700">
              <a:solidFill>
                <a:schemeClr val="lt1"/>
              </a:solidFill>
            </a:endParaRPr>
          </a:p>
          <a:p>
            <a:pPr indent="-209550" lvl="1" marL="558800" rtl="0" algn="l">
              <a:lnSpc>
                <a:spcPct val="90000"/>
              </a:lnSpc>
              <a:spcBef>
                <a:spcPts val="400"/>
              </a:spcBef>
              <a:spcAft>
                <a:spcPts val="0"/>
              </a:spcAft>
              <a:buClr>
                <a:schemeClr val="lt1"/>
              </a:buClr>
              <a:buSzPts val="1700"/>
              <a:buFont typeface="Arial"/>
              <a:buChar char="•"/>
            </a:pPr>
            <a:r>
              <a:rPr b="1" i="0" lang="en" sz="1700" u="none" strike="noStrike">
                <a:solidFill>
                  <a:schemeClr val="lt1"/>
                </a:solidFill>
                <a:latin typeface="Arial"/>
                <a:ea typeface="Arial"/>
                <a:cs typeface="Arial"/>
                <a:sym typeface="Arial"/>
              </a:rPr>
              <a:t>Model Used:</a:t>
            </a:r>
            <a:r>
              <a:rPr b="0" i="0" lang="en" sz="1700" u="none" strike="noStrike">
                <a:solidFill>
                  <a:schemeClr val="lt1"/>
                </a:solidFill>
                <a:latin typeface="Arial"/>
                <a:ea typeface="Arial"/>
                <a:cs typeface="Arial"/>
                <a:sym typeface="Arial"/>
              </a:rPr>
              <a:t> Linear Regression (most common for this dataset)</a:t>
            </a:r>
            <a:endParaRPr sz="1700">
              <a:solidFill>
                <a:schemeClr val="lt1"/>
              </a:solidFill>
            </a:endParaRPr>
          </a:p>
          <a:p>
            <a:pPr indent="-209550" lvl="1" marL="558800" rtl="0" algn="l">
              <a:lnSpc>
                <a:spcPct val="90000"/>
              </a:lnSpc>
              <a:spcBef>
                <a:spcPts val="400"/>
              </a:spcBef>
              <a:spcAft>
                <a:spcPts val="0"/>
              </a:spcAft>
              <a:buClr>
                <a:schemeClr val="lt1"/>
              </a:buClr>
              <a:buSzPts val="1700"/>
              <a:buFont typeface="Arial"/>
              <a:buChar char="•"/>
            </a:pPr>
            <a:r>
              <a:rPr b="1" i="0" lang="en" sz="1700" u="none" strike="noStrike">
                <a:solidFill>
                  <a:schemeClr val="lt1"/>
                </a:solidFill>
                <a:latin typeface="Arial"/>
                <a:ea typeface="Arial"/>
                <a:cs typeface="Arial"/>
                <a:sym typeface="Arial"/>
              </a:rPr>
              <a:t>Key Insights:</a:t>
            </a:r>
            <a:endParaRPr b="0" i="0" sz="1700" u="none" strike="noStrike">
              <a:solidFill>
                <a:schemeClr val="lt1"/>
              </a:solidFill>
              <a:latin typeface="Arial"/>
              <a:ea typeface="Arial"/>
              <a:cs typeface="Arial"/>
              <a:sym typeface="Arial"/>
            </a:endParaRPr>
          </a:p>
          <a:p>
            <a:pPr indent="-165100" lvl="2" marL="863600" rtl="0" algn="l">
              <a:lnSpc>
                <a:spcPct val="90000"/>
              </a:lnSpc>
              <a:spcBef>
                <a:spcPts val="400"/>
              </a:spcBef>
              <a:spcAft>
                <a:spcPts val="0"/>
              </a:spcAft>
              <a:buClr>
                <a:schemeClr val="lt1"/>
              </a:buClr>
              <a:buSzPts val="1400"/>
              <a:buFont typeface="Arial"/>
              <a:buChar char="•"/>
            </a:pPr>
            <a:r>
              <a:rPr b="0" i="0" lang="en" u="none" strike="noStrike">
                <a:solidFill>
                  <a:schemeClr val="lt1"/>
                </a:solidFill>
                <a:latin typeface="Arial"/>
                <a:ea typeface="Arial"/>
                <a:cs typeface="Arial"/>
                <a:sym typeface="Arial"/>
              </a:rPr>
              <a:t>Features like RM (average number of rooms per dwelling) and LSTAT (% lower status of the population) are strong predictors of MEDV.</a:t>
            </a:r>
            <a:endParaRPr>
              <a:solidFill>
                <a:schemeClr val="lt1"/>
              </a:solidFill>
            </a:endParaRPr>
          </a:p>
          <a:p>
            <a:pPr indent="-165100" lvl="2" marL="863600" rtl="0" algn="l">
              <a:lnSpc>
                <a:spcPct val="90000"/>
              </a:lnSpc>
              <a:spcBef>
                <a:spcPts val="400"/>
              </a:spcBef>
              <a:spcAft>
                <a:spcPts val="0"/>
              </a:spcAft>
              <a:buClr>
                <a:schemeClr val="lt1"/>
              </a:buClr>
              <a:buSzPts val="1400"/>
              <a:buFont typeface="Arial"/>
              <a:buChar char="•"/>
            </a:pPr>
            <a:r>
              <a:rPr b="0" i="0" lang="en" u="none" strike="noStrike">
                <a:solidFill>
                  <a:schemeClr val="lt1"/>
                </a:solidFill>
                <a:latin typeface="Arial"/>
                <a:ea typeface="Arial"/>
                <a:cs typeface="Arial"/>
                <a:sym typeface="Arial"/>
              </a:rPr>
              <a:t>The model may also include interaction terms or polynomial features for non-linear relationships</a:t>
            </a:r>
            <a:endParaRPr>
              <a:solidFill>
                <a:schemeClr val="lt1"/>
              </a:solidFill>
            </a:endParaRPr>
          </a:p>
          <a:p>
            <a:pPr indent="-38100" lvl="0" marL="177800" rtl="0" algn="l">
              <a:lnSpc>
                <a:spcPct val="90000"/>
              </a:lnSpc>
              <a:spcBef>
                <a:spcPts val="800"/>
              </a:spcBef>
              <a:spcAft>
                <a:spcPts val="1200"/>
              </a:spcAft>
              <a:buClr>
                <a:schemeClr val="dk1"/>
              </a:buClr>
              <a:buSzPts val="2100"/>
              <a:buNone/>
            </a:pPr>
            <a:r>
              <a:t/>
            </a:r>
            <a:endParaRPr/>
          </a:p>
        </p:txBody>
      </p:sp>
      <p:pic>
        <p:nvPicPr>
          <p:cNvPr descr="A graph of different colored bars&#10;&#10;Description automatically generated" id="145" name="Google Shape;145;p25"/>
          <p:cNvPicPr preferRelativeResize="0"/>
          <p:nvPr>
            <p:ph idx="1" type="body"/>
          </p:nvPr>
        </p:nvPicPr>
        <p:blipFill rotWithShape="1">
          <a:blip r:embed="rId3">
            <a:alphaModFix/>
          </a:blip>
          <a:srcRect b="0" l="0" r="0" t="0"/>
          <a:stretch/>
        </p:blipFill>
        <p:spPr>
          <a:xfrm>
            <a:off x="4034900" y="557050"/>
            <a:ext cx="5109000" cy="3678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descr="A graph showing a graph of a wave&#10;&#10;Description automatically generated with medium confidence" id="150" name="Google Shape;150;p26"/>
          <p:cNvPicPr preferRelativeResize="0"/>
          <p:nvPr>
            <p:ph idx="1" type="body"/>
          </p:nvPr>
        </p:nvPicPr>
        <p:blipFill rotWithShape="1">
          <a:blip r:embed="rId3">
            <a:alphaModFix/>
          </a:blip>
          <a:srcRect b="0" l="0" r="0" t="0"/>
          <a:stretch/>
        </p:blipFill>
        <p:spPr>
          <a:xfrm>
            <a:off x="69850" y="331100"/>
            <a:ext cx="8845200" cy="4490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idx="1" type="body"/>
          </p:nvPr>
        </p:nvSpPr>
        <p:spPr>
          <a:xfrm>
            <a:off x="628650" y="803853"/>
            <a:ext cx="7886700" cy="4262100"/>
          </a:xfrm>
          <a:prstGeom prst="rect">
            <a:avLst/>
          </a:prstGeom>
          <a:noFill/>
          <a:ln>
            <a:noFill/>
          </a:ln>
        </p:spPr>
        <p:txBody>
          <a:bodyPr anchorCtr="0" anchor="t" bIns="34275" lIns="68575" spcFirstLastPara="1" rIns="68575" wrap="square" tIns="34275">
            <a:normAutofit fontScale="55000" lnSpcReduction="20000"/>
          </a:bodyPr>
          <a:lstStyle/>
          <a:p>
            <a:pPr indent="0" lvl="0" marL="0" rtl="0" algn="l">
              <a:lnSpc>
                <a:spcPct val="90000"/>
              </a:lnSpc>
              <a:spcBef>
                <a:spcPts val="0"/>
              </a:spcBef>
              <a:spcAft>
                <a:spcPts val="0"/>
              </a:spcAft>
              <a:buClr>
                <a:srgbClr val="0D0D0D"/>
              </a:buClr>
              <a:buSzPct val="68852"/>
              <a:buNone/>
            </a:pPr>
            <a:r>
              <a:rPr b="1" i="0" lang="en" sz="3050" u="none" strike="noStrike">
                <a:solidFill>
                  <a:schemeClr val="lt1"/>
                </a:solidFill>
                <a:latin typeface="Arial"/>
                <a:ea typeface="Arial"/>
                <a:cs typeface="Arial"/>
                <a:sym typeface="Arial"/>
              </a:rPr>
              <a:t>Pros</a:t>
            </a:r>
            <a:endParaRPr sz="3050">
              <a:solidFill>
                <a:schemeClr val="lt1"/>
              </a:solidFill>
            </a:endParaRPr>
          </a:p>
          <a:p>
            <a:pPr indent="-157321" lvl="0" marL="177800" rtl="0" algn="l">
              <a:lnSpc>
                <a:spcPct val="90000"/>
              </a:lnSpc>
              <a:spcBef>
                <a:spcPts val="800"/>
              </a:spcBef>
              <a:spcAft>
                <a:spcPts val="0"/>
              </a:spcAft>
              <a:buClr>
                <a:schemeClr val="lt1"/>
              </a:buClr>
              <a:buSzPct val="100000"/>
              <a:buChar char="●"/>
            </a:pPr>
            <a:r>
              <a:rPr b="1" i="0" lang="en" sz="3050" u="none" strike="noStrike">
                <a:solidFill>
                  <a:schemeClr val="lt1"/>
                </a:solidFill>
                <a:latin typeface="Arial"/>
                <a:ea typeface="Arial"/>
                <a:cs typeface="Arial"/>
                <a:sym typeface="Arial"/>
              </a:rPr>
              <a:t>Simplicity and Interpretability</a:t>
            </a:r>
            <a:endParaRPr sz="3050">
              <a:solidFill>
                <a:schemeClr val="lt1"/>
              </a:solidFill>
            </a:endParaRPr>
          </a:p>
          <a:p>
            <a:pPr indent="-157321" lvl="0" marL="177800" rtl="0" algn="l">
              <a:lnSpc>
                <a:spcPct val="90000"/>
              </a:lnSpc>
              <a:spcBef>
                <a:spcPts val="800"/>
              </a:spcBef>
              <a:spcAft>
                <a:spcPts val="0"/>
              </a:spcAft>
              <a:buClr>
                <a:schemeClr val="lt1"/>
              </a:buClr>
              <a:buSzPct val="100000"/>
              <a:buChar char="●"/>
            </a:pPr>
            <a:r>
              <a:rPr b="1" i="0" lang="en" sz="3050" u="none" strike="noStrike">
                <a:solidFill>
                  <a:schemeClr val="lt1"/>
                </a:solidFill>
                <a:latin typeface="Arial"/>
                <a:ea typeface="Arial"/>
                <a:cs typeface="Arial"/>
                <a:sym typeface="Arial"/>
              </a:rPr>
              <a:t>Computationally Efficient</a:t>
            </a:r>
            <a:endParaRPr b="1" sz="3050">
              <a:solidFill>
                <a:schemeClr val="lt1"/>
              </a:solidFill>
              <a:latin typeface="Arial"/>
              <a:ea typeface="Arial"/>
              <a:cs typeface="Arial"/>
              <a:sym typeface="Arial"/>
            </a:endParaRPr>
          </a:p>
          <a:p>
            <a:pPr indent="-157321" lvl="0" marL="177800" rtl="0" algn="l">
              <a:lnSpc>
                <a:spcPct val="90000"/>
              </a:lnSpc>
              <a:spcBef>
                <a:spcPts val="800"/>
              </a:spcBef>
              <a:spcAft>
                <a:spcPts val="0"/>
              </a:spcAft>
              <a:buClr>
                <a:schemeClr val="lt1"/>
              </a:buClr>
              <a:buSzPct val="100000"/>
              <a:buChar char="●"/>
            </a:pPr>
            <a:r>
              <a:rPr b="1" i="0" lang="en" sz="3050" u="none" strike="noStrike">
                <a:solidFill>
                  <a:schemeClr val="lt1"/>
                </a:solidFill>
                <a:latin typeface="Arial"/>
                <a:ea typeface="Arial"/>
                <a:cs typeface="Arial"/>
                <a:sym typeface="Arial"/>
              </a:rPr>
              <a:t>Established Methodology</a:t>
            </a:r>
            <a:endParaRPr sz="3050">
              <a:solidFill>
                <a:schemeClr val="lt1"/>
              </a:solidFill>
              <a:latin typeface="Arial"/>
              <a:ea typeface="Arial"/>
              <a:cs typeface="Arial"/>
              <a:sym typeface="Arial"/>
            </a:endParaRPr>
          </a:p>
          <a:p>
            <a:pPr indent="-157321" lvl="0" marL="177800" rtl="0" algn="l">
              <a:lnSpc>
                <a:spcPct val="90000"/>
              </a:lnSpc>
              <a:spcBef>
                <a:spcPts val="800"/>
              </a:spcBef>
              <a:spcAft>
                <a:spcPts val="0"/>
              </a:spcAft>
              <a:buClr>
                <a:schemeClr val="lt1"/>
              </a:buClr>
              <a:buSzPct val="100000"/>
              <a:buChar char="●"/>
            </a:pPr>
            <a:r>
              <a:rPr b="1" i="0" lang="en" sz="3050" u="none" strike="noStrike">
                <a:solidFill>
                  <a:schemeClr val="lt1"/>
                </a:solidFill>
                <a:latin typeface="Arial"/>
                <a:ea typeface="Arial"/>
                <a:cs typeface="Arial"/>
                <a:sym typeface="Arial"/>
              </a:rPr>
              <a:t>Feature Importance</a:t>
            </a:r>
            <a:endParaRPr sz="3050">
              <a:solidFill>
                <a:schemeClr val="lt1"/>
              </a:solidFill>
            </a:endParaRPr>
          </a:p>
          <a:p>
            <a:pPr indent="-157321" lvl="0" marL="177800" rtl="0" algn="l">
              <a:lnSpc>
                <a:spcPct val="90000"/>
              </a:lnSpc>
              <a:spcBef>
                <a:spcPts val="800"/>
              </a:spcBef>
              <a:spcAft>
                <a:spcPts val="0"/>
              </a:spcAft>
              <a:buClr>
                <a:schemeClr val="lt1"/>
              </a:buClr>
              <a:buSzPct val="100000"/>
              <a:buChar char="●"/>
            </a:pPr>
            <a:r>
              <a:rPr b="1" i="0" lang="en" sz="3050" u="none" strike="noStrike">
                <a:solidFill>
                  <a:schemeClr val="lt1"/>
                </a:solidFill>
                <a:latin typeface="Arial"/>
                <a:ea typeface="Arial"/>
                <a:cs typeface="Arial"/>
                <a:sym typeface="Arial"/>
              </a:rPr>
              <a:t>Predictive</a:t>
            </a:r>
            <a:r>
              <a:rPr b="0" i="0" lang="en" sz="3050" u="none" strike="noStrike">
                <a:solidFill>
                  <a:schemeClr val="lt1"/>
                </a:solidFill>
                <a:latin typeface="Arial"/>
                <a:ea typeface="Arial"/>
                <a:cs typeface="Arial"/>
                <a:sym typeface="Arial"/>
              </a:rPr>
              <a:t> </a:t>
            </a:r>
            <a:endParaRPr sz="3050">
              <a:solidFill>
                <a:schemeClr val="lt1"/>
              </a:solidFill>
            </a:endParaRPr>
          </a:p>
          <a:p>
            <a:pPr indent="-50800" lvl="0" marL="177800" rtl="0" algn="l">
              <a:lnSpc>
                <a:spcPct val="90000"/>
              </a:lnSpc>
              <a:spcBef>
                <a:spcPts val="800"/>
              </a:spcBef>
              <a:spcAft>
                <a:spcPts val="0"/>
              </a:spcAft>
              <a:buClr>
                <a:schemeClr val="dk1"/>
              </a:buClr>
              <a:buSzPct val="68852"/>
              <a:buNone/>
            </a:pPr>
            <a:r>
              <a:t/>
            </a:r>
            <a:endParaRPr b="1" i="0" sz="3050" u="none" strike="noStrike">
              <a:solidFill>
                <a:schemeClr val="lt1"/>
              </a:solidFill>
            </a:endParaRPr>
          </a:p>
          <a:p>
            <a:pPr indent="-157321" lvl="0" marL="177800" rtl="0" algn="l">
              <a:lnSpc>
                <a:spcPct val="90000"/>
              </a:lnSpc>
              <a:spcBef>
                <a:spcPts val="800"/>
              </a:spcBef>
              <a:spcAft>
                <a:spcPts val="0"/>
              </a:spcAft>
              <a:buClr>
                <a:schemeClr val="lt1"/>
              </a:buClr>
              <a:buSzPct val="100000"/>
              <a:buChar char="●"/>
            </a:pPr>
            <a:r>
              <a:rPr b="1" i="0" lang="en" sz="3050" u="none" strike="noStrike">
                <a:solidFill>
                  <a:schemeClr val="lt1"/>
                </a:solidFill>
              </a:rPr>
              <a:t>Cons</a:t>
            </a:r>
            <a:endParaRPr b="1" sz="3050">
              <a:solidFill>
                <a:schemeClr val="lt1"/>
              </a:solidFill>
            </a:endParaRPr>
          </a:p>
          <a:p>
            <a:pPr indent="-157321" lvl="0" marL="177800" rtl="0" algn="l">
              <a:lnSpc>
                <a:spcPct val="90000"/>
              </a:lnSpc>
              <a:spcBef>
                <a:spcPts val="800"/>
              </a:spcBef>
              <a:spcAft>
                <a:spcPts val="0"/>
              </a:spcAft>
              <a:buClr>
                <a:schemeClr val="lt1"/>
              </a:buClr>
              <a:buSzPct val="100000"/>
              <a:buChar char="●"/>
            </a:pPr>
            <a:r>
              <a:rPr b="1" i="0" lang="en" sz="3050" u="none" strike="noStrike">
                <a:solidFill>
                  <a:schemeClr val="lt1"/>
                </a:solidFill>
                <a:latin typeface="Arial"/>
                <a:ea typeface="Arial"/>
                <a:cs typeface="Arial"/>
                <a:sym typeface="Arial"/>
              </a:rPr>
              <a:t>Assumption of Linearity</a:t>
            </a:r>
            <a:endParaRPr sz="3050">
              <a:solidFill>
                <a:schemeClr val="lt1"/>
              </a:solidFill>
            </a:endParaRPr>
          </a:p>
          <a:p>
            <a:pPr indent="-157321" lvl="0" marL="177800" rtl="0" algn="l">
              <a:lnSpc>
                <a:spcPct val="90000"/>
              </a:lnSpc>
              <a:spcBef>
                <a:spcPts val="800"/>
              </a:spcBef>
              <a:spcAft>
                <a:spcPts val="0"/>
              </a:spcAft>
              <a:buClr>
                <a:schemeClr val="lt1"/>
              </a:buClr>
              <a:buSzPct val="100000"/>
              <a:buChar char="●"/>
            </a:pPr>
            <a:r>
              <a:rPr b="1" i="0" lang="en" sz="3050" u="none" strike="noStrike">
                <a:solidFill>
                  <a:schemeClr val="lt1"/>
                </a:solidFill>
                <a:latin typeface="Arial"/>
                <a:ea typeface="Arial"/>
                <a:cs typeface="Arial"/>
                <a:sym typeface="Arial"/>
              </a:rPr>
              <a:t>Sensitive to Outliers</a:t>
            </a:r>
            <a:endParaRPr sz="3050">
              <a:solidFill>
                <a:schemeClr val="lt1"/>
              </a:solidFill>
            </a:endParaRPr>
          </a:p>
          <a:p>
            <a:pPr indent="-157321" lvl="0" marL="177800" rtl="0" algn="l">
              <a:lnSpc>
                <a:spcPct val="90000"/>
              </a:lnSpc>
              <a:spcBef>
                <a:spcPts val="800"/>
              </a:spcBef>
              <a:spcAft>
                <a:spcPts val="0"/>
              </a:spcAft>
              <a:buClr>
                <a:schemeClr val="lt1"/>
              </a:buClr>
              <a:buSzPct val="100000"/>
              <a:buChar char="●"/>
            </a:pPr>
            <a:r>
              <a:rPr b="1" i="0" lang="en" sz="3050" u="none" strike="noStrike">
                <a:solidFill>
                  <a:schemeClr val="lt1"/>
                </a:solidFill>
                <a:latin typeface="Arial"/>
                <a:ea typeface="Arial"/>
                <a:cs typeface="Arial"/>
                <a:sym typeface="Arial"/>
              </a:rPr>
              <a:t>Prone to Overfitting with Many Features</a:t>
            </a:r>
            <a:endParaRPr sz="3050">
              <a:solidFill>
                <a:schemeClr val="lt1"/>
              </a:solidFill>
            </a:endParaRPr>
          </a:p>
          <a:p>
            <a:pPr indent="-157321" lvl="0" marL="177800" rtl="0" algn="l">
              <a:lnSpc>
                <a:spcPct val="90000"/>
              </a:lnSpc>
              <a:spcBef>
                <a:spcPts val="800"/>
              </a:spcBef>
              <a:spcAft>
                <a:spcPts val="0"/>
              </a:spcAft>
              <a:buClr>
                <a:schemeClr val="lt1"/>
              </a:buClr>
              <a:buSzPct val="100000"/>
              <a:buChar char="●"/>
            </a:pPr>
            <a:r>
              <a:rPr b="1" i="0" lang="en" sz="3050" u="none" strike="noStrike">
                <a:solidFill>
                  <a:schemeClr val="lt1"/>
                </a:solidFill>
                <a:latin typeface="Arial"/>
                <a:ea typeface="Arial"/>
                <a:cs typeface="Arial"/>
                <a:sym typeface="Arial"/>
              </a:rPr>
              <a:t>Assumption of Independence</a:t>
            </a:r>
            <a:endParaRPr b="1" sz="3050">
              <a:solidFill>
                <a:schemeClr val="lt1"/>
              </a:solidFill>
              <a:latin typeface="Arial"/>
              <a:ea typeface="Arial"/>
              <a:cs typeface="Arial"/>
              <a:sym typeface="Arial"/>
            </a:endParaRPr>
          </a:p>
          <a:p>
            <a:pPr indent="-157321" lvl="0" marL="177800" rtl="0" algn="l">
              <a:lnSpc>
                <a:spcPct val="90000"/>
              </a:lnSpc>
              <a:spcBef>
                <a:spcPts val="800"/>
              </a:spcBef>
              <a:spcAft>
                <a:spcPts val="0"/>
              </a:spcAft>
              <a:buClr>
                <a:schemeClr val="lt1"/>
              </a:buClr>
              <a:buSzPct val="100000"/>
              <a:buChar char="●"/>
            </a:pPr>
            <a:r>
              <a:rPr b="1" i="0" lang="en" sz="3050" u="none" strike="noStrike">
                <a:solidFill>
                  <a:schemeClr val="lt1"/>
                </a:solidFill>
                <a:latin typeface="Arial"/>
                <a:ea typeface="Arial"/>
                <a:cs typeface="Arial"/>
                <a:sym typeface="Arial"/>
              </a:rPr>
              <a:t>Homoscedasticity</a:t>
            </a:r>
            <a:endParaRPr sz="3050">
              <a:solidFill>
                <a:schemeClr val="lt1"/>
              </a:solidFill>
              <a:latin typeface="Arial"/>
              <a:ea typeface="Arial"/>
              <a:cs typeface="Arial"/>
              <a:sym typeface="Arial"/>
            </a:endParaRPr>
          </a:p>
          <a:p>
            <a:pPr indent="-50800" lvl="0" marL="177800" rtl="0" algn="l">
              <a:lnSpc>
                <a:spcPct val="90000"/>
              </a:lnSpc>
              <a:spcBef>
                <a:spcPts val="800"/>
              </a:spcBef>
              <a:spcAft>
                <a:spcPts val="0"/>
              </a:spcAft>
              <a:buClr>
                <a:schemeClr val="dk1"/>
              </a:buClr>
              <a:buSzPct val="116666"/>
              <a:buNone/>
            </a:pPr>
            <a:r>
              <a:t/>
            </a:r>
            <a:endParaRPr b="1" i="0" u="none" strike="noStrike">
              <a:solidFill>
                <a:srgbClr val="0D0D0D"/>
              </a:solidFill>
              <a:latin typeface="Arial"/>
              <a:ea typeface="Arial"/>
              <a:cs typeface="Arial"/>
              <a:sym typeface="Arial"/>
            </a:endParaRPr>
          </a:p>
          <a:p>
            <a:pPr indent="-50800" lvl="0" marL="177800" rtl="0" algn="l">
              <a:lnSpc>
                <a:spcPct val="90000"/>
              </a:lnSpc>
              <a:spcBef>
                <a:spcPts val="800"/>
              </a:spcBef>
              <a:spcAft>
                <a:spcPts val="1200"/>
              </a:spcAft>
              <a:buClr>
                <a:schemeClr val="dk1"/>
              </a:buClr>
              <a:buSzPct val="116666"/>
              <a:buNone/>
            </a:pPr>
            <a:r>
              <a:t/>
            </a:r>
            <a:endParaRPr/>
          </a:p>
        </p:txBody>
      </p:sp>
      <p:sp>
        <p:nvSpPr>
          <p:cNvPr id="156" name="Google Shape;156;p27"/>
          <p:cNvSpPr txBox="1"/>
          <p:nvPr>
            <p:ph type="title"/>
          </p:nvPr>
        </p:nvSpPr>
        <p:spPr>
          <a:xfrm>
            <a:off x="421775" y="-6"/>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Play"/>
              <a:buNone/>
            </a:pPr>
            <a:r>
              <a:rPr lang="en">
                <a:latin typeface="Arial"/>
                <a:ea typeface="Arial"/>
                <a:cs typeface="Arial"/>
                <a:sym typeface="Arial"/>
              </a:rPr>
              <a:t>Linear Regression Pros &amp; Cons</a:t>
            </a:r>
            <a:endParaRPr>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460275" y="2233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Play"/>
              <a:buNone/>
            </a:pPr>
            <a:r>
              <a:rPr lang="en">
                <a:latin typeface="Arial"/>
                <a:ea typeface="Arial"/>
                <a:cs typeface="Arial"/>
                <a:sym typeface="Arial"/>
              </a:rPr>
              <a:t>Summary and Next Steps</a:t>
            </a:r>
            <a:endParaRPr>
              <a:latin typeface="Arial"/>
              <a:ea typeface="Arial"/>
              <a:cs typeface="Arial"/>
              <a:sym typeface="Arial"/>
            </a:endParaRPr>
          </a:p>
        </p:txBody>
      </p:sp>
      <p:sp>
        <p:nvSpPr>
          <p:cNvPr id="162" name="Google Shape;162;p28"/>
          <p:cNvSpPr txBox="1"/>
          <p:nvPr>
            <p:ph idx="1" type="body"/>
          </p:nvPr>
        </p:nvSpPr>
        <p:spPr>
          <a:xfrm>
            <a:off x="559200" y="1313800"/>
            <a:ext cx="4012800" cy="3263400"/>
          </a:xfrm>
          <a:prstGeom prst="rect">
            <a:avLst/>
          </a:prstGeom>
          <a:noFill/>
          <a:ln>
            <a:noFill/>
          </a:ln>
        </p:spPr>
        <p:txBody>
          <a:bodyPr anchorCtr="0" anchor="t" bIns="34275" lIns="68575" spcFirstLastPara="1" rIns="68575" wrap="square" tIns="34275">
            <a:normAutofit/>
          </a:bodyPr>
          <a:lstStyle/>
          <a:p>
            <a:pPr indent="-190500" lvl="0" marL="177800" marR="0" rtl="0" algn="l">
              <a:lnSpc>
                <a:spcPct val="90000"/>
              </a:lnSpc>
              <a:spcBef>
                <a:spcPts val="0"/>
              </a:spcBef>
              <a:spcAft>
                <a:spcPts val="0"/>
              </a:spcAft>
              <a:buClr>
                <a:schemeClr val="lt1"/>
              </a:buClr>
              <a:buSzPts val="2400"/>
              <a:buChar char="●"/>
            </a:pPr>
            <a:r>
              <a:rPr b="1" lang="en" sz="2100">
                <a:solidFill>
                  <a:schemeClr val="lt1"/>
                </a:solidFill>
              </a:rPr>
              <a:t>Model Validation</a:t>
            </a:r>
            <a:endParaRPr b="1" sz="2100">
              <a:solidFill>
                <a:schemeClr val="lt1"/>
              </a:solidFill>
            </a:endParaRPr>
          </a:p>
          <a:p>
            <a:pPr indent="0" lvl="0" marL="0" marR="0" rtl="0" algn="l">
              <a:lnSpc>
                <a:spcPct val="90000"/>
              </a:lnSpc>
              <a:spcBef>
                <a:spcPts val="0"/>
              </a:spcBef>
              <a:spcAft>
                <a:spcPts val="0"/>
              </a:spcAft>
              <a:buNone/>
            </a:pPr>
            <a:r>
              <a:t/>
            </a:r>
            <a:endParaRPr b="1" sz="2100">
              <a:solidFill>
                <a:schemeClr val="lt1"/>
              </a:solidFill>
            </a:endParaRPr>
          </a:p>
          <a:p>
            <a:pPr indent="-190500" lvl="0" marL="177800" marR="0" rtl="0" algn="l">
              <a:lnSpc>
                <a:spcPct val="90000"/>
              </a:lnSpc>
              <a:spcBef>
                <a:spcPts val="0"/>
              </a:spcBef>
              <a:spcAft>
                <a:spcPts val="0"/>
              </a:spcAft>
              <a:buClr>
                <a:schemeClr val="lt1"/>
              </a:buClr>
              <a:buSzPts val="2400"/>
              <a:buChar char="●"/>
            </a:pPr>
            <a:r>
              <a:rPr b="1" lang="en" sz="2100">
                <a:solidFill>
                  <a:schemeClr val="lt1"/>
                </a:solidFill>
              </a:rPr>
              <a:t>Alternative Models</a:t>
            </a:r>
            <a:endParaRPr b="1" sz="2100">
              <a:solidFill>
                <a:schemeClr val="lt1"/>
              </a:solidFill>
            </a:endParaRPr>
          </a:p>
          <a:p>
            <a:pPr indent="0" lvl="0" marL="0" marR="0" rtl="0" algn="l">
              <a:lnSpc>
                <a:spcPct val="90000"/>
              </a:lnSpc>
              <a:spcBef>
                <a:spcPts val="0"/>
              </a:spcBef>
              <a:spcAft>
                <a:spcPts val="0"/>
              </a:spcAft>
              <a:buNone/>
            </a:pPr>
            <a:r>
              <a:t/>
            </a:r>
            <a:endParaRPr b="1" sz="2200">
              <a:solidFill>
                <a:schemeClr val="lt1"/>
              </a:solidFill>
            </a:endParaRPr>
          </a:p>
          <a:p>
            <a:pPr indent="-190500" lvl="0" marL="177800" marR="0" rtl="0" algn="l">
              <a:lnSpc>
                <a:spcPct val="90000"/>
              </a:lnSpc>
              <a:spcBef>
                <a:spcPts val="0"/>
              </a:spcBef>
              <a:spcAft>
                <a:spcPts val="0"/>
              </a:spcAft>
              <a:buClr>
                <a:schemeClr val="lt1"/>
              </a:buClr>
              <a:buSzPts val="2400"/>
              <a:buChar char="●"/>
            </a:pPr>
            <a:r>
              <a:rPr b="1" lang="en" sz="2100">
                <a:solidFill>
                  <a:schemeClr val="lt1"/>
                </a:solidFill>
              </a:rPr>
              <a:t>Regularization</a:t>
            </a:r>
            <a:endParaRPr b="1" sz="2100">
              <a:solidFill>
                <a:schemeClr val="lt1"/>
              </a:solidFill>
            </a:endParaRPr>
          </a:p>
          <a:p>
            <a:pPr indent="0" lvl="0" marL="177800" marR="0" rtl="0" algn="l">
              <a:lnSpc>
                <a:spcPct val="90000"/>
              </a:lnSpc>
              <a:spcBef>
                <a:spcPts val="0"/>
              </a:spcBef>
              <a:spcAft>
                <a:spcPts val="0"/>
              </a:spcAft>
              <a:buNone/>
            </a:pPr>
            <a:r>
              <a:t/>
            </a:r>
            <a:endParaRPr b="1" sz="2100">
              <a:solidFill>
                <a:schemeClr val="lt1"/>
              </a:solidFill>
            </a:endParaRPr>
          </a:p>
          <a:p>
            <a:pPr indent="-190500" lvl="0" marL="177800" marR="0" rtl="0" algn="l">
              <a:lnSpc>
                <a:spcPct val="90000"/>
              </a:lnSpc>
              <a:spcBef>
                <a:spcPts val="0"/>
              </a:spcBef>
              <a:spcAft>
                <a:spcPts val="0"/>
              </a:spcAft>
              <a:buClr>
                <a:schemeClr val="lt1"/>
              </a:buClr>
              <a:buSzPts val="2400"/>
              <a:buChar char="●"/>
            </a:pPr>
            <a:r>
              <a:rPr b="1" lang="en" sz="2100">
                <a:solidFill>
                  <a:schemeClr val="lt1"/>
                </a:solidFill>
              </a:rPr>
              <a:t>Diagnostics</a:t>
            </a:r>
            <a:endParaRPr b="1" sz="2100">
              <a:solidFill>
                <a:schemeClr val="lt1"/>
              </a:solidFill>
            </a:endParaRPr>
          </a:p>
          <a:p>
            <a:pPr indent="0" lvl="0" marL="177800" marR="0" rtl="0" algn="l">
              <a:lnSpc>
                <a:spcPct val="90000"/>
              </a:lnSpc>
              <a:spcBef>
                <a:spcPts val="0"/>
              </a:spcBef>
              <a:spcAft>
                <a:spcPts val="0"/>
              </a:spcAft>
              <a:buNone/>
            </a:pPr>
            <a:r>
              <a:t/>
            </a:r>
            <a:endParaRPr b="1" sz="2100">
              <a:solidFill>
                <a:schemeClr val="lt1"/>
              </a:solidFill>
            </a:endParaRPr>
          </a:p>
          <a:p>
            <a:pPr indent="-190500" lvl="0" marL="177800" marR="0" rtl="0" algn="l">
              <a:lnSpc>
                <a:spcPct val="90000"/>
              </a:lnSpc>
              <a:spcBef>
                <a:spcPts val="0"/>
              </a:spcBef>
              <a:spcAft>
                <a:spcPts val="0"/>
              </a:spcAft>
              <a:buClr>
                <a:schemeClr val="lt1"/>
              </a:buClr>
              <a:buSzPts val="2400"/>
              <a:buChar char="●"/>
            </a:pPr>
            <a:r>
              <a:rPr b="1" lang="en" sz="2100">
                <a:solidFill>
                  <a:schemeClr val="lt1"/>
                </a:solidFill>
              </a:rPr>
              <a:t>Advanced Techniques</a:t>
            </a:r>
            <a:endParaRPr b="1" sz="2100">
              <a:solidFill>
                <a:schemeClr val="lt1"/>
              </a:solidFill>
            </a:endParaRPr>
          </a:p>
          <a:p>
            <a:pPr indent="0" lvl="0" marL="0" marR="0" rtl="0" algn="l">
              <a:lnSpc>
                <a:spcPct val="90000"/>
              </a:lnSpc>
              <a:spcBef>
                <a:spcPts val="0"/>
              </a:spcBef>
              <a:spcAft>
                <a:spcPts val="0"/>
              </a:spcAft>
              <a:buNone/>
            </a:pPr>
            <a:r>
              <a:t/>
            </a:r>
            <a:endParaRPr b="1">
              <a:solidFill>
                <a:srgbClr val="0D0D0D"/>
              </a:solidFill>
            </a:endParaRPr>
          </a:p>
        </p:txBody>
      </p:sp>
      <p:sp>
        <p:nvSpPr>
          <p:cNvPr id="163" name="Google Shape;163;p28"/>
          <p:cNvSpPr txBox="1"/>
          <p:nvPr>
            <p:ph idx="1" type="body"/>
          </p:nvPr>
        </p:nvSpPr>
        <p:spPr>
          <a:xfrm>
            <a:off x="4342925" y="1313800"/>
            <a:ext cx="4550700" cy="3263400"/>
          </a:xfrm>
          <a:prstGeom prst="rect">
            <a:avLst/>
          </a:prstGeom>
          <a:noFill/>
          <a:ln>
            <a:noFill/>
          </a:ln>
        </p:spPr>
        <p:txBody>
          <a:bodyPr anchorCtr="0" anchor="t" bIns="34275" lIns="68575" spcFirstLastPara="1" rIns="68575" wrap="square" tIns="34275">
            <a:normAutofit/>
          </a:bodyPr>
          <a:lstStyle/>
          <a:p>
            <a:pPr indent="-165100" lvl="0" marL="177800" marR="0" rtl="0" algn="l">
              <a:lnSpc>
                <a:spcPct val="90000"/>
              </a:lnSpc>
              <a:spcBef>
                <a:spcPts val="0"/>
              </a:spcBef>
              <a:spcAft>
                <a:spcPts val="0"/>
              </a:spcAft>
              <a:buClr>
                <a:schemeClr val="lt1"/>
              </a:buClr>
              <a:buSzPts val="2000"/>
              <a:buChar char="●"/>
            </a:pPr>
            <a:r>
              <a:rPr b="1" lang="en" sz="2000">
                <a:solidFill>
                  <a:schemeClr val="lt1"/>
                </a:solidFill>
              </a:rPr>
              <a:t>ARIMAS: Autoregressive Integrated</a:t>
            </a:r>
            <a:endParaRPr b="1" sz="2000">
              <a:solidFill>
                <a:schemeClr val="lt1"/>
              </a:solidFill>
            </a:endParaRPr>
          </a:p>
          <a:p>
            <a:pPr indent="0" lvl="0" marL="177800" marR="0" rtl="0" algn="l">
              <a:lnSpc>
                <a:spcPct val="90000"/>
              </a:lnSpc>
              <a:spcBef>
                <a:spcPts val="0"/>
              </a:spcBef>
              <a:spcAft>
                <a:spcPts val="0"/>
              </a:spcAft>
              <a:buNone/>
            </a:pPr>
            <a:r>
              <a:rPr b="1" lang="en" sz="2000">
                <a:solidFill>
                  <a:schemeClr val="lt1"/>
                </a:solidFill>
              </a:rPr>
              <a:t>Moving Average Model</a:t>
            </a:r>
            <a:endParaRPr b="1" sz="2000">
              <a:solidFill>
                <a:schemeClr val="lt1"/>
              </a:solidFill>
            </a:endParaRPr>
          </a:p>
          <a:p>
            <a:pPr indent="0" lvl="0" marL="177800" marR="0" rtl="0" algn="l">
              <a:lnSpc>
                <a:spcPct val="90000"/>
              </a:lnSpc>
              <a:spcBef>
                <a:spcPts val="0"/>
              </a:spcBef>
              <a:spcAft>
                <a:spcPts val="0"/>
              </a:spcAft>
              <a:buNone/>
            </a:pPr>
            <a:r>
              <a:t/>
            </a:r>
            <a:endParaRPr b="1" sz="2000">
              <a:solidFill>
                <a:schemeClr val="lt1"/>
              </a:solidFill>
            </a:endParaRPr>
          </a:p>
          <a:p>
            <a:pPr indent="-165100" lvl="0" marL="177800" marR="0" rtl="0" algn="l">
              <a:lnSpc>
                <a:spcPct val="90000"/>
              </a:lnSpc>
              <a:spcBef>
                <a:spcPts val="0"/>
              </a:spcBef>
              <a:spcAft>
                <a:spcPts val="0"/>
              </a:spcAft>
              <a:buClr>
                <a:schemeClr val="lt1"/>
              </a:buClr>
              <a:buSzPts val="2000"/>
              <a:buChar char="●"/>
            </a:pPr>
            <a:r>
              <a:rPr b="1" lang="en" sz="2000">
                <a:solidFill>
                  <a:schemeClr val="lt1"/>
                </a:solidFill>
              </a:rPr>
              <a:t>Time Series Model Type</a:t>
            </a:r>
            <a:endParaRPr b="1" sz="2000">
              <a:solidFill>
                <a:schemeClr val="lt1"/>
              </a:solidFill>
            </a:endParaRPr>
          </a:p>
          <a:p>
            <a:pPr indent="-215900" lvl="1" marL="520700" marR="0" rtl="0" algn="l">
              <a:lnSpc>
                <a:spcPct val="90000"/>
              </a:lnSpc>
              <a:spcBef>
                <a:spcPts val="0"/>
              </a:spcBef>
              <a:spcAft>
                <a:spcPts val="0"/>
              </a:spcAft>
              <a:buClr>
                <a:schemeClr val="lt1"/>
              </a:buClr>
              <a:buSzPts val="2000"/>
              <a:buChar char="○"/>
            </a:pPr>
            <a:r>
              <a:rPr b="1" lang="en" sz="2000">
                <a:solidFill>
                  <a:schemeClr val="lt1"/>
                </a:solidFill>
              </a:rPr>
              <a:t>ARIMA model will be used in the next simulation</a:t>
            </a:r>
            <a:endParaRPr b="1" sz="2000">
              <a:solidFill>
                <a:schemeClr val="lt1"/>
              </a:solidFill>
            </a:endParaRPr>
          </a:p>
          <a:p>
            <a:pPr indent="-215900" lvl="1" marL="520700" marR="0" rtl="0" algn="l">
              <a:lnSpc>
                <a:spcPct val="90000"/>
              </a:lnSpc>
              <a:spcBef>
                <a:spcPts val="0"/>
              </a:spcBef>
              <a:spcAft>
                <a:spcPts val="0"/>
              </a:spcAft>
              <a:buClr>
                <a:schemeClr val="lt1"/>
              </a:buClr>
              <a:buSzPts val="2000"/>
              <a:buChar char="○"/>
            </a:pPr>
            <a:r>
              <a:rPr b="1" lang="en" sz="2000">
                <a:solidFill>
                  <a:schemeClr val="lt1"/>
                </a:solidFill>
              </a:rPr>
              <a:t>Analyze and predict future values in a time series based on its past behavior and inherent statistical properties</a:t>
            </a:r>
            <a:endParaRPr b="1" sz="1200">
              <a:solidFill>
                <a:schemeClr val="lt1"/>
              </a:solidFill>
            </a:endParaRPr>
          </a:p>
          <a:p>
            <a:pPr indent="0" lvl="0" marL="177800" marR="0" rtl="0" algn="l">
              <a:lnSpc>
                <a:spcPct val="90000"/>
              </a:lnSpc>
              <a:spcBef>
                <a:spcPts val="0"/>
              </a:spcBef>
              <a:spcAft>
                <a:spcPts val="0"/>
              </a:spcAft>
              <a:buNone/>
            </a:pPr>
            <a:r>
              <a:t/>
            </a:r>
            <a:endParaRPr b="1" sz="1900">
              <a:solidFill>
                <a:srgbClr val="0D0D0D"/>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Why Pick Linear Regression </a:t>
            </a:r>
            <a:endParaRPr/>
          </a:p>
          <a:p>
            <a:pPr indent="0" lvl="0" marL="0" rtl="0" algn="l">
              <a:spcBef>
                <a:spcPts val="0"/>
              </a:spcBef>
              <a:spcAft>
                <a:spcPts val="0"/>
              </a:spcAft>
              <a:buNone/>
            </a:pPr>
            <a:r>
              <a:rPr lang="en"/>
              <a:t>to use in Real estate?</a:t>
            </a:r>
            <a:endParaRPr/>
          </a:p>
        </p:txBody>
      </p:sp>
      <p:sp>
        <p:nvSpPr>
          <p:cNvPr id="83" name="Google Shape;83;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SzPts val="2800"/>
              <a:buChar char="●"/>
            </a:pPr>
            <a:r>
              <a:rPr lang="en" sz="2800"/>
              <a:t>Simple and interpretable</a:t>
            </a:r>
            <a:endParaRPr sz="2800"/>
          </a:p>
          <a:p>
            <a:pPr indent="-406400" lvl="0" marL="457200" rtl="0" algn="l">
              <a:spcBef>
                <a:spcPts val="0"/>
              </a:spcBef>
              <a:spcAft>
                <a:spcPts val="0"/>
              </a:spcAft>
              <a:buSzPts val="2800"/>
              <a:buChar char="●"/>
            </a:pPr>
            <a:r>
              <a:rPr lang="en" sz="2800"/>
              <a:t>Fast and efficient</a:t>
            </a:r>
            <a:endParaRPr sz="2800"/>
          </a:p>
          <a:p>
            <a:pPr indent="-406400" lvl="0" marL="457200" rtl="0" algn="l">
              <a:spcBef>
                <a:spcPts val="0"/>
              </a:spcBef>
              <a:spcAft>
                <a:spcPts val="0"/>
              </a:spcAft>
              <a:buSzPts val="2800"/>
              <a:buChar char="●"/>
            </a:pPr>
            <a:r>
              <a:rPr lang="en" sz="2800"/>
              <a:t>Transparency-identify factors</a:t>
            </a:r>
            <a:endParaRPr sz="2800"/>
          </a:p>
          <a:p>
            <a:pPr indent="-406400" lvl="0" marL="457200" rtl="0" algn="l">
              <a:spcBef>
                <a:spcPts val="0"/>
              </a:spcBef>
              <a:spcAft>
                <a:spcPts val="0"/>
              </a:spcAft>
              <a:buSzPts val="2800"/>
              <a:buChar char="●"/>
            </a:pPr>
            <a:r>
              <a:rPr lang="en" sz="2800"/>
              <a:t>Can be used in short and long term forecasting</a:t>
            </a:r>
            <a:endParaRPr sz="2800"/>
          </a:p>
          <a:p>
            <a:pPr indent="-406400" lvl="0" marL="457200" rtl="0" algn="l">
              <a:spcBef>
                <a:spcPts val="0"/>
              </a:spcBef>
              <a:spcAft>
                <a:spcPts val="0"/>
              </a:spcAft>
              <a:buSzPts val="2800"/>
              <a:buChar char="●"/>
            </a:pPr>
            <a:r>
              <a:rPr lang="en" sz="2800"/>
              <a:t>Be used as a baseline model</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Application of Linear Regression</a:t>
            </a:r>
            <a:endParaRPr/>
          </a:p>
        </p:txBody>
      </p:sp>
      <p:sp>
        <p:nvSpPr>
          <p:cNvPr id="89" name="Google Shape;89;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10000"/>
          </a:bodyPr>
          <a:lstStyle/>
          <a:p>
            <a:pPr indent="-368300" lvl="0" marL="457200" rtl="0" algn="l">
              <a:spcBef>
                <a:spcPts val="0"/>
              </a:spcBef>
              <a:spcAft>
                <a:spcPts val="0"/>
              </a:spcAft>
              <a:buSzPts val="2200"/>
              <a:buChar char="●"/>
            </a:pPr>
            <a:r>
              <a:rPr lang="en" sz="2200"/>
              <a:t>Real estate pricing</a:t>
            </a:r>
            <a:endParaRPr sz="2200"/>
          </a:p>
          <a:p>
            <a:pPr indent="-368300" lvl="0" marL="457200" rtl="0" algn="l">
              <a:spcBef>
                <a:spcPts val="0"/>
              </a:spcBef>
              <a:spcAft>
                <a:spcPts val="0"/>
              </a:spcAft>
              <a:buSzPts val="2200"/>
              <a:buChar char="●"/>
            </a:pPr>
            <a:r>
              <a:rPr lang="en" sz="2200"/>
              <a:t>Sales forecasting</a:t>
            </a:r>
            <a:endParaRPr sz="2200"/>
          </a:p>
          <a:p>
            <a:pPr indent="-368300" lvl="0" marL="457200" rtl="0" algn="l">
              <a:spcBef>
                <a:spcPts val="0"/>
              </a:spcBef>
              <a:spcAft>
                <a:spcPts val="0"/>
              </a:spcAft>
              <a:buSzPts val="2200"/>
              <a:buChar char="●"/>
            </a:pPr>
            <a:r>
              <a:rPr lang="en" sz="2200"/>
              <a:t>Marketing effectiveness</a:t>
            </a:r>
            <a:endParaRPr sz="2200"/>
          </a:p>
          <a:p>
            <a:pPr indent="-368300" lvl="0" marL="457200" rtl="0" algn="l">
              <a:spcBef>
                <a:spcPts val="0"/>
              </a:spcBef>
              <a:spcAft>
                <a:spcPts val="0"/>
              </a:spcAft>
              <a:buSzPts val="2200"/>
              <a:buChar char="●"/>
            </a:pPr>
            <a:r>
              <a:rPr lang="en" sz="2200"/>
              <a:t>Risk assessment</a:t>
            </a:r>
            <a:endParaRPr sz="2200"/>
          </a:p>
          <a:p>
            <a:pPr indent="-368300" lvl="0" marL="457200" rtl="0" algn="l">
              <a:spcBef>
                <a:spcPts val="0"/>
              </a:spcBef>
              <a:spcAft>
                <a:spcPts val="0"/>
              </a:spcAft>
              <a:buSzPts val="2200"/>
              <a:buChar char="●"/>
            </a:pPr>
            <a:r>
              <a:rPr lang="en" sz="2200"/>
              <a:t>Demand forecasting</a:t>
            </a:r>
            <a:endParaRPr sz="2200"/>
          </a:p>
          <a:p>
            <a:pPr indent="-368300" lvl="0" marL="457200" rtl="0" algn="l">
              <a:spcBef>
                <a:spcPts val="0"/>
              </a:spcBef>
              <a:spcAft>
                <a:spcPts val="0"/>
              </a:spcAft>
              <a:buSzPts val="2200"/>
              <a:buChar char="●"/>
            </a:pPr>
            <a:r>
              <a:rPr lang="en" sz="2200"/>
              <a:t>Performance evaluation</a:t>
            </a:r>
            <a:endParaRPr sz="2200"/>
          </a:p>
          <a:p>
            <a:pPr indent="-368300" lvl="0" marL="457200" rtl="0" algn="l">
              <a:spcBef>
                <a:spcPts val="0"/>
              </a:spcBef>
              <a:spcAft>
                <a:spcPts val="0"/>
              </a:spcAft>
              <a:buSzPts val="2200"/>
              <a:buChar char="●"/>
            </a:pPr>
            <a:r>
              <a:rPr lang="en" sz="2200"/>
              <a:t>Supply chain optimization</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Popular Algorithms in Real Estate Industry</a:t>
            </a:r>
            <a:endParaRPr/>
          </a:p>
        </p:txBody>
      </p:sp>
      <p:sp>
        <p:nvSpPr>
          <p:cNvPr id="95" name="Google Shape;95;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Time series model</a:t>
            </a:r>
            <a:endParaRPr sz="2100"/>
          </a:p>
          <a:p>
            <a:pPr indent="-336550" lvl="1" marL="914400" rtl="0" algn="l">
              <a:spcBef>
                <a:spcPts val="0"/>
              </a:spcBef>
              <a:spcAft>
                <a:spcPts val="0"/>
              </a:spcAft>
              <a:buSzPts val="1700"/>
              <a:buChar char="○"/>
            </a:pPr>
            <a:r>
              <a:rPr lang="en" sz="1700"/>
              <a:t>Linear regression model</a:t>
            </a:r>
            <a:endParaRPr sz="1700"/>
          </a:p>
          <a:p>
            <a:pPr indent="-336550" lvl="1" marL="914400" rtl="0" algn="l">
              <a:spcBef>
                <a:spcPts val="0"/>
              </a:spcBef>
              <a:spcAft>
                <a:spcPts val="0"/>
              </a:spcAft>
              <a:buSzPts val="1700"/>
              <a:buChar char="○"/>
            </a:pPr>
            <a:r>
              <a:rPr lang="en" sz="1700"/>
              <a:t>LSTMs (Long Short-Term Memory networks)</a:t>
            </a:r>
            <a:endParaRPr sz="1700"/>
          </a:p>
          <a:p>
            <a:pPr indent="-336550" lvl="1" marL="914400" rtl="0" algn="l">
              <a:spcBef>
                <a:spcPts val="0"/>
              </a:spcBef>
              <a:spcAft>
                <a:spcPts val="0"/>
              </a:spcAft>
              <a:buSzPts val="1700"/>
              <a:buChar char="○"/>
            </a:pPr>
            <a:r>
              <a:rPr lang="en" sz="1700"/>
              <a:t>Prophet by Facebook</a:t>
            </a:r>
            <a:endParaRPr sz="1900"/>
          </a:p>
          <a:p>
            <a:pPr indent="-336550" lvl="1" marL="914400" rtl="0" algn="l">
              <a:spcBef>
                <a:spcPts val="0"/>
              </a:spcBef>
              <a:spcAft>
                <a:spcPts val="0"/>
              </a:spcAft>
              <a:buSzPts val="1700"/>
              <a:buChar char="○"/>
            </a:pPr>
            <a:r>
              <a:rPr lang="en" sz="1700"/>
              <a:t>ARIMA (Autoregressive Integrated Moving Average)</a:t>
            </a:r>
            <a:endParaRPr sz="1700"/>
          </a:p>
          <a:p>
            <a:pPr indent="-361950" lvl="0" marL="457200" rtl="0" algn="l">
              <a:spcBef>
                <a:spcPts val="0"/>
              </a:spcBef>
              <a:spcAft>
                <a:spcPts val="0"/>
              </a:spcAft>
              <a:buSzPts val="2100"/>
              <a:buChar char="●"/>
            </a:pPr>
            <a:r>
              <a:rPr lang="en" sz="2100"/>
              <a:t>Gradient boost machines (GBM)</a:t>
            </a:r>
            <a:endParaRPr sz="2100"/>
          </a:p>
          <a:p>
            <a:pPr indent="-361950" lvl="0" marL="457200" rtl="0" algn="l">
              <a:spcBef>
                <a:spcPts val="0"/>
              </a:spcBef>
              <a:spcAft>
                <a:spcPts val="0"/>
              </a:spcAft>
              <a:buSzPts val="2100"/>
              <a:buChar char="●"/>
            </a:pPr>
            <a:r>
              <a:rPr lang="en" sz="2100"/>
              <a:t>Simultaneous Equation Models (SEM)</a:t>
            </a:r>
            <a:endParaRPr sz="2100"/>
          </a:p>
          <a:p>
            <a:pPr indent="-361950" lvl="0" marL="457200" rtl="0" algn="l">
              <a:spcBef>
                <a:spcPts val="0"/>
              </a:spcBef>
              <a:spcAft>
                <a:spcPts val="0"/>
              </a:spcAft>
              <a:buSzPts val="2100"/>
              <a:buChar char="●"/>
            </a:pPr>
            <a:r>
              <a:rPr lang="en" sz="2100"/>
              <a:t>Random forest</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Play"/>
              <a:buNone/>
            </a:pPr>
            <a:r>
              <a:rPr lang="en">
                <a:latin typeface="Arial"/>
                <a:ea typeface="Arial"/>
                <a:cs typeface="Arial"/>
                <a:sym typeface="Arial"/>
              </a:rPr>
              <a:t>Boston Dataset</a:t>
            </a:r>
            <a:endParaRPr>
              <a:latin typeface="Arial"/>
              <a:ea typeface="Arial"/>
              <a:cs typeface="Arial"/>
              <a:sym typeface="Arial"/>
            </a:endParaRPr>
          </a:p>
        </p:txBody>
      </p:sp>
      <p:sp>
        <p:nvSpPr>
          <p:cNvPr id="101" name="Google Shape;101;p18"/>
          <p:cNvSpPr txBox="1"/>
          <p:nvPr>
            <p:ph idx="1" type="body"/>
          </p:nvPr>
        </p:nvSpPr>
        <p:spPr>
          <a:xfrm>
            <a:off x="50050" y="1037500"/>
            <a:ext cx="4341000" cy="3798300"/>
          </a:xfrm>
          <a:prstGeom prst="rect">
            <a:avLst/>
          </a:prstGeom>
          <a:noFill/>
          <a:ln>
            <a:noFill/>
          </a:ln>
        </p:spPr>
        <p:txBody>
          <a:bodyPr anchorCtr="0" anchor="t" bIns="34275" lIns="68575" spcFirstLastPara="1" rIns="68575" wrap="square" tIns="34275">
            <a:normAutofit fontScale="62500" lnSpcReduction="20000"/>
          </a:bodyPr>
          <a:lstStyle/>
          <a:p>
            <a:pPr indent="-160223" lvl="0" marL="177800" rtl="0" algn="l">
              <a:lnSpc>
                <a:spcPct val="90000"/>
              </a:lnSpc>
              <a:spcBef>
                <a:spcPts val="0"/>
              </a:spcBef>
              <a:spcAft>
                <a:spcPts val="0"/>
              </a:spcAft>
              <a:buClr>
                <a:schemeClr val="lt1"/>
              </a:buClr>
              <a:buSzPct val="100000"/>
              <a:buChar char="●"/>
            </a:pPr>
            <a:r>
              <a:rPr b="1" i="0" lang="en" sz="1797" u="none" strike="noStrike">
                <a:solidFill>
                  <a:schemeClr val="lt1"/>
                </a:solidFill>
                <a:latin typeface="Arial"/>
                <a:ea typeface="Arial"/>
                <a:cs typeface="Arial"/>
                <a:sym typeface="Arial"/>
              </a:rPr>
              <a:t>Observations:</a:t>
            </a:r>
            <a:r>
              <a:rPr b="0" i="0" lang="en" sz="1797" u="none" strike="noStrike">
                <a:solidFill>
                  <a:schemeClr val="lt1"/>
                </a:solidFill>
                <a:latin typeface="Arial"/>
                <a:ea typeface="Arial"/>
                <a:cs typeface="Arial"/>
                <a:sym typeface="Arial"/>
              </a:rPr>
              <a:t> 506 housing districts in the Boston area</a:t>
            </a:r>
            <a:endParaRPr sz="1797">
              <a:solidFill>
                <a:schemeClr val="lt1"/>
              </a:solidFill>
            </a:endParaRPr>
          </a:p>
          <a:p>
            <a:pPr indent="-160223" lvl="0" marL="177800" rtl="0" algn="l">
              <a:lnSpc>
                <a:spcPct val="90000"/>
              </a:lnSpc>
              <a:spcBef>
                <a:spcPts val="800"/>
              </a:spcBef>
              <a:spcAft>
                <a:spcPts val="0"/>
              </a:spcAft>
              <a:buClr>
                <a:schemeClr val="lt1"/>
              </a:buClr>
              <a:buSzPct val="100000"/>
              <a:buFont typeface="Arial"/>
              <a:buChar char="●"/>
            </a:pPr>
            <a:r>
              <a:rPr b="1" i="0" lang="en" sz="1797" u="none" strike="noStrike">
                <a:solidFill>
                  <a:schemeClr val="lt1"/>
                </a:solidFill>
                <a:latin typeface="Arial"/>
                <a:ea typeface="Arial"/>
                <a:cs typeface="Arial"/>
                <a:sym typeface="Arial"/>
              </a:rPr>
              <a:t>Features:</a:t>
            </a:r>
            <a:r>
              <a:rPr b="0" i="0" lang="en" sz="1797" u="none" strike="noStrike">
                <a:solidFill>
                  <a:schemeClr val="lt1"/>
                </a:solidFill>
                <a:latin typeface="Arial"/>
                <a:ea typeface="Arial"/>
                <a:cs typeface="Arial"/>
                <a:sym typeface="Arial"/>
              </a:rPr>
              <a:t>CRIM: Per capita crime rate by town</a:t>
            </a:r>
            <a:endParaRPr sz="1797">
              <a:solidFill>
                <a:schemeClr val="lt1"/>
              </a:solidFill>
            </a:endParaRPr>
          </a:p>
          <a:p>
            <a:pPr indent="-160223" lvl="0" marL="177800" rtl="0" algn="l">
              <a:lnSpc>
                <a:spcPct val="90000"/>
              </a:lnSpc>
              <a:spcBef>
                <a:spcPts val="800"/>
              </a:spcBef>
              <a:spcAft>
                <a:spcPts val="0"/>
              </a:spcAft>
              <a:buClr>
                <a:schemeClr val="lt1"/>
              </a:buClr>
              <a:buSzPct val="100000"/>
              <a:buFont typeface="Arial"/>
              <a:buChar char="●"/>
            </a:pPr>
            <a:r>
              <a:rPr b="0" i="0" lang="en" sz="1797" u="none" strike="noStrike">
                <a:solidFill>
                  <a:schemeClr val="lt1"/>
                </a:solidFill>
                <a:latin typeface="Arial"/>
                <a:ea typeface="Arial"/>
                <a:cs typeface="Arial"/>
                <a:sym typeface="Arial"/>
              </a:rPr>
              <a:t>ZN: Proportion of residential land zoned for lots over 25,000 sq.ft.</a:t>
            </a:r>
            <a:endParaRPr sz="1797">
              <a:solidFill>
                <a:schemeClr val="lt1"/>
              </a:solidFill>
            </a:endParaRPr>
          </a:p>
          <a:p>
            <a:pPr indent="-160223" lvl="0" marL="177800" rtl="0" algn="l">
              <a:lnSpc>
                <a:spcPct val="90000"/>
              </a:lnSpc>
              <a:spcBef>
                <a:spcPts val="800"/>
              </a:spcBef>
              <a:spcAft>
                <a:spcPts val="0"/>
              </a:spcAft>
              <a:buClr>
                <a:schemeClr val="lt1"/>
              </a:buClr>
              <a:buSzPct val="100000"/>
              <a:buFont typeface="Arial"/>
              <a:buChar char="●"/>
            </a:pPr>
            <a:r>
              <a:rPr b="0" i="0" lang="en" sz="1797" u="none" strike="noStrike">
                <a:solidFill>
                  <a:schemeClr val="lt1"/>
                </a:solidFill>
                <a:latin typeface="Arial"/>
                <a:ea typeface="Arial"/>
                <a:cs typeface="Arial"/>
                <a:sym typeface="Arial"/>
              </a:rPr>
              <a:t>INDUS: Proportion of non-retail business acres per town</a:t>
            </a:r>
            <a:endParaRPr sz="1797">
              <a:solidFill>
                <a:schemeClr val="lt1"/>
              </a:solidFill>
            </a:endParaRPr>
          </a:p>
          <a:p>
            <a:pPr indent="-160223" lvl="0" marL="177800" rtl="0" algn="l">
              <a:lnSpc>
                <a:spcPct val="90000"/>
              </a:lnSpc>
              <a:spcBef>
                <a:spcPts val="800"/>
              </a:spcBef>
              <a:spcAft>
                <a:spcPts val="0"/>
              </a:spcAft>
              <a:buClr>
                <a:schemeClr val="lt1"/>
              </a:buClr>
              <a:buSzPct val="100000"/>
              <a:buFont typeface="Arial"/>
              <a:buChar char="●"/>
            </a:pPr>
            <a:r>
              <a:rPr b="0" i="0" lang="en" sz="1797" u="none" strike="noStrike">
                <a:solidFill>
                  <a:schemeClr val="lt1"/>
                </a:solidFill>
                <a:latin typeface="Arial"/>
                <a:ea typeface="Arial"/>
                <a:cs typeface="Arial"/>
                <a:sym typeface="Arial"/>
              </a:rPr>
              <a:t>CHAS: Charles River dummy variable (1 if tract bounds river; 0 otherwise)</a:t>
            </a:r>
            <a:endParaRPr sz="1797">
              <a:solidFill>
                <a:schemeClr val="lt1"/>
              </a:solidFill>
            </a:endParaRPr>
          </a:p>
          <a:p>
            <a:pPr indent="-160223" lvl="0" marL="177800" rtl="0" algn="l">
              <a:lnSpc>
                <a:spcPct val="90000"/>
              </a:lnSpc>
              <a:spcBef>
                <a:spcPts val="800"/>
              </a:spcBef>
              <a:spcAft>
                <a:spcPts val="0"/>
              </a:spcAft>
              <a:buClr>
                <a:schemeClr val="lt1"/>
              </a:buClr>
              <a:buSzPct val="100000"/>
              <a:buFont typeface="Arial"/>
              <a:buChar char="●"/>
            </a:pPr>
            <a:r>
              <a:rPr b="0" i="0" lang="en" sz="1797" u="none" strike="noStrike">
                <a:solidFill>
                  <a:schemeClr val="lt1"/>
                </a:solidFill>
                <a:latin typeface="Arial"/>
                <a:ea typeface="Arial"/>
                <a:cs typeface="Arial"/>
                <a:sym typeface="Arial"/>
              </a:rPr>
              <a:t>RM: Average number of rooms per dwelling</a:t>
            </a:r>
            <a:endParaRPr sz="1797">
              <a:solidFill>
                <a:schemeClr val="lt1"/>
              </a:solidFill>
            </a:endParaRPr>
          </a:p>
          <a:p>
            <a:pPr indent="-160223" lvl="0" marL="177800" rtl="0" algn="l">
              <a:lnSpc>
                <a:spcPct val="90000"/>
              </a:lnSpc>
              <a:spcBef>
                <a:spcPts val="800"/>
              </a:spcBef>
              <a:spcAft>
                <a:spcPts val="0"/>
              </a:spcAft>
              <a:buClr>
                <a:schemeClr val="lt1"/>
              </a:buClr>
              <a:buSzPct val="100000"/>
              <a:buFont typeface="Arial"/>
              <a:buChar char="●"/>
            </a:pPr>
            <a:r>
              <a:rPr b="0" i="0" lang="en" sz="1797" u="none" strike="noStrike">
                <a:solidFill>
                  <a:schemeClr val="lt1"/>
                </a:solidFill>
                <a:latin typeface="Arial"/>
                <a:ea typeface="Arial"/>
                <a:cs typeface="Arial"/>
                <a:sym typeface="Arial"/>
              </a:rPr>
              <a:t>AGE: Proportion of owner-occupied units built prior to 1940</a:t>
            </a:r>
            <a:endParaRPr sz="1797">
              <a:solidFill>
                <a:schemeClr val="lt1"/>
              </a:solidFill>
            </a:endParaRPr>
          </a:p>
          <a:p>
            <a:pPr indent="-160223" lvl="0" marL="177800" rtl="0" algn="l">
              <a:lnSpc>
                <a:spcPct val="90000"/>
              </a:lnSpc>
              <a:spcBef>
                <a:spcPts val="800"/>
              </a:spcBef>
              <a:spcAft>
                <a:spcPts val="0"/>
              </a:spcAft>
              <a:buClr>
                <a:schemeClr val="lt1"/>
              </a:buClr>
              <a:buSzPct val="100000"/>
              <a:buFont typeface="Arial"/>
              <a:buChar char="●"/>
            </a:pPr>
            <a:r>
              <a:rPr b="0" i="0" lang="en" sz="1797" u="none" strike="noStrike">
                <a:solidFill>
                  <a:schemeClr val="lt1"/>
                </a:solidFill>
                <a:latin typeface="Arial"/>
                <a:ea typeface="Arial"/>
                <a:cs typeface="Arial"/>
                <a:sym typeface="Arial"/>
              </a:rPr>
              <a:t>DIS: Weighted distances to five Boston employment centres</a:t>
            </a:r>
            <a:endParaRPr sz="1797">
              <a:solidFill>
                <a:schemeClr val="lt1"/>
              </a:solidFill>
            </a:endParaRPr>
          </a:p>
          <a:p>
            <a:pPr indent="-160223" lvl="0" marL="177800" rtl="0" algn="l">
              <a:lnSpc>
                <a:spcPct val="90000"/>
              </a:lnSpc>
              <a:spcBef>
                <a:spcPts val="800"/>
              </a:spcBef>
              <a:spcAft>
                <a:spcPts val="0"/>
              </a:spcAft>
              <a:buClr>
                <a:schemeClr val="lt1"/>
              </a:buClr>
              <a:buSzPct val="100000"/>
              <a:buFont typeface="Arial"/>
              <a:buChar char="●"/>
            </a:pPr>
            <a:r>
              <a:rPr b="0" i="0" lang="en" sz="1797" u="none" strike="noStrike">
                <a:solidFill>
                  <a:schemeClr val="lt1"/>
                </a:solidFill>
                <a:latin typeface="Arial"/>
                <a:ea typeface="Arial"/>
                <a:cs typeface="Arial"/>
                <a:sym typeface="Arial"/>
              </a:rPr>
              <a:t>RAD: Index of accessibility to radial highways</a:t>
            </a:r>
            <a:endParaRPr sz="1797">
              <a:solidFill>
                <a:schemeClr val="lt1"/>
              </a:solidFill>
            </a:endParaRPr>
          </a:p>
          <a:p>
            <a:pPr indent="-160223" lvl="0" marL="177800" rtl="0" algn="l">
              <a:lnSpc>
                <a:spcPct val="90000"/>
              </a:lnSpc>
              <a:spcBef>
                <a:spcPts val="800"/>
              </a:spcBef>
              <a:spcAft>
                <a:spcPts val="0"/>
              </a:spcAft>
              <a:buClr>
                <a:schemeClr val="lt1"/>
              </a:buClr>
              <a:buSzPct val="100000"/>
              <a:buFont typeface="Arial"/>
              <a:buChar char="●"/>
            </a:pPr>
            <a:r>
              <a:rPr b="0" i="0" lang="en" sz="1797" u="none" strike="noStrike">
                <a:solidFill>
                  <a:schemeClr val="lt1"/>
                </a:solidFill>
                <a:latin typeface="Arial"/>
                <a:ea typeface="Arial"/>
                <a:cs typeface="Arial"/>
                <a:sym typeface="Arial"/>
              </a:rPr>
              <a:t>TAX: Full-value property-tax rate per $10,000</a:t>
            </a:r>
            <a:endParaRPr sz="1797">
              <a:solidFill>
                <a:schemeClr val="lt1"/>
              </a:solidFill>
            </a:endParaRPr>
          </a:p>
          <a:p>
            <a:pPr indent="-160223" lvl="0" marL="177800" rtl="0" algn="l">
              <a:lnSpc>
                <a:spcPct val="90000"/>
              </a:lnSpc>
              <a:spcBef>
                <a:spcPts val="800"/>
              </a:spcBef>
              <a:spcAft>
                <a:spcPts val="0"/>
              </a:spcAft>
              <a:buClr>
                <a:schemeClr val="lt1"/>
              </a:buClr>
              <a:buSzPct val="100000"/>
              <a:buFont typeface="Arial"/>
              <a:buChar char="●"/>
            </a:pPr>
            <a:r>
              <a:rPr b="0" i="0" lang="en" sz="1797" u="none" strike="noStrike">
                <a:solidFill>
                  <a:schemeClr val="lt1"/>
                </a:solidFill>
                <a:latin typeface="Arial"/>
                <a:ea typeface="Arial"/>
                <a:cs typeface="Arial"/>
                <a:sym typeface="Arial"/>
              </a:rPr>
              <a:t>PTRATIO: Pupil-teacher ratio by town</a:t>
            </a:r>
            <a:endParaRPr sz="1797">
              <a:solidFill>
                <a:schemeClr val="lt1"/>
              </a:solidFill>
            </a:endParaRPr>
          </a:p>
          <a:p>
            <a:pPr indent="-160223" lvl="0" marL="177800" rtl="0" algn="l">
              <a:lnSpc>
                <a:spcPct val="90000"/>
              </a:lnSpc>
              <a:spcBef>
                <a:spcPts val="800"/>
              </a:spcBef>
              <a:spcAft>
                <a:spcPts val="0"/>
              </a:spcAft>
              <a:buClr>
                <a:schemeClr val="lt1"/>
              </a:buClr>
              <a:buSzPct val="100000"/>
              <a:buFont typeface="Arial"/>
              <a:buChar char="●"/>
            </a:pPr>
            <a:r>
              <a:rPr b="0" i="0" lang="en" sz="1797" u="none" strike="noStrike">
                <a:solidFill>
                  <a:schemeClr val="lt1"/>
                </a:solidFill>
                <a:latin typeface="Arial"/>
                <a:ea typeface="Arial"/>
                <a:cs typeface="Arial"/>
                <a:sym typeface="Arial"/>
              </a:rPr>
              <a:t>B: 1000(Bk - 0.63)^2 where Bk is the proportion of blacks by town</a:t>
            </a:r>
            <a:endParaRPr sz="1797">
              <a:solidFill>
                <a:schemeClr val="lt1"/>
              </a:solidFill>
            </a:endParaRPr>
          </a:p>
          <a:p>
            <a:pPr indent="-160223" lvl="0" marL="177800" rtl="0" algn="l">
              <a:lnSpc>
                <a:spcPct val="90000"/>
              </a:lnSpc>
              <a:spcBef>
                <a:spcPts val="800"/>
              </a:spcBef>
              <a:spcAft>
                <a:spcPts val="0"/>
              </a:spcAft>
              <a:buClr>
                <a:schemeClr val="lt1"/>
              </a:buClr>
              <a:buSzPct val="100000"/>
              <a:buFont typeface="Arial"/>
              <a:buChar char="●"/>
            </a:pPr>
            <a:r>
              <a:rPr b="0" i="0" lang="en" sz="1797" u="none" strike="noStrike">
                <a:solidFill>
                  <a:schemeClr val="lt1"/>
                </a:solidFill>
                <a:latin typeface="Arial"/>
                <a:ea typeface="Arial"/>
                <a:cs typeface="Arial"/>
                <a:sym typeface="Arial"/>
              </a:rPr>
              <a:t>LSTAT: % lower status of the population</a:t>
            </a:r>
            <a:endParaRPr sz="1797">
              <a:solidFill>
                <a:schemeClr val="lt1"/>
              </a:solidFill>
            </a:endParaRPr>
          </a:p>
          <a:p>
            <a:pPr indent="-160223" lvl="0" marL="177800" rtl="0" algn="l">
              <a:lnSpc>
                <a:spcPct val="90000"/>
              </a:lnSpc>
              <a:spcBef>
                <a:spcPts val="800"/>
              </a:spcBef>
              <a:spcAft>
                <a:spcPts val="0"/>
              </a:spcAft>
              <a:buClr>
                <a:schemeClr val="lt1"/>
              </a:buClr>
              <a:buSzPct val="100000"/>
              <a:buFont typeface="Arial"/>
              <a:buChar char="●"/>
            </a:pPr>
            <a:r>
              <a:rPr b="0" i="0" lang="en" sz="1797" u="none" strike="noStrike">
                <a:solidFill>
                  <a:schemeClr val="lt1"/>
                </a:solidFill>
                <a:latin typeface="Arial"/>
                <a:ea typeface="Arial"/>
                <a:cs typeface="Arial"/>
                <a:sym typeface="Arial"/>
              </a:rPr>
              <a:t>MEDV: Median value of owner-occupied homes in $1000's (Target Variable</a:t>
            </a:r>
            <a:endParaRPr sz="1797">
              <a:solidFill>
                <a:schemeClr val="lt1"/>
              </a:solidFill>
            </a:endParaRPr>
          </a:p>
          <a:p>
            <a:pPr indent="-88900" lvl="0" marL="177800" rtl="0" algn="l">
              <a:lnSpc>
                <a:spcPct val="90000"/>
              </a:lnSpc>
              <a:spcBef>
                <a:spcPts val="800"/>
              </a:spcBef>
              <a:spcAft>
                <a:spcPts val="1200"/>
              </a:spcAft>
              <a:buClr>
                <a:schemeClr val="dk1"/>
              </a:buClr>
              <a:buSzPct val="116666"/>
              <a:buNone/>
            </a:pPr>
            <a:r>
              <a:t/>
            </a:r>
            <a:endParaRPr/>
          </a:p>
        </p:txBody>
      </p:sp>
      <p:sp>
        <p:nvSpPr>
          <p:cNvPr id="102" name="Google Shape;102;p18"/>
          <p:cNvSpPr txBox="1"/>
          <p:nvPr>
            <p:ph type="title"/>
          </p:nvPr>
        </p:nvSpPr>
        <p:spPr>
          <a:xfrm>
            <a:off x="4786750" y="273838"/>
            <a:ext cx="39933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latin typeface="Arial"/>
                <a:ea typeface="Arial"/>
                <a:cs typeface="Arial"/>
                <a:sym typeface="Arial"/>
              </a:rPr>
              <a:t>Data Preprocessing</a:t>
            </a:r>
            <a:endParaRPr>
              <a:latin typeface="Arial"/>
              <a:ea typeface="Arial"/>
              <a:cs typeface="Arial"/>
              <a:sym typeface="Arial"/>
            </a:endParaRPr>
          </a:p>
        </p:txBody>
      </p:sp>
      <p:pic>
        <p:nvPicPr>
          <p:cNvPr id="103" name="Google Shape;103;p18"/>
          <p:cNvPicPr preferRelativeResize="0"/>
          <p:nvPr/>
        </p:nvPicPr>
        <p:blipFill>
          <a:blip r:embed="rId3">
            <a:alphaModFix/>
          </a:blip>
          <a:stretch>
            <a:fillRect/>
          </a:stretch>
        </p:blipFill>
        <p:spPr>
          <a:xfrm>
            <a:off x="4471425" y="990713"/>
            <a:ext cx="4623949" cy="36887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descr="A graph of crime distribution&#10;&#10;Description automatically generated" id="108" name="Google Shape;108;p19"/>
          <p:cNvPicPr preferRelativeResize="0"/>
          <p:nvPr>
            <p:ph idx="1" type="body"/>
          </p:nvPr>
        </p:nvPicPr>
        <p:blipFill rotWithShape="1">
          <a:blip r:embed="rId3">
            <a:alphaModFix/>
          </a:blip>
          <a:srcRect b="0" l="0" r="0" t="0"/>
          <a:stretch/>
        </p:blipFill>
        <p:spPr>
          <a:xfrm>
            <a:off x="110100" y="910950"/>
            <a:ext cx="4599300" cy="3942300"/>
          </a:xfrm>
          <a:prstGeom prst="rect">
            <a:avLst/>
          </a:prstGeom>
          <a:noFill/>
          <a:ln>
            <a:noFill/>
          </a:ln>
        </p:spPr>
      </p:pic>
      <p:pic>
        <p:nvPicPr>
          <p:cNvPr descr="A graph with numbers and lines&#10;&#10;Description automatically generated" id="109" name="Google Shape;109;p19"/>
          <p:cNvPicPr preferRelativeResize="0"/>
          <p:nvPr/>
        </p:nvPicPr>
        <p:blipFill rotWithShape="1">
          <a:blip r:embed="rId4">
            <a:alphaModFix/>
          </a:blip>
          <a:srcRect b="0" l="0" r="0" t="0"/>
          <a:stretch/>
        </p:blipFill>
        <p:spPr>
          <a:xfrm>
            <a:off x="4709400" y="911029"/>
            <a:ext cx="3943349" cy="394215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descr="A green bar graph with white text&#10;&#10;Description automatically generated" id="114" name="Google Shape;114;p20"/>
          <p:cNvPicPr preferRelativeResize="0"/>
          <p:nvPr>
            <p:ph idx="1" type="body"/>
          </p:nvPr>
        </p:nvPicPr>
        <p:blipFill rotWithShape="1">
          <a:blip r:embed="rId3">
            <a:alphaModFix/>
          </a:blip>
          <a:srcRect b="0" l="0" r="0" t="0"/>
          <a:stretch/>
        </p:blipFill>
        <p:spPr>
          <a:xfrm>
            <a:off x="627710" y="891225"/>
            <a:ext cx="3944400" cy="3657600"/>
          </a:xfrm>
          <a:prstGeom prst="rect">
            <a:avLst/>
          </a:prstGeom>
          <a:noFill/>
          <a:ln>
            <a:noFill/>
          </a:ln>
        </p:spPr>
      </p:pic>
      <p:pic>
        <p:nvPicPr>
          <p:cNvPr descr="A graph of a number of green bars&#10;&#10;Description automatically generated" id="115" name="Google Shape;115;p20"/>
          <p:cNvPicPr preferRelativeResize="0"/>
          <p:nvPr/>
        </p:nvPicPr>
        <p:blipFill rotWithShape="1">
          <a:blip r:embed="rId4">
            <a:alphaModFix/>
          </a:blip>
          <a:srcRect b="0" l="0" r="0" t="0"/>
          <a:stretch/>
        </p:blipFill>
        <p:spPr>
          <a:xfrm>
            <a:off x="4572000" y="891225"/>
            <a:ext cx="4437525" cy="36577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descr="A graph of a number of rooms&#10;&#10;Description automatically generated" id="120" name="Google Shape;120;p21"/>
          <p:cNvPicPr preferRelativeResize="0"/>
          <p:nvPr>
            <p:ph idx="1" type="body"/>
          </p:nvPr>
        </p:nvPicPr>
        <p:blipFill rotWithShape="1">
          <a:blip r:embed="rId3">
            <a:alphaModFix/>
          </a:blip>
          <a:srcRect b="0" l="0" r="0" t="0"/>
          <a:stretch/>
        </p:blipFill>
        <p:spPr>
          <a:xfrm>
            <a:off x="628650" y="1268016"/>
            <a:ext cx="4039197" cy="3263504"/>
          </a:xfrm>
          <a:prstGeom prst="rect">
            <a:avLst/>
          </a:prstGeom>
          <a:noFill/>
          <a:ln>
            <a:noFill/>
          </a:ln>
        </p:spPr>
      </p:pic>
      <p:pic>
        <p:nvPicPr>
          <p:cNvPr id="121" name="Google Shape;121;p21"/>
          <p:cNvPicPr preferRelativeResize="0"/>
          <p:nvPr/>
        </p:nvPicPr>
        <p:blipFill>
          <a:blip r:embed="rId4">
            <a:alphaModFix/>
          </a:blip>
          <a:stretch>
            <a:fillRect/>
          </a:stretch>
        </p:blipFill>
        <p:spPr>
          <a:xfrm>
            <a:off x="4667850" y="1268025"/>
            <a:ext cx="4214299" cy="326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descr="A graph of a number of bars&#10;&#10;Description automatically generated with medium confidence" id="126" name="Google Shape;126;p22"/>
          <p:cNvPicPr preferRelativeResize="0"/>
          <p:nvPr>
            <p:ph idx="1" type="body"/>
          </p:nvPr>
        </p:nvPicPr>
        <p:blipFill rotWithShape="1">
          <a:blip r:embed="rId3">
            <a:alphaModFix/>
          </a:blip>
          <a:srcRect b="0" l="0" r="0" t="0"/>
          <a:stretch/>
        </p:blipFill>
        <p:spPr>
          <a:xfrm>
            <a:off x="226941" y="977937"/>
            <a:ext cx="4654200" cy="3597900"/>
          </a:xfrm>
          <a:prstGeom prst="rect">
            <a:avLst/>
          </a:prstGeom>
          <a:noFill/>
          <a:ln>
            <a:noFill/>
          </a:ln>
        </p:spPr>
      </p:pic>
      <p:pic>
        <p:nvPicPr>
          <p:cNvPr descr="A graph of a number of bars&#10;&#10;Description automatically generated" id="127" name="Google Shape;127;p22"/>
          <p:cNvPicPr preferRelativeResize="0"/>
          <p:nvPr/>
        </p:nvPicPr>
        <p:blipFill rotWithShape="1">
          <a:blip r:embed="rId4">
            <a:alphaModFix/>
          </a:blip>
          <a:srcRect b="0" l="0" r="0" t="0"/>
          <a:stretch/>
        </p:blipFill>
        <p:spPr>
          <a:xfrm>
            <a:off x="4881144" y="977928"/>
            <a:ext cx="3845160" cy="359792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