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6" r:id="rId9"/>
    <p:sldId id="270" r:id="rId10"/>
    <p:sldId id="271" r:id="rId11"/>
    <p:sldId id="297" r:id="rId12"/>
    <p:sldId id="272" r:id="rId13"/>
    <p:sldId id="273" r:id="rId14"/>
    <p:sldId id="309" r:id="rId15"/>
    <p:sldId id="302" r:id="rId16"/>
    <p:sldId id="303" r:id="rId17"/>
    <p:sldId id="304" r:id="rId18"/>
    <p:sldId id="274" r:id="rId19"/>
    <p:sldId id="275" r:id="rId20"/>
    <p:sldId id="276" r:id="rId21"/>
    <p:sldId id="277" r:id="rId22"/>
    <p:sldId id="299" r:id="rId23"/>
    <p:sldId id="300" r:id="rId24"/>
    <p:sldId id="301" r:id="rId25"/>
    <p:sldId id="278" r:id="rId26"/>
    <p:sldId id="279" r:id="rId27"/>
    <p:sldId id="280" r:id="rId28"/>
    <p:sldId id="305" r:id="rId29"/>
    <p:sldId id="306" r:id="rId30"/>
    <p:sldId id="307" r:id="rId31"/>
    <p:sldId id="308" r:id="rId32"/>
    <p:sldId id="310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C9F42-F3A1-4294-9B11-8698919A9339}" type="datetimeFigureOut">
              <a:rPr lang="en-IN" smtClean="0"/>
              <a:pPr/>
              <a:t>25-02-2022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54A82-4C61-46D6-9DB5-9BE4E11433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33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D0F495-FB3B-4CA5-B193-9318CE0773DC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384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C0F25A7-5974-497E-94DD-0C06699CF914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4237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D17451-C1A1-447C-A74E-AA00C0A1F847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415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86A7682-ED7C-42B3-8EA4-742A009059E0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3421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EA28A5-9D0A-4832-BD37-C544C31DDEB5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8581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ED18E9-E3E3-40F1-8190-15874E08181B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1160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5F96E8-1597-4E3F-9360-CB0009884329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2920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60F551-6D32-4B00-B564-374D7397303B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714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737754-B6C7-405A-91C0-F6B4849C09FA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80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E7FCD4-0B9D-4AE0-99DC-298089F401B2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4796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2A684D-C48A-4F1E-94B8-829B82A6ADF0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03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822C979-A7AD-4E47-9FB1-D6509EA89BD6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574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7C9ECE-87BD-4A66-8164-C41FA16F6D0A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5936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4A73A3-B1F6-4F92-97A6-47F7FAD3F96C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67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632FAA-C0BA-4549-B550-F85F3E4B9FF6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71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73D08C-61AA-4DD8-8031-A24DAC63B63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8128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278712-9064-4820-B212-FAE406C08484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823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30F48B-16F8-4232-9C5B-021295370409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1860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30F48B-16F8-4232-9C5B-021295370409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072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7D92AD-BF85-4844-8D40-7B5F68CB0A17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929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AEBA67-6186-4F78-B00C-0DE789B23FA1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33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E363-F433-4748-9A04-3DA4E6469FFE}" type="datetime1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8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2213-2BBF-45EF-B199-0E3FC78D5790}" type="datetime1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94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70FB-361D-4633-97CB-D10DB6A1A11F}" type="datetime1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62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54EB-467B-457E-B467-CFCF827B2104}" type="datetime1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5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D633-F9BC-4CE1-9FE0-B7550C245486}" type="datetime1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76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35E6-6292-4D98-BF1E-E31C86E454F4}" type="datetime1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3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9995-A8CE-41FF-A429-42C29E6D9D7C}" type="datetime1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81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2FF1-ED66-4B96-878D-1C0387B197E0}" type="datetime1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AA0C-FE7D-4FED-A819-F9DAA13DD20B}" type="datetime1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50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22DBB44-010C-4826-9CEF-A72476F8D55A}" type="datetime1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A0307A-A940-490D-A8C2-6D4D0C3B37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4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932E-8D02-4E99-8720-2D064D126E65}" type="datetime1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30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803E35-4F80-4128-9923-A32CF90BD472}" type="datetime1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A0307A-A940-490D-A8C2-6D4D0C3B375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2960" y="758952"/>
            <a:ext cx="7955280" cy="356616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Chapter 2: </a:t>
            </a:r>
            <a:r>
              <a:rPr lang="en-US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 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to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3635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113724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Database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39634" y="1867989"/>
            <a:ext cx="8536079" cy="4386761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A database consists of multiple relations</a:t>
            </a:r>
          </a:p>
          <a:p>
            <a:pPr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Information about an enterprise is broken up into parts</a:t>
            </a:r>
          </a:p>
          <a:p>
            <a:pPr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altLang="en-US" sz="18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instructor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b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en-US" sz="18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student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b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en-US" sz="18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advisor</a:t>
            </a:r>
            <a:endParaRPr lang="en-US" altLang="en-US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Bad design: </a:t>
            </a:r>
            <a:b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altLang="en-US" sz="18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univ</a:t>
            </a:r>
            <a:r>
              <a:rPr lang="en-US" altLang="en-US" sz="18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8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instructor -ID, name, </a:t>
            </a:r>
            <a:r>
              <a:rPr lang="en-US" altLang="en-US" sz="18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dept_name</a:t>
            </a:r>
            <a:r>
              <a:rPr lang="en-US" altLang="en-US" sz="18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, salary, </a:t>
            </a:r>
            <a:r>
              <a:rPr lang="en-US" altLang="en-US" sz="18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student_Id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, ..)</a:t>
            </a:r>
            <a:b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results in</a:t>
            </a:r>
          </a:p>
          <a:p>
            <a:pPr lvl="1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repetition of information (e.g., two students have the same instructor)</a:t>
            </a:r>
          </a:p>
          <a:p>
            <a:pPr lvl="1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need for null values  (e.g., represent an student with no advisor)</a:t>
            </a:r>
          </a:p>
          <a:p>
            <a:pPr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Normalization theory (Chapter 7) deals with how to design “good” relational schemas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08499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56754" y="1815738"/>
            <a:ext cx="8908869" cy="46523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Attribute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values of a tuple must be such that they can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uniquely identify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tuple.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No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two tuples in a relation are allowed to have exactly the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same value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for all attributes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IN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superkey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is a set of one or more attributes that, taken collectively, allow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us to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identify uniquely a tuple in the relation. 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example, the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attribute of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the relation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instructor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is sufficient to distinguish one instructor tuple from another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. Thus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is a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superkey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attribute of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instructor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on the other hand, is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not a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superkey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because several instructors might have the same name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dirty="0" smtClean="0"/>
              <a:t>no </a:t>
            </a:r>
            <a:r>
              <a:rPr lang="en-IN" dirty="0"/>
              <a:t>two distinct tuples have the same values </a:t>
            </a:r>
            <a:r>
              <a:rPr lang="en-IN" dirty="0" smtClean="0"/>
              <a:t>on all </a:t>
            </a:r>
            <a:r>
              <a:rPr lang="en-IN" dirty="0"/>
              <a:t>attributes in </a:t>
            </a:r>
            <a:r>
              <a:rPr lang="en-IN" i="1" dirty="0"/>
              <a:t>K</a:t>
            </a:r>
            <a:r>
              <a:rPr lang="en-IN" dirty="0"/>
              <a:t>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That </a:t>
            </a:r>
            <a:r>
              <a:rPr lang="en-IN" dirty="0"/>
              <a:t>is, if </a:t>
            </a:r>
            <a:r>
              <a:rPr lang="en-IN" i="1" dirty="0"/>
              <a:t>t</a:t>
            </a:r>
            <a:r>
              <a:rPr lang="en-IN" dirty="0"/>
              <a:t>1 and </a:t>
            </a:r>
            <a:r>
              <a:rPr lang="en-IN" i="1" dirty="0"/>
              <a:t>t</a:t>
            </a:r>
            <a:r>
              <a:rPr lang="en-IN" dirty="0"/>
              <a:t>2 are in </a:t>
            </a:r>
            <a:r>
              <a:rPr lang="en-IN" i="1" dirty="0"/>
              <a:t>r </a:t>
            </a:r>
            <a:r>
              <a:rPr lang="en-IN" dirty="0"/>
              <a:t>and </a:t>
            </a:r>
            <a:r>
              <a:rPr lang="en-IN" i="1" dirty="0"/>
              <a:t>t</a:t>
            </a:r>
            <a:r>
              <a:rPr lang="en-IN" dirty="0"/>
              <a:t>1 </a:t>
            </a:r>
            <a:r>
              <a:rPr lang="en-IN" dirty="0" smtClean="0"/>
              <a:t>≠ </a:t>
            </a:r>
            <a:r>
              <a:rPr lang="en-IN" i="1" dirty="0"/>
              <a:t>t</a:t>
            </a:r>
            <a:r>
              <a:rPr lang="en-IN" dirty="0"/>
              <a:t>2, then </a:t>
            </a:r>
            <a:r>
              <a:rPr lang="en-IN" i="1" dirty="0"/>
              <a:t>t</a:t>
            </a:r>
            <a:r>
              <a:rPr lang="en-IN" dirty="0"/>
              <a:t>1</a:t>
            </a:r>
            <a:r>
              <a:rPr lang="en-IN" i="1" dirty="0"/>
              <a:t>.K </a:t>
            </a:r>
            <a:r>
              <a:rPr lang="en-IN" dirty="0" smtClean="0"/>
              <a:t>≠ </a:t>
            </a:r>
            <a:r>
              <a:rPr lang="en-IN" i="1" dirty="0"/>
              <a:t>t</a:t>
            </a:r>
            <a:r>
              <a:rPr lang="en-IN" dirty="0"/>
              <a:t>2</a:t>
            </a:r>
            <a:r>
              <a:rPr lang="en-IN" i="1" dirty="0"/>
              <a:t>.K</a:t>
            </a:r>
            <a:r>
              <a:rPr lang="en-IN" dirty="0"/>
              <a:t>.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1800" dirty="0" smtClean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08499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82880" y="1737362"/>
            <a:ext cx="8830491" cy="45197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Let K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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is a </a:t>
            </a:r>
            <a:r>
              <a:rPr lang="en-US" altLang="en-US" b="1" dirty="0" err="1" smtClean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superkey</a:t>
            </a:r>
            <a:r>
              <a:rPr lang="en-US" altLang="en-US" b="1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of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if values for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K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r(R)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Example:  {</a:t>
            </a:r>
            <a:r>
              <a:rPr lang="en-US" altLang="en-US" sz="20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ID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} and {</a:t>
            </a:r>
            <a:r>
              <a:rPr lang="en-US" altLang="en-US" sz="2000" dirty="0" err="1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ID,name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} are both </a:t>
            </a:r>
            <a:r>
              <a:rPr lang="en-US" altLang="en-US" sz="2000" dirty="0" err="1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superkeys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of </a:t>
            </a:r>
            <a:r>
              <a:rPr lang="en-US" altLang="en-US" sz="20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instructor.</a:t>
            </a: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Superkey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K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is a </a:t>
            </a:r>
            <a:r>
              <a:rPr lang="en-US" altLang="en-US" b="1" dirty="0" smtClean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candidate key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if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K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is minimal</a:t>
            </a:r>
            <a:b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</a:b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Example:  {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ID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} is a candidate key for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Instructor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b="1" dirty="0" smtClean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primary key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which one?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 smtClean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Foreign key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constraint: Value in one relation must appear in another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Referencing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relation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Referenced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relation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666985"/>
          </a:xfrm>
        </p:spPr>
        <p:txBody>
          <a:bodyPr/>
          <a:lstStyle/>
          <a:p>
            <a:pPr algn="ctr">
              <a:defRPr/>
            </a:pPr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Schema Diagram for University Database</a:t>
            </a:r>
          </a:p>
        </p:txBody>
      </p:sp>
      <p:pic>
        <p:nvPicPr>
          <p:cNvPr id="20483" name="Picture 3" descr="allFigur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6469"/>
            <a:ext cx="9012239" cy="515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6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rgbClr val="FF0000"/>
                </a:solidFill>
              </a:rPr>
              <a:t>Department -Relation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387" y="1845734"/>
            <a:ext cx="7543801" cy="4023360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94" y="2494369"/>
            <a:ext cx="5394960" cy="295284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7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Figure </a:t>
            </a:r>
            <a:r>
              <a:rPr lang="en-US" dirty="0" smtClean="0">
                <a:ea typeface="+mj-ea"/>
              </a:rPr>
              <a:t>2.02 –course relation</a:t>
            </a:r>
            <a:endParaRPr lang="en-US" dirty="0">
              <a:ea typeface="+mj-ea"/>
            </a:endParaRPr>
          </a:p>
        </p:txBody>
      </p:sp>
      <p:pic>
        <p:nvPicPr>
          <p:cNvPr id="3379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1854200"/>
            <a:ext cx="53213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Figure </a:t>
            </a:r>
            <a:r>
              <a:rPr lang="en-US" dirty="0" smtClean="0">
                <a:ea typeface="+mj-ea"/>
              </a:rPr>
              <a:t>2.06-Section Relation</a:t>
            </a:r>
            <a:endParaRPr lang="en-US" dirty="0">
              <a:ea typeface="+mj-ea"/>
            </a:endParaRPr>
          </a:p>
        </p:txBody>
      </p:sp>
      <p:pic>
        <p:nvPicPr>
          <p:cNvPr id="37891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1674813"/>
            <a:ext cx="6176963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3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1764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Figure </a:t>
            </a:r>
            <a:r>
              <a:rPr lang="en-US" dirty="0" smtClean="0">
                <a:ea typeface="+mj-ea"/>
              </a:rPr>
              <a:t>2.07 –Teaches relation</a:t>
            </a:r>
            <a:endParaRPr lang="en-US" dirty="0">
              <a:ea typeface="+mj-ea"/>
            </a:endParaRPr>
          </a:p>
        </p:txBody>
      </p:sp>
      <p:pic>
        <p:nvPicPr>
          <p:cNvPr id="3891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1628775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3981450" y="5627688"/>
            <a:ext cx="13223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Teaches</a:t>
            </a:r>
          </a:p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103274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Relational Query Languages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37361"/>
            <a:ext cx="7848600" cy="4217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Procedural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vs.non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-procedural, or declarative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“Pure” languages: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Relational algebra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Tuple relational calculus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Domain relational calculus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Relational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7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65392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Selection of tuples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22960" y="1909333"/>
            <a:ext cx="163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dirty="0"/>
              <a:t>Relation r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30213" y="3978275"/>
            <a:ext cx="29527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0188" indent="-2301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>
                <a:srgbClr val="000099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dirty="0">
                <a:sym typeface="Symbol" panose="05050102010706020507" pitchFamily="18" charset="2"/>
              </a:rPr>
              <a:t>Select tuples with A=B and D &gt; 5</a:t>
            </a:r>
          </a:p>
          <a:p>
            <a:pPr algn="ctr">
              <a:spcBef>
                <a:spcPct val="50000"/>
              </a:spcBef>
              <a:buClr>
                <a:srgbClr val="000099"/>
              </a:buClr>
              <a:buSzPct val="90000"/>
              <a:buFont typeface="Monotype Sorts" pitchFamily="2" charset="2"/>
              <a:buChar char="n"/>
            </a:pPr>
            <a:r>
              <a:rPr kumimoji="1" lang="el-GR" altLang="en-US" sz="1800" dirty="0">
                <a:sym typeface="Symbol" panose="05050102010706020507" pitchFamily="18" charset="2"/>
              </a:rPr>
              <a:t>σ </a:t>
            </a:r>
            <a:r>
              <a:rPr kumimoji="1" lang="en-US" altLang="en-US" baseline="-25000" dirty="0">
                <a:sym typeface="Symbol" panose="05050102010706020507" pitchFamily="18" charset="2"/>
              </a:rPr>
              <a:t>A=B and D &gt; 5</a:t>
            </a:r>
            <a:r>
              <a:rPr kumimoji="1" lang="en-US" altLang="en-US" dirty="0">
                <a:sym typeface="Symbol" panose="05050102010706020507" pitchFamily="18" charset="2"/>
              </a:rPr>
              <a:t> (r)</a:t>
            </a:r>
            <a:endParaRPr kumimoji="1" lang="el-GR" altLang="en-US" dirty="0">
              <a:sym typeface="Symbol" panose="05050102010706020507" pitchFamily="18" charset="2"/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492" y="1829594"/>
            <a:ext cx="2092325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Structure of Relational Databases</a:t>
            </a:r>
            <a:endParaRPr lang="en-US" sz="3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Record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Tuples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Relation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Relation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75320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FF0000"/>
                </a:solidFill>
                <a:ea typeface="+mj-ea"/>
              </a:rPr>
              <a:t>Selection of Columns (Attributes)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04946"/>
            <a:ext cx="2441575" cy="411162"/>
          </a:xfrm>
        </p:spPr>
        <p:txBody>
          <a:bodyPr/>
          <a:lstStyle/>
          <a:p>
            <a:r>
              <a:rPr lang="en-US" altLang="en-US" sz="1800" dirty="0" smtClean="0">
                <a:ea typeface="ＭＳ Ｐゴシック" panose="020B0600070205080204" pitchFamily="34" charset="-128"/>
              </a:rPr>
              <a:t>Relation</a:t>
            </a:r>
            <a:r>
              <a:rPr lang="en-US" altLang="en-US" sz="1800" i="1" dirty="0" smtClean="0">
                <a:ea typeface="ＭＳ Ｐゴシック" panose="020B0600070205080204" pitchFamily="34" charset="-128"/>
              </a:rPr>
              <a:t> r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782638" y="3811588"/>
            <a:ext cx="30099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/>
              <a:t> Select </a:t>
            </a:r>
            <a:r>
              <a:rPr kumimoji="1" lang="en-US" altLang="en-US" sz="1800">
                <a:sym typeface="Symbol" panose="05050102010706020507" pitchFamily="18" charset="2"/>
              </a:rPr>
              <a:t>A and C</a:t>
            </a:r>
          </a:p>
          <a:p>
            <a:pPr lvl="1">
              <a:spcBef>
                <a:spcPct val="35000"/>
              </a:spcBef>
              <a:buClr>
                <a:srgbClr val="000099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sym typeface="Symbol" panose="05050102010706020507" pitchFamily="18" charset="2"/>
              </a:rPr>
              <a:t>Projection</a:t>
            </a:r>
          </a:p>
          <a:p>
            <a:pPr lvl="1">
              <a:spcBef>
                <a:spcPct val="35000"/>
              </a:spcBef>
              <a:buClr>
                <a:srgbClr val="000099"/>
              </a:buClr>
              <a:buSzPct val="90000"/>
              <a:buFont typeface="Monotype Sorts" pitchFamily="2" charset="2"/>
              <a:buChar char="n"/>
            </a:pPr>
            <a:r>
              <a:rPr kumimoji="1" lang="el-GR" altLang="en-US" sz="1800">
                <a:sym typeface="Symbol" panose="05050102010706020507" pitchFamily="18" charset="2"/>
              </a:rPr>
              <a:t>Π</a:t>
            </a:r>
            <a:r>
              <a:rPr kumimoji="1" lang="en-US" altLang="en-US" sz="1800">
                <a:sym typeface="Symbol" panose="05050102010706020507" pitchFamily="18" charset="2"/>
              </a:rPr>
              <a:t> </a:t>
            </a:r>
            <a:r>
              <a:rPr kumimoji="1" lang="en-US" altLang="en-US" sz="1800" baseline="-25000">
                <a:sym typeface="Symbol" panose="05050102010706020507" pitchFamily="18" charset="2"/>
              </a:rPr>
              <a:t>A, C</a:t>
            </a:r>
            <a:r>
              <a:rPr kumimoji="1" lang="en-US" altLang="en-US" sz="1800">
                <a:sym typeface="Symbol" panose="05050102010706020507" pitchFamily="18" charset="2"/>
              </a:rPr>
              <a:t> (r) </a:t>
            </a:r>
            <a:endParaRPr kumimoji="1" lang="en-US" altLang="en-US" sz="1800"/>
          </a:p>
        </p:txBody>
      </p: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678781"/>
            <a:ext cx="2792412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470262"/>
            <a:ext cx="8229600" cy="77070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Joining two relations – Cartesian Product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67884" y="1939674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en-US" sz="1800" dirty="0"/>
              <a:t>Relations </a:t>
            </a:r>
            <a:r>
              <a:rPr kumimoji="1" lang="en-US" altLang="en-US" sz="1800" i="1" dirty="0"/>
              <a:t>r, s</a:t>
            </a:r>
            <a:r>
              <a:rPr kumimoji="1" lang="en-US" altLang="en-US" sz="1800" dirty="0"/>
              <a:t>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67884" y="3331256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en-US" sz="1800" i="1" dirty="0"/>
              <a:t>r</a:t>
            </a:r>
            <a:r>
              <a:rPr kumimoji="1" lang="en-US" altLang="en-US" sz="1800" dirty="0"/>
              <a:t> x</a:t>
            </a:r>
            <a:r>
              <a:rPr kumimoji="1" lang="en-US" altLang="en-US" sz="1800" dirty="0">
                <a:sym typeface="Symbol" panose="05050102010706020507" pitchFamily="18" charset="2"/>
              </a:rPr>
              <a:t> </a:t>
            </a:r>
            <a:r>
              <a:rPr kumimoji="1" lang="en-US" altLang="en-US" sz="1800" i="1" dirty="0">
                <a:sym typeface="Symbol" panose="05050102010706020507" pitchFamily="18" charset="2"/>
              </a:rPr>
              <a:t>s</a:t>
            </a:r>
            <a:r>
              <a:rPr kumimoji="1" lang="en-US" altLang="en-US" sz="1800" dirty="0"/>
              <a:t>: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52" y="1645921"/>
            <a:ext cx="2432050" cy="466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6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Joining two relations – Natural Join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52698" y="1959429"/>
            <a:ext cx="8425542" cy="45524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Let </a:t>
            </a: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be relations on schemas </a:t>
            </a: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respectively. </a:t>
            </a:r>
            <a:b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Then,  the “natural join”  of relations </a:t>
            </a: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is a relation on schema </a:t>
            </a: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 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obtained as follows: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Consider each pair of tuples </a:t>
            </a:r>
            <a:r>
              <a:rPr lang="en-US" alt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en-US" sz="2400" i="1" baseline="-25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from </a:t>
            </a: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en-US" sz="2400" i="1" baseline="-25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from </a:t>
            </a: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alt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en-US" sz="2400" i="1" baseline="-25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en-US" sz="2400" i="1" baseline="-25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have the same value on each of the attributes in </a:t>
            </a: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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, add a tuple </a:t>
            </a: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to the result, where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has the same value as </a:t>
            </a:r>
            <a:r>
              <a:rPr lang="en-US" alt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en-US" sz="2400" i="1" baseline="-25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on </a:t>
            </a: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endParaRPr lang="en-US" alt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has the same value as </a:t>
            </a:r>
            <a:r>
              <a:rPr lang="en-US" alt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en-US" sz="2400" i="1" baseline="-25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on </a:t>
            </a: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endParaRPr lang="en-US" alt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79130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Natural Join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7256" y="1983581"/>
            <a:ext cx="6843712" cy="382587"/>
          </a:xfrm>
        </p:spPr>
        <p:txBody>
          <a:bodyPr/>
          <a:lstStyle/>
          <a:p>
            <a:r>
              <a:rPr lang="en-US" altLang="en-US" sz="1800" smtClean="0">
                <a:ea typeface="ＭＳ Ｐゴシック" panose="020B0600070205080204" pitchFamily="34" charset="-128"/>
              </a:rPr>
              <a:t>Relations r, s: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819150" y="3654425"/>
            <a:ext cx="7029450" cy="996950"/>
            <a:chOff x="288" y="2688"/>
            <a:chExt cx="4428" cy="258"/>
          </a:xfrm>
        </p:grpSpPr>
        <p:sp>
          <p:nvSpPr>
            <p:cNvPr id="29703" name="Rectangle 5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35000"/>
                </a:spcBef>
                <a:buClr>
                  <a:srgbClr val="000099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altLang="en-US" sz="1800"/>
                <a:t>Natural Join</a:t>
              </a:r>
            </a:p>
            <a:p>
              <a:pPr lvl="1">
                <a:spcBef>
                  <a:spcPct val="35000"/>
                </a:spcBef>
                <a:buClr>
                  <a:srgbClr val="000099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altLang="en-US" sz="1800"/>
                <a:t>r </a:t>
              </a:r>
              <a:r>
                <a:rPr kumimoji="1" lang="en-US" altLang="en-US" sz="1800">
                  <a:sym typeface="dbsym" pitchFamily="34" charset="2"/>
                </a:rPr>
                <a:t>    s</a:t>
              </a:r>
            </a:p>
          </p:txBody>
        </p:sp>
        <p:sp>
          <p:nvSpPr>
            <p:cNvPr id="29704" name="AutoShape 6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460500"/>
            <a:ext cx="4833211" cy="473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1" name="AutoShape 11"/>
          <p:cNvSpPr>
            <a:spLocks noChangeArrowheads="1"/>
          </p:cNvSpPr>
          <p:nvPr/>
        </p:nvSpPr>
        <p:spPr bwMode="auto">
          <a:xfrm rot="5400000">
            <a:off x="1790701" y="41465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6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Natural Join (Example)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" y="0"/>
            <a:ext cx="8987245" cy="655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1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79130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Union of two relations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39717" y="2051418"/>
            <a:ext cx="6861175" cy="3349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Relations </a:t>
            </a:r>
            <a:r>
              <a:rPr lang="en-US" altLang="en-US" sz="1800" i="1" dirty="0" smtClean="0">
                <a:ea typeface="ＭＳ Ｐゴシック" panose="020B0600070205080204" pitchFamily="34" charset="-128"/>
              </a:rPr>
              <a:t>r, s:</a:t>
            </a:r>
            <a:endParaRPr lang="en-US" altLang="en-US" sz="1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55579" y="3590682"/>
            <a:ext cx="70294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0099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dirty="0"/>
              <a:t>r </a:t>
            </a:r>
            <a:r>
              <a:rPr kumimoji="1" lang="en-US" altLang="en-US" sz="1800" dirty="0">
                <a:sym typeface="Symbol" panose="05050102010706020507" pitchFamily="18" charset="2"/>
              </a:rPr>
              <a:t> s</a:t>
            </a:r>
            <a:r>
              <a:rPr kumimoji="1" lang="en-US" altLang="en-US" sz="1800" dirty="0"/>
              <a:t>: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05" y="1869222"/>
            <a:ext cx="2357437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2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577851"/>
            <a:ext cx="8077200" cy="6096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 difference of two relations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947455"/>
            <a:ext cx="6861175" cy="334962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Relations </a:t>
            </a:r>
            <a:r>
              <a:rPr lang="en-US" altLang="en-US" sz="1800" i="1" dirty="0" smtClean="0">
                <a:ea typeface="ＭＳ Ｐゴシック" panose="020B0600070205080204" pitchFamily="34" charset="-128"/>
              </a:rPr>
              <a:t>r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1800" i="1" dirty="0" smtClean="0">
                <a:ea typeface="ＭＳ Ｐゴシック" panose="020B0600070205080204" pitchFamily="34" charset="-128"/>
              </a:rPr>
              <a:t>s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98513" y="3221038"/>
            <a:ext cx="70294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0099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i="1"/>
              <a:t>r  </a:t>
            </a:r>
            <a:r>
              <a:rPr kumimoji="1" lang="en-US" altLang="en-US" sz="1800" i="1">
                <a:sym typeface="Symbol" panose="05050102010706020507" pitchFamily="18" charset="2"/>
              </a:rPr>
              <a:t>– s</a:t>
            </a:r>
            <a:r>
              <a:rPr kumimoji="1" lang="en-US" altLang="en-US" sz="1800" i="1"/>
              <a:t>: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46" y="2282417"/>
            <a:ext cx="2554288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8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689610"/>
            <a:ext cx="8077200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 Intersection of two relations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763485"/>
            <a:ext cx="7848600" cy="4191227"/>
          </a:xfrm>
        </p:spPr>
        <p:txBody>
          <a:bodyPr/>
          <a:lstStyle/>
          <a:p>
            <a:r>
              <a:rPr lang="en-US" altLang="en-US" sz="1800" dirty="0" smtClean="0">
                <a:ea typeface="ＭＳ Ｐゴシック" panose="020B0600070205080204" pitchFamily="34" charset="-128"/>
              </a:rPr>
              <a:t>Relation </a:t>
            </a:r>
            <a:r>
              <a:rPr lang="en-US" altLang="en-US" sz="1800" i="1" dirty="0" smtClean="0">
                <a:ea typeface="ＭＳ Ｐゴシック" panose="020B0600070205080204" pitchFamily="34" charset="-128"/>
              </a:rPr>
              <a:t>r, s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:</a:t>
            </a:r>
          </a:p>
          <a:p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r>
              <a:rPr lang="en-US" altLang="en-US" sz="1800" i="1" dirty="0" smtClean="0">
                <a:ea typeface="ＭＳ Ｐゴシック" panose="020B0600070205080204" pitchFamily="34" charset="-128"/>
              </a:rPr>
              <a:t>r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en-US" sz="1800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sz="1800" i="1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033951"/>
            <a:ext cx="2657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0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732299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+mj-ea"/>
              </a:rPr>
              <a:t>Figure in-2.1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7" y="169818"/>
            <a:ext cx="8451669" cy="646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   </a:t>
            </a:r>
            <a:r>
              <a:rPr lang="en-IN" sz="3200" b="1" dirty="0" smtClean="0">
                <a:solidFill>
                  <a:srgbClr val="FF0000"/>
                </a:solidFill>
              </a:rPr>
              <a:t>SELECT -Query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4820194" cy="613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789" y="2636627"/>
            <a:ext cx="387667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0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7944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 of a </a:t>
            </a:r>
            <a:r>
              <a:rPr lang="en-US" sz="32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Relation- </a:t>
            </a:r>
            <a:r>
              <a:rPr lang="en-US" sz="32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Instructor</a:t>
            </a:r>
            <a:r>
              <a:rPr lang="en-US" sz="32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relation</a:t>
            </a:r>
            <a:endParaRPr lang="en-US" sz="3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147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927225"/>
            <a:ext cx="5291137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3238500" y="1538288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4608513" y="1592263"/>
            <a:ext cx="25574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   </a:t>
            </a:r>
            <a:r>
              <a:rPr lang="en-IN" sz="4000" b="1" dirty="0" smtClean="0">
                <a:solidFill>
                  <a:srgbClr val="FF0000"/>
                </a:solidFill>
              </a:rPr>
              <a:t>PROJECT</a:t>
            </a:r>
            <a:endParaRPr lang="en-IN" sz="40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167" y="1944896"/>
            <a:ext cx="1476756" cy="288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4820194" cy="613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7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0" y="128506"/>
            <a:ext cx="3823480" cy="624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674" y="2011043"/>
            <a:ext cx="4846320" cy="32402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Natural Join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2" y="2383154"/>
            <a:ext cx="6962502" cy="331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2</a:t>
            </a:r>
          </a:p>
        </p:txBody>
      </p:sp>
    </p:spTree>
    <p:extLst>
      <p:ext uri="{BB962C8B-B14F-4D97-AF65-F5344CB8AC3E}">
        <p14:creationId xmlns:p14="http://schemas.microsoft.com/office/powerpoint/2010/main" val="4130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942975"/>
            <a:ext cx="76390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86" y="1562100"/>
            <a:ext cx="5029199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Attribute Types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103313" y="2116182"/>
            <a:ext cx="7701053" cy="39798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set of allowed values for each attribute is called the </a:t>
            </a:r>
            <a:r>
              <a:rPr lang="en-US" altLang="en-US" sz="2400" b="1" dirty="0" smtClean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domain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of the attribute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Attribute values are (normally) required to be </a:t>
            </a:r>
            <a:r>
              <a:rPr lang="en-US" altLang="en-US" sz="2400" b="1" dirty="0" smtClean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atomic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; that is, indivisible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Null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value- unknown, not exist.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57596" y="626654"/>
            <a:ext cx="8077200" cy="60642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Relations are Unordered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98909" y="1756818"/>
            <a:ext cx="77358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dirty="0"/>
              <a:t> </a:t>
            </a:r>
            <a:r>
              <a:rPr kumimoji="1"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Order of tuples is irrelevant (tuples may be stored in an arbitrary order)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Example: </a:t>
            </a:r>
            <a:r>
              <a:rPr kumimoji="1" lang="en-US" alt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instructor</a:t>
            </a:r>
            <a:r>
              <a:rPr kumimoji="1"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relation with unordered tuples</a:t>
            </a:r>
          </a:p>
        </p:txBody>
      </p:sp>
      <p:pic>
        <p:nvPicPr>
          <p:cNvPr id="10244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495005"/>
            <a:ext cx="5723709" cy="37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Database Schema</a:t>
            </a:r>
            <a:endParaRPr lang="en-IN" sz="4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Database schema -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logical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design of the database, and the 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database instance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- is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 snapshot of the data in the database at a given instant in time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relation schema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consists of a list of attributes and their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corresponding domains.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we often use the same name, such as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instructor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to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 to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both the schema and the instance. 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required, we explicitly refer to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the schema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or to the instance, for example “the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instructor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schema,” or “an instance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of the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instructor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relation.”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28093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Schema of the university database</a:t>
            </a:r>
            <a:endParaRPr lang="en-US" sz="3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13955" y="1845734"/>
            <a:ext cx="8281852" cy="425462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classroom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building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room number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capacity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2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department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2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name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building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budget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2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course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course id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name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credits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2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instructor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name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salary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2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course id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sec id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semester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building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room number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time slot id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teaches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course id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sec id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semester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2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student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name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tot cred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takes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course id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sec id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semester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grade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advisor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 ID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ID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time slot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time slot id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day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start time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end time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2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prereq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course id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prereq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id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307A-A940-490D-A8C2-6D4D0C3B3756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</TotalTime>
  <Words>974</Words>
  <Application>Microsoft Office PowerPoint</Application>
  <PresentationFormat>On-screen Show (4:3)</PresentationFormat>
  <Paragraphs>171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ＭＳ Ｐゴシック</vt:lpstr>
      <vt:lpstr>Calibri</vt:lpstr>
      <vt:lpstr>Calibri Light</vt:lpstr>
      <vt:lpstr>Cambria</vt:lpstr>
      <vt:lpstr>dbsym</vt:lpstr>
      <vt:lpstr>Helvetica</vt:lpstr>
      <vt:lpstr>Monotype Sorts</vt:lpstr>
      <vt:lpstr>Symbol</vt:lpstr>
      <vt:lpstr>Times New Roman</vt:lpstr>
      <vt:lpstr>Wingdings</vt:lpstr>
      <vt:lpstr>Retrospect</vt:lpstr>
      <vt:lpstr>Chapter 2: Introduction to Relational Model</vt:lpstr>
      <vt:lpstr>Structure of Relational Databases</vt:lpstr>
      <vt:lpstr>Example of a Relation- Instructor relation</vt:lpstr>
      <vt:lpstr>PowerPoint Presentation</vt:lpstr>
      <vt:lpstr>PowerPoint Presentation</vt:lpstr>
      <vt:lpstr>Attribute Types</vt:lpstr>
      <vt:lpstr>Relations are Unordered</vt:lpstr>
      <vt:lpstr>Database Schema</vt:lpstr>
      <vt:lpstr>Schema of the university database</vt:lpstr>
      <vt:lpstr>Database</vt:lpstr>
      <vt:lpstr>Keys</vt:lpstr>
      <vt:lpstr>Keys</vt:lpstr>
      <vt:lpstr>Schema Diagram for University Database</vt:lpstr>
      <vt:lpstr>Department -Relation</vt:lpstr>
      <vt:lpstr>Figure 2.02 –course relation</vt:lpstr>
      <vt:lpstr>Figure 2.06-Section Relation</vt:lpstr>
      <vt:lpstr>Figure 2.07 –Teaches relation</vt:lpstr>
      <vt:lpstr>Relational Query Languages</vt:lpstr>
      <vt:lpstr>Selection of tuples</vt:lpstr>
      <vt:lpstr>Selection of Columns (Attributes)</vt:lpstr>
      <vt:lpstr>Joining two relations – Cartesian Product</vt:lpstr>
      <vt:lpstr>Joining two relations – Natural Join</vt:lpstr>
      <vt:lpstr>Natural Join Example</vt:lpstr>
      <vt:lpstr>PowerPoint Presentation</vt:lpstr>
      <vt:lpstr>Union of two relations</vt:lpstr>
      <vt:lpstr>Set difference of two relations</vt:lpstr>
      <vt:lpstr>Set Intersection of two relations</vt:lpstr>
      <vt:lpstr>Figure in-2.1</vt:lpstr>
      <vt:lpstr>                               SELECT -Query</vt:lpstr>
      <vt:lpstr>                               PROJECT</vt:lpstr>
      <vt:lpstr>PowerPoint Presentation</vt:lpstr>
      <vt:lpstr>Natural Join </vt:lpstr>
      <vt:lpstr>End of Chapter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Intro to Relational Model</dc:title>
  <dc:creator>Library Services [MAHE-KMC]</dc:creator>
  <cp:lastModifiedBy>Library Services [MAHE-KMC]</cp:lastModifiedBy>
  <cp:revision>43</cp:revision>
  <dcterms:created xsi:type="dcterms:W3CDTF">2021-01-19T07:53:31Z</dcterms:created>
  <dcterms:modified xsi:type="dcterms:W3CDTF">2022-02-25T09:29:38Z</dcterms:modified>
</cp:coreProperties>
</file>