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346" r:id="rId7"/>
    <p:sldId id="347" r:id="rId8"/>
    <p:sldId id="348" r:id="rId9"/>
    <p:sldId id="262" r:id="rId10"/>
    <p:sldId id="263" r:id="rId11"/>
    <p:sldId id="349" r:id="rId12"/>
    <p:sldId id="264" r:id="rId13"/>
    <p:sldId id="265" r:id="rId14"/>
    <p:sldId id="351" r:id="rId15"/>
    <p:sldId id="350" r:id="rId16"/>
    <p:sldId id="352" r:id="rId17"/>
    <p:sldId id="266" r:id="rId18"/>
    <p:sldId id="267" r:id="rId19"/>
    <p:sldId id="353" r:id="rId20"/>
    <p:sldId id="354" r:id="rId21"/>
    <p:sldId id="268" r:id="rId22"/>
    <p:sldId id="269" r:id="rId23"/>
    <p:sldId id="270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365" r:id="rId39"/>
    <p:sldId id="364" r:id="rId40"/>
    <p:sldId id="363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67" r:id="rId60"/>
    <p:sldId id="343" r:id="rId61"/>
    <p:sldId id="368" r:id="rId62"/>
    <p:sldId id="36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1C93-B1D3-4EA8-85AC-D39856B7D319}" type="datetimeFigureOut">
              <a:rPr lang="en-IN" smtClean="0"/>
              <a:pPr/>
              <a:t>03-03-2022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24341-0A31-4748-BC91-AB3318D74B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9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1259E59-4F81-4AB2-89E0-7D3CF20A1FD2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97333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5E94355-0CE9-4261-A80C-12D35E2FB385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563498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CA30EA9-E9EF-42AB-860A-57307C181CF4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23915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A00335F-3334-48A5-B7B7-582B94B3569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24687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2FFF709-B423-4BD0-ADE6-73E17656E72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73957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1E3E962-A374-4EC3-B01A-FA04A25D4C55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49308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7C43B5-7BE7-4AE2-BCA7-ADC905CEB232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10183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1290BD-7086-427B-9BEF-1CCBA94DA410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574795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21C48F-15BC-49BE-A861-B9CDBBF74B00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59081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034E2BC-4381-4140-8526-03AC9637BE8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285278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1033A81-93D7-4918-AC6C-C87467D03435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55287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64ADA19-FB52-4476-9B82-62313CA224F0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39708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E0C7BB-5BF9-41A3-985B-0353B9B270CB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738591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DFD0E6A-DC17-43E0-BAA3-43C06832FE4A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738947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CEBA311-7B10-4AA2-B14C-72815CC3B548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098183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CEB826C-08FD-4CDC-87C9-2C79AE8380E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612857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F991D4-EFD0-4F08-B357-FA828D6FCF95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090925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077DFDB-0F8D-438A-9154-E8FD324395C6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038833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EA080D-08AF-47F2-B7AA-9EEF1C9B57B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18220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A3471EF-077F-42D3-85C9-C084CACA434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330337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0A14185-26E9-4A07-AB38-17E581B430E4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30863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6CB05C4-38A1-422F-A9D6-4DF7DD9AEAC5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74480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14B2FFA-278E-41F3-82A7-866A75C11C87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463772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5A8BD22-AE19-43D2-BDC8-BA3BCAE481F8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564612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F8D0082-7F84-4F21-B167-EAF7A9B2D403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593063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A60591C-CEB0-487A-97D6-9F24DE7B93AD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686777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E2486E8-AA9A-47B3-B1C3-6B031AA7297E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509946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A5922E8-50F9-4037-BBDF-518E26A04441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27898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9A71798-9D59-4E07-8AB1-F94BC4E1D03A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676095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4DE940-CE21-4FA2-81E3-4E228BE3D7C7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22162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F3CDE62-242C-4827-9CDA-66268C7F391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5137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1DB8A8-06AC-4D01-B131-B9B12CE30EF2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66165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D1D7FA-5DBE-441A-AD1E-8F6704CCD935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36986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BFAE8A1-88B1-4AA2-839F-8E1EB4072E00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64979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DC864E6-A87F-4A3F-965F-C51DFFDFB47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31386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EF7D76-1A6F-4012-BE07-A72CCE69ADEA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71807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7A98-D4A1-4E90-9189-E3F8AA048E78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0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07DC-B6DE-4D59-AE04-ADF4DFA297AB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2258-E27B-40C2-B05B-C874934C12AA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4598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02286"/>
            <a:ext cx="7543801" cy="36668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F2A-ED81-4E54-8318-C9C66DAC63D3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E521-7B8C-40E7-8B59-4F8DB7D67E09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51-1C54-44CD-8A33-B9CE7AD68F2A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55AF-3FC0-424D-8140-43E4C2321BB8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1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3E05-BE6E-40BC-9EF8-10CAB5B5F367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7E51-AB1B-49BB-B5BD-4699589BD152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15E0CE7-3F12-4439-8FE4-99E1A39C6B8B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7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8C97-B95A-45C4-864B-E1096788AB7E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3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D7F5E8-6356-4205-A43E-956B3FF75121}" type="datetime1">
              <a:rPr lang="en-IN" smtClean="0"/>
              <a:pPr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9EBB61-78AE-48D6-9F80-FCE100E4CCD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6: Formal Relational Query Languages </a:t>
            </a:r>
          </a:p>
        </p:txBody>
      </p:sp>
    </p:spTree>
    <p:extLst>
      <p:ext uri="{BB962C8B-B14F-4D97-AF65-F5344CB8AC3E}">
        <p14:creationId xmlns:p14="http://schemas.microsoft.com/office/powerpoint/2010/main" val="2333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3680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Operation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2696" y="1768474"/>
            <a:ext cx="8634549" cy="4475571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3257550" algn="ctr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Notation: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3257550" algn="ctr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where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A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are attribute names and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is a relation name.</a:t>
            </a:r>
          </a:p>
          <a:p>
            <a:pPr>
              <a:buFont typeface="Wingdings" panose="05000000000000000000" pitchFamily="2" charset="2"/>
              <a:buChar char="§"/>
              <a:tabLst>
                <a:tab pos="3257550" algn="ctr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result is defined as the relation of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columns obtained by erasing the columns that are not listed</a:t>
            </a:r>
          </a:p>
          <a:p>
            <a:pPr>
              <a:buFont typeface="Wingdings" panose="05000000000000000000" pitchFamily="2" charset="2"/>
              <a:buChar char="§"/>
              <a:tabLst>
                <a:tab pos="3257550" algn="ctr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Duplicate rows removed from result, since relations are sets</a:t>
            </a:r>
          </a:p>
          <a:p>
            <a:pPr>
              <a:buFont typeface="Wingdings" panose="05000000000000000000" pitchFamily="2" charset="2"/>
              <a:buChar char="§"/>
              <a:tabLst>
                <a:tab pos="3257550" algn="ctr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Example: To eliminate the </a:t>
            </a:r>
            <a:r>
              <a:rPr lang="en-US" alt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dept_name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attribute of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	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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ID, name, salary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66823"/>
              </p:ext>
            </p:extLst>
          </p:nvPr>
        </p:nvGraphicFramePr>
        <p:xfrm>
          <a:off x="3270296" y="1942420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4" imgW="875920" imgH="266584" progId="Equation.3">
                  <p:embed/>
                </p:oleObj>
              </mc:Choice>
              <mc:Fallback>
                <p:oleObj name="Equation" r:id="rId4" imgW="875920" imgH="266584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96" y="1942420"/>
                        <a:ext cx="19145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Composition of Relational Operations</a:t>
            </a:r>
            <a:endParaRPr lang="en-IN" sz="4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2011680"/>
            <a:ext cx="8334102" cy="41670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 of a relational operation is itself a relation is important.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Consider the more complicated query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Find the name of all instructors in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Physics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department.” We write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instead of giving the name of a relation as the argument of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projection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operation, we give an expression that evaluates to a relation.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general, since the result of a relational-algebra operation is of the same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type (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relation) as its inputs, relational-algebra operations can be composed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together into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relational-algebra expression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3542057"/>
            <a:ext cx="5408022" cy="7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164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Union Operation – Example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23244"/>
            <a:ext cx="6861175" cy="334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smtClean="0"/>
              <a:t>Relations </a:t>
            </a:r>
            <a:r>
              <a:rPr lang="en-US" altLang="en-US" sz="1800" i="1" dirty="0" smtClean="0"/>
              <a:t>r, s:</a:t>
            </a:r>
            <a:endParaRPr lang="en-US" altLang="en-US" sz="18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r </a:t>
            </a:r>
            <a:r>
              <a:rPr kumimoji="1" lang="en-US" altLang="en-US">
                <a:sym typeface="Symbol" panose="05050102010706020507" pitchFamily="18" charset="2"/>
              </a:rPr>
              <a:t> s</a:t>
            </a:r>
            <a:r>
              <a:rPr kumimoji="1" lang="en-US" altLang="en-US"/>
              <a:t>: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65" y="1869221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913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Union Operation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61256" y="1737359"/>
            <a:ext cx="8725989" cy="45981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Notation: 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</a:t>
            </a:r>
          </a:p>
          <a:p>
            <a:pPr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Defined as: </a:t>
            </a:r>
          </a:p>
          <a:p>
            <a:pPr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= {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|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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or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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For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to be valid:</a:t>
            </a:r>
          </a:p>
          <a:p>
            <a:pPr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1. 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r,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must have the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same </a:t>
            </a:r>
            <a:r>
              <a:rPr lang="en-US" altLang="en-US" sz="2200" b="1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arity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(same number of attributes)</a:t>
            </a:r>
          </a:p>
          <a:p>
            <a:pPr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2.  The attribute domains must be </a:t>
            </a:r>
            <a:r>
              <a:rPr lang="en-US" altLang="en-US" sz="2200" b="1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compatible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(example: 2</a:t>
            </a:r>
            <a:r>
              <a:rPr lang="en-US" altLang="en-US" sz="2200" baseline="30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nd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column </a:t>
            </a:r>
            <a:b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 	of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sz="2200" baseline="30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nd 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/>
            </a:r>
            <a:b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 column of </a:t>
            </a:r>
            <a:r>
              <a:rPr lang="en-US" altLang="en-US" sz="22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endParaRPr lang="en-US" altLang="en-US" sz="1800" dirty="0" smtClean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  <a:tabLst>
                <a:tab pos="2965450" algn="ctr"/>
              </a:tabLst>
            </a:pPr>
            <a:endParaRPr lang="en-US" altLang="en-US" sz="1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0161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Section-Relation</a:t>
            </a:r>
            <a:endParaRPr lang="en-IN" sz="4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19476"/>
            <a:ext cx="8373291" cy="458087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Example: to find all courses taught in the Fall 2009 semester, or in the Spring 2010 semester, or in both</a:t>
            </a:r>
            <a:b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8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course_id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altLang="en-US" sz="28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semester=“Fall”  </a:t>
            </a:r>
            <a:r>
              <a:rPr lang="el-GR" altLang="en-US" sz="28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Λ</a:t>
            </a:r>
            <a:r>
              <a:rPr lang="en-US" altLang="en-US" sz="28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year=2009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section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))    </a:t>
            </a:r>
            <a:b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</a:t>
            </a:r>
            <a:r>
              <a:rPr lang="en-US" altLang="en-US" sz="28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course_id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altLang="en-US" sz="28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semester=“Spring”  </a:t>
            </a:r>
            <a:r>
              <a:rPr lang="el-GR" altLang="en-US" sz="28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Λ</a:t>
            </a:r>
            <a:r>
              <a:rPr lang="en-US" altLang="en-US" sz="28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year=2010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section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067" y="2024743"/>
            <a:ext cx="2632801" cy="34485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1479" y="754098"/>
            <a:ext cx="8077200" cy="609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difference of two relations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2041436"/>
            <a:ext cx="6861175" cy="33496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smtClean="0"/>
              <a:t>Relations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, </a:t>
            </a:r>
            <a:r>
              <a:rPr lang="en-US" altLang="en-US" sz="1800" i="1" dirty="0" smtClean="0"/>
              <a:t>s</a:t>
            </a:r>
            <a:r>
              <a:rPr lang="en-US" altLang="en-US" sz="1800" dirty="0" smtClean="0"/>
              <a:t>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i="1" dirty="0"/>
              <a:t>r  </a:t>
            </a:r>
            <a:r>
              <a:rPr kumimoji="1" lang="en-US" altLang="en-US" i="1" dirty="0">
                <a:sym typeface="Symbol" panose="05050102010706020507" pitchFamily="18" charset="2"/>
              </a:rPr>
              <a:t>– s</a:t>
            </a:r>
            <a:r>
              <a:rPr kumimoji="1" lang="en-US" altLang="en-US" i="1" dirty="0"/>
              <a:t>: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56" y="221710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9543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Difference Operation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2880" y="1881051"/>
            <a:ext cx="8425543" cy="4113349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Notation </a:t>
            </a:r>
            <a:r>
              <a:rPr lang="en-US" altLang="en-US" sz="2400" i="1" dirty="0" smtClean="0"/>
              <a:t>r – 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Defined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		 </a:t>
            </a:r>
            <a:r>
              <a:rPr lang="en-US" altLang="en-US" sz="2400" i="1" dirty="0" smtClean="0"/>
              <a:t>r – s</a:t>
            </a:r>
            <a:r>
              <a:rPr lang="en-US" altLang="en-US" sz="2400" dirty="0" smtClean="0"/>
              <a:t>  = {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 | 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 </a:t>
            </a:r>
            <a:r>
              <a:rPr lang="en-US" altLang="en-US" sz="2400" i="1" dirty="0" smtClean="0">
                <a:sym typeface="Symbol" panose="05050102010706020507" pitchFamily="18" charset="2"/>
              </a:rPr>
              <a:t>r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and</a:t>
            </a:r>
            <a:r>
              <a:rPr lang="en-US" altLang="en-US" sz="2400" dirty="0" smtClean="0">
                <a:sym typeface="Symbol" panose="05050102010706020507" pitchFamily="18" charset="2"/>
              </a:rPr>
              <a:t> t  </a:t>
            </a:r>
            <a:r>
              <a:rPr lang="en-US" altLang="en-US" sz="2400" i="1" dirty="0" smtClean="0">
                <a:sym typeface="Symbol" panose="05050102010706020507" pitchFamily="18" charset="2"/>
              </a:rPr>
              <a:t>s</a:t>
            </a:r>
            <a:r>
              <a:rPr lang="en-US" altLang="en-US" sz="2400" dirty="0" smtClean="0">
                <a:sym typeface="Symbol" panose="05050102010706020507" pitchFamily="18" charset="2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Set differences must be taken between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compatible</a:t>
            </a:r>
            <a:r>
              <a:rPr lang="en-US" altLang="en-US" sz="2400" dirty="0" smtClean="0"/>
              <a:t> relations.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s</a:t>
            </a:r>
            <a:r>
              <a:rPr lang="en-US" altLang="en-US" sz="2400" dirty="0" smtClean="0"/>
              <a:t> must have the </a:t>
            </a:r>
            <a:r>
              <a:rPr lang="en-US" altLang="en-US" sz="2400" dirty="0" smtClean="0">
                <a:solidFill>
                  <a:schemeClr val="tx2"/>
                </a:solidFill>
              </a:rPr>
              <a:t>same</a:t>
            </a:r>
            <a:r>
              <a:rPr lang="en-US" altLang="en-US" sz="2400" dirty="0" smtClean="0"/>
              <a:t> 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attribute domains of </a:t>
            </a:r>
            <a:r>
              <a:rPr lang="en-US" altLang="en-US" sz="2400" i="1" dirty="0" smtClean="0"/>
              <a:t>r </a:t>
            </a:r>
            <a:r>
              <a:rPr lang="en-US" altLang="en-US" sz="2400" dirty="0" smtClean="0"/>
              <a:t>and </a:t>
            </a:r>
            <a:r>
              <a:rPr lang="en-US" altLang="en-US" sz="2400" i="1" dirty="0" smtClean="0"/>
              <a:t>s </a:t>
            </a:r>
            <a:r>
              <a:rPr lang="en-US" altLang="en-US" sz="2400" dirty="0" smtClean="0"/>
              <a:t>must be compatible</a:t>
            </a:r>
          </a:p>
          <a:p>
            <a:endParaRPr lang="en-US" altLang="en-US" sz="1600" dirty="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02286"/>
            <a:ext cx="8112035" cy="3666807"/>
          </a:xfrm>
        </p:spPr>
        <p:txBody>
          <a:bodyPr/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Example: to find all courses taught in the Fall 2009 semester, but not in the Spring 2010 semester</a:t>
            </a:r>
            <a:b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course_id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semester=“Fall”  </a:t>
            </a:r>
            <a:r>
              <a:rPr lang="el-GR" altLang="en-US" sz="24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Λ</a:t>
            </a:r>
            <a:r>
              <a:rPr lang="en-US" altLang="en-US" sz="24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year=2009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section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))  −  </a:t>
            </a:r>
            <a:b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</a:t>
            </a:r>
            <a:r>
              <a:rPr lang="en-US" altLang="en-US" sz="24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course_id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semester=“Spring”  </a:t>
            </a:r>
            <a:r>
              <a:rPr lang="el-GR" altLang="en-US" sz="24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Λ</a:t>
            </a:r>
            <a:r>
              <a:rPr lang="en-US" altLang="en-US" sz="2400" i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year=2010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section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451" y="509451"/>
            <a:ext cx="8634549" cy="9006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Formal  Relational Query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063931"/>
            <a:ext cx="7848600" cy="3978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Relational Algebra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Tuple Relational Calculus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Domain Relational Calculus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024743"/>
            <a:ext cx="6400800" cy="26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694408"/>
            <a:ext cx="8229600" cy="92538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Cartesian-Product Operation –  Example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54821" y="1961481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/>
              <a:t>Relations </a:t>
            </a:r>
            <a:r>
              <a:rPr kumimoji="1" lang="en-US" altLang="en-US" i="1" dirty="0"/>
              <a:t>r, s</a:t>
            </a:r>
            <a:r>
              <a:rPr kumimoji="1" lang="en-US" altLang="en-US" dirty="0"/>
              <a:t>: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i="1"/>
              <a:t>r</a:t>
            </a:r>
            <a:r>
              <a:rPr kumimoji="1" lang="en-US" altLang="en-US"/>
              <a:t> x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s</a:t>
            </a:r>
            <a:r>
              <a:rPr kumimoji="1" lang="en-US" altLang="en-US"/>
              <a:t>: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49" y="1961481"/>
            <a:ext cx="243205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11112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Cartesian-Product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30628" y="1920241"/>
            <a:ext cx="8895805" cy="403447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3149600" algn="ctr"/>
              </a:tabLst>
              <a:defRPr/>
            </a:pP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Notation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r 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endParaRPr lang="en-US" sz="8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  <a:tabLst>
                <a:tab pos="3149600" algn="ctr"/>
              </a:tabLst>
              <a:defRPr/>
            </a:pP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Defined as:</a:t>
            </a:r>
          </a:p>
          <a:p>
            <a:pPr>
              <a:buFont typeface="Wingdings" panose="05000000000000000000" pitchFamily="2" charset="2"/>
              <a:buChar char="§"/>
              <a:tabLst>
                <a:tab pos="3149600" algn="ctr"/>
              </a:tabLst>
              <a:defRPr/>
            </a:pP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 x 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{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 q 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t 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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 r </a:t>
            </a:r>
            <a:r>
              <a:rPr lang="en-US" sz="8000" b="1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and 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q 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 </a:t>
            </a:r>
            <a:r>
              <a:rPr lang="en-US" sz="8000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s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same attribute name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may appear in both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1 and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2, </a:t>
            </a:r>
            <a:endParaRPr lang="en-IN" sz="8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the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relation schema for </a:t>
            </a:r>
            <a:r>
              <a:rPr lang="en-IN" sz="80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 </a:t>
            </a:r>
            <a:r>
              <a:rPr lang="en-IN" sz="8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IN" sz="80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sz="8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× </a:t>
            </a:r>
            <a:r>
              <a:rPr lang="en-IN" sz="80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teaches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sz="8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sz="8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salary</a:t>
            </a:r>
            <a:r>
              <a:rPr lang="en-IN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teaches</a:t>
            </a: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IN" sz="8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course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 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IN" sz="8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sec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 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IN" sz="8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semester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IN" sz="8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those </a:t>
            </a: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attributes that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appear in only one of the two schemas, we shall usually drop </a:t>
            </a: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relation-name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prefix. </a:t>
            </a: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can then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write the relation schema for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r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err="1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salary teaches</a:t>
            </a:r>
            <a:r>
              <a:rPr lang="en-IN" sz="8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sz="8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course 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sec id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semester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8000" i="1" dirty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/>
            </a:r>
            <a:br>
              <a:rPr lang="en-US" sz="8000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</a:br>
            <a:endParaRPr lang="en-US" sz="8000" dirty="0" smtClean="0">
              <a:latin typeface="Cambria" panose="02040503050406030204" pitchFamily="18" charset="0"/>
              <a:ea typeface="Cambria" panose="02040503050406030204" pitchFamily="18" charset="0"/>
              <a:sym typeface="Symbol" pitchFamily="18" charset="2"/>
            </a:endParaRPr>
          </a:p>
          <a:p>
            <a:pPr marL="0" indent="0">
              <a:buFont typeface="Monotype Sorts" pitchFamily="2" charset="2"/>
              <a:buNone/>
              <a:tabLst>
                <a:tab pos="3149600" algn="ctr"/>
              </a:tabLst>
              <a:defRPr/>
            </a:pPr>
            <a:endParaRPr lang="en-US" sz="18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Composition of Operations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1949450"/>
            <a:ext cx="8336280" cy="3689350"/>
          </a:xfrm>
        </p:spPr>
        <p:txBody>
          <a:bodyPr>
            <a:noAutofit/>
          </a:bodyPr>
          <a:lstStyle/>
          <a:p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Can build expressions using multiple operations</a:t>
            </a:r>
          </a:p>
          <a:p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Example: 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A=C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 x s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 x s</a:t>
            </a:r>
          </a:p>
          <a:p>
            <a:endParaRPr lang="en-US" altLang="en-US" i="1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i="1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A=C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 x 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endParaRPr lang="en-US" altLang="en-US" i="1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i="1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i="1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i="1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en-IN" altLang="en-US"/>
          </a:p>
        </p:txBody>
      </p:sp>
      <p:pic>
        <p:nvPicPr>
          <p:cNvPr id="1639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03" y="1837146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6"/>
            <a:ext cx="4271554" cy="5883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54" y="1"/>
            <a:ext cx="4571429" cy="6322422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61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86606"/>
            <a:ext cx="8686800" cy="61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17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7193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Cartesian-Product…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724298"/>
            <a:ext cx="8817429" cy="45328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general, if we have relations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1(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1) and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2(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2), then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 ×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 is a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 whose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schema is the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of 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 and 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contains all tuples </a:t>
            </a:r>
            <a:r>
              <a:rPr lang="en-IN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there is a tuple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 and a tuple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 for which 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1] = 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1[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1]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IN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IN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2[</a:t>
            </a:r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].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find the names of all instructors in the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Physics department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together with 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course id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of all courses they taught.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We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need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information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both 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relation and 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teaches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relation to do so. If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we write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9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566" y="286605"/>
            <a:ext cx="8739052" cy="569618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0" y="2049921"/>
            <a:ext cx="6790416" cy="1061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" y="4575976"/>
            <a:ext cx="7798525" cy="79285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6571" y="457199"/>
            <a:ext cx="8399417" cy="55255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tuple in </a:t>
            </a:r>
            <a:r>
              <a:rPr lang="en-IN" i="1" dirty="0" err="1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 name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=“Physics”(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×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 that contains his name, and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which satisfies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teaches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 So, if we write: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we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get only those tuples of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instructor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×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teaches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that pertain to instructors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in Physics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and the courses that they taught.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Finally, since we only want the names of all instructors in the Physics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department together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with the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course id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of all courses they taught, we do a projection: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35572"/>
            <a:ext cx="8425543" cy="8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050870"/>
            <a:ext cx="8321040" cy="3818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Find the titles of courses in the Comp. Sci. department that have </a:t>
            </a:r>
            <a:r>
              <a:rPr lang="en-IN" dirty="0" smtClean="0"/>
              <a:t>3 credits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3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90790" cy="1137247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Relational Algebra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6389" y="1907177"/>
            <a:ext cx="7917361" cy="4047536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Six fundamental operations:</a:t>
            </a:r>
          </a:p>
          <a:p>
            <a:pPr lvl="1"/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select: </a:t>
            </a:r>
            <a:r>
              <a:rPr kumimoji="0"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endParaRPr lang="en-US" altLang="en-US" sz="2000" dirty="0" smtClean="0">
              <a:solidFill>
                <a:srgbClr val="6666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project: </a:t>
            </a:r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</a:t>
            </a:r>
            <a:endParaRPr lang="en-US" altLang="en-US" sz="2000" dirty="0" smtClean="0">
              <a:solidFill>
                <a:srgbClr val="6666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union: </a:t>
            </a:r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</a:t>
            </a:r>
            <a:endParaRPr lang="en-US" altLang="en-US" sz="2000" dirty="0" smtClean="0">
              <a:solidFill>
                <a:srgbClr val="6666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difference: </a:t>
            </a:r>
            <a:r>
              <a:rPr lang="en-US" altLang="en-US" sz="2000" i="1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1"/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Cartesian product: x</a:t>
            </a:r>
          </a:p>
          <a:p>
            <a:pPr lvl="1"/>
            <a:r>
              <a:rPr lang="en-US" altLang="en-US" sz="2000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rename: </a:t>
            </a:r>
            <a:r>
              <a:rPr lang="en-US" altLang="en-US" sz="2000" i="1" dirty="0" smtClean="0">
                <a:solidFill>
                  <a:srgbClr val="6666FF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</a:t>
            </a:r>
            <a:endParaRPr lang="en-US" altLang="en-US" sz="2000" dirty="0" smtClean="0">
              <a:solidFill>
                <a:srgbClr val="6666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operators take one or  two relations as inputs and produce a new relation as a result.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Unary, Binary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913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Rename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09006" y="1711233"/>
            <a:ext cx="8725988" cy="4506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itchFamily="18" charset="0"/>
              </a:rPr>
              <a:t>Allows us to name, therefore to refer to results of relational-algebra  expressions.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itchFamily="18" charset="0"/>
              </a:rPr>
              <a:t>Allows us to refer to a relation by more than one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itchFamily="18" charset="0"/>
              </a:rPr>
              <a:t> 				</a:t>
            </a:r>
            <a:r>
              <a:rPr lang="en-US" altLang="en-US" sz="2000" i="1" dirty="0" smtClean="0">
                <a:latin typeface="Cambria" pitchFamily="18" charset="0"/>
                <a:sym typeface="Symbol" panose="05050102010706020507" pitchFamily="18" charset="2"/>
              </a:rPr>
              <a:t></a:t>
            </a:r>
            <a:r>
              <a:rPr lang="en-US" altLang="en-US" sz="1800" i="1" dirty="0" smtClean="0">
                <a:latin typeface="Cambria" pitchFamily="18" charset="0"/>
              </a:rPr>
              <a:t> </a:t>
            </a:r>
            <a:r>
              <a:rPr lang="en-US" altLang="en-US" sz="2400" i="1" baseline="-25000" dirty="0" smtClean="0">
                <a:latin typeface="Cambria" pitchFamily="18" charset="0"/>
              </a:rPr>
              <a:t>x</a:t>
            </a:r>
            <a:r>
              <a:rPr lang="en-US" altLang="en-US" sz="1800" dirty="0" smtClean="0">
                <a:latin typeface="Cambria" pitchFamily="18" charset="0"/>
              </a:rPr>
              <a:t> (</a:t>
            </a: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)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returns the expression </a:t>
            </a: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 under the name </a:t>
            </a:r>
            <a:r>
              <a:rPr lang="en-US" altLang="en-US" sz="1800" i="1" dirty="0" smtClean="0">
                <a:latin typeface="Cambria" pitchFamily="18" charset="0"/>
              </a:rPr>
              <a:t>X</a:t>
            </a:r>
            <a:endParaRPr lang="en-US" altLang="en-US" sz="1800" dirty="0" smtClean="0">
              <a:latin typeface="Cambria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itchFamily="18" charset="0"/>
              </a:rPr>
              <a:t>If a relational-algebra expression </a:t>
            </a: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 has arity </a:t>
            </a:r>
            <a:r>
              <a:rPr lang="en-US" altLang="en-US" sz="1800" i="1" dirty="0" smtClean="0">
                <a:latin typeface="Cambria" pitchFamily="18" charset="0"/>
              </a:rPr>
              <a:t>n</a:t>
            </a:r>
            <a:r>
              <a:rPr lang="en-US" altLang="en-US" sz="1800" dirty="0" smtClean="0">
                <a:latin typeface="Cambria" pitchFamily="18" charset="0"/>
              </a:rPr>
              <a:t>, then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Cambria" pitchFamily="18" charset="0"/>
              </a:rPr>
              <a:t>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18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altLang="en-US" sz="1800" dirty="0" smtClean="0">
                <a:latin typeface="Cambria" pitchFamily="18" charset="0"/>
              </a:rPr>
              <a:t>returns the result of expression </a:t>
            </a: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 under the name </a:t>
            </a:r>
            <a:r>
              <a:rPr lang="en-US" altLang="en-US" sz="1800" i="1" dirty="0" smtClean="0">
                <a:latin typeface="Cambria" pitchFamily="18" charset="0"/>
              </a:rPr>
              <a:t>X</a:t>
            </a:r>
            <a:r>
              <a:rPr lang="en-US" altLang="en-US" sz="1800" dirty="0" smtClean="0">
                <a:latin typeface="Cambria" pitchFamily="18" charset="0"/>
              </a:rPr>
              <a:t>, and with the 	attributes renamed to </a:t>
            </a:r>
            <a:r>
              <a:rPr lang="en-US" altLang="en-US" sz="2000" i="1" dirty="0" smtClean="0">
                <a:latin typeface="Cambria" pitchFamily="18" charset="0"/>
              </a:rPr>
              <a:t>A</a:t>
            </a:r>
            <a:r>
              <a:rPr lang="en-US" altLang="en-US" sz="2400" i="1" baseline="-25000" dirty="0" smtClean="0">
                <a:latin typeface="Cambria" pitchFamily="18" charset="0"/>
              </a:rPr>
              <a:t>1</a:t>
            </a:r>
            <a:r>
              <a:rPr lang="en-US" altLang="en-US" sz="1800" i="1" baseline="-25000" dirty="0" smtClean="0">
                <a:latin typeface="Cambria" pitchFamily="18" charset="0"/>
              </a:rPr>
              <a:t> </a:t>
            </a:r>
            <a:r>
              <a:rPr lang="en-US" altLang="en-US" sz="2000" i="1" dirty="0" smtClean="0">
                <a:latin typeface="Cambria" pitchFamily="18" charset="0"/>
              </a:rPr>
              <a:t>, A</a:t>
            </a:r>
            <a:r>
              <a:rPr lang="en-US" altLang="en-US" sz="2400" i="1" baseline="-25000" dirty="0" smtClean="0">
                <a:latin typeface="Cambria" pitchFamily="18" charset="0"/>
              </a:rPr>
              <a:t>2</a:t>
            </a:r>
            <a:r>
              <a:rPr lang="en-US" altLang="en-US" sz="2000" i="1" baseline="-25000" dirty="0" smtClean="0">
                <a:latin typeface="Cambria" pitchFamily="18" charset="0"/>
              </a:rPr>
              <a:t> </a:t>
            </a:r>
            <a:r>
              <a:rPr lang="en-US" altLang="en-US" sz="2000" i="1" dirty="0" smtClean="0">
                <a:latin typeface="Cambria" pitchFamily="18" charset="0"/>
              </a:rPr>
              <a:t>, …., A</a:t>
            </a:r>
            <a:r>
              <a:rPr lang="en-US" altLang="en-US" sz="2400" i="1" baseline="-25000" dirty="0" smtClean="0">
                <a:latin typeface="Cambria" pitchFamily="18" charset="0"/>
              </a:rPr>
              <a:t>n</a:t>
            </a:r>
            <a:r>
              <a:rPr lang="en-US" altLang="en-US" sz="1800" i="1" baseline="-25000" dirty="0" smtClean="0">
                <a:latin typeface="Cambria" pitchFamily="18" charset="0"/>
              </a:rPr>
              <a:t> </a:t>
            </a:r>
            <a:r>
              <a:rPr lang="en-US" altLang="en-US" sz="1800" dirty="0" smtClean="0">
                <a:latin typeface="Cambria" pitchFamily="18" charset="0"/>
              </a:rPr>
              <a:t>.</a:t>
            </a:r>
          </a:p>
          <a:p>
            <a:endParaRPr lang="en-US" altLang="en-US" sz="1800" dirty="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632575" y="408862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2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575" y="4088628"/>
                        <a:ext cx="2979737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Example Query</a:t>
            </a:r>
            <a:endParaRPr lang="en-IN" sz="4400" b="1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18011" y="1854926"/>
            <a:ext cx="8399417" cy="429768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ambria" pitchFamily="18" charset="0"/>
              </a:rPr>
              <a:t>Find the largest salary in the university</a:t>
            </a:r>
          </a:p>
          <a:p>
            <a:pPr lvl="1"/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using a copy of 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instructor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under a new name 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 smtClean="0">
                <a:latin typeface="Cambria" pitchFamily="18" charset="0"/>
              </a:rPr>
              <a:t>instructor.salary</a:t>
            </a:r>
            <a:r>
              <a:rPr lang="en-US" altLang="en-US" sz="2400" dirty="0" smtClean="0">
                <a:latin typeface="Cambria" pitchFamily="18" charset="0"/>
              </a:rPr>
              <a:t> (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 smtClean="0">
                <a:latin typeface="Cambria" pitchFamily="18" charset="0"/>
                <a:sym typeface="Symbol" panose="05050102010706020507" pitchFamily="18" charset="2"/>
              </a:rPr>
              <a:t>instructor.salary</a:t>
            </a: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 &lt; </a:t>
            </a:r>
            <a:r>
              <a:rPr lang="en-US" altLang="en-US" sz="2400" i="1" baseline="-25000" dirty="0" err="1" smtClean="0">
                <a:latin typeface="Cambria" pitchFamily="18" charset="0"/>
                <a:sym typeface="Symbol" panose="05050102010706020507" pitchFamily="18" charset="2"/>
              </a:rPr>
              <a:t>d,salary</a:t>
            </a: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  </a:t>
            </a:r>
            <a:b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</a:b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                                     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instructor x </a:t>
            </a:r>
            <a:r>
              <a:rPr lang="en-US" altLang="en-US" sz="2400" i="1" baseline="-25000" dirty="0" smtClean="0">
                <a:latin typeface="Cambria" pitchFamily="18" charset="0"/>
              </a:rPr>
              <a:t>d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(instructor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smtClean="0">
                <a:latin typeface="Cambria" pitchFamily="18" charset="0"/>
              </a:rPr>
              <a:t>salary 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(instructor) – </a:t>
            </a:r>
            <a:b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</a:b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 smtClean="0">
                <a:latin typeface="Cambria" pitchFamily="18" charset="0"/>
              </a:rPr>
              <a:t>instructor.salary</a:t>
            </a:r>
            <a:r>
              <a:rPr lang="en-US" altLang="en-US" sz="2400" dirty="0" smtClean="0">
                <a:latin typeface="Cambria" pitchFamily="18" charset="0"/>
              </a:rPr>
              <a:t> (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 smtClean="0">
                <a:latin typeface="Cambria" pitchFamily="18" charset="0"/>
                <a:sym typeface="Symbol" panose="05050102010706020507" pitchFamily="18" charset="2"/>
              </a:rPr>
              <a:t>instructor.salary</a:t>
            </a: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 &lt; </a:t>
            </a:r>
            <a:r>
              <a:rPr lang="en-US" altLang="en-US" sz="2400" i="1" baseline="-25000" dirty="0" err="1" smtClean="0">
                <a:latin typeface="Cambria" pitchFamily="18" charset="0"/>
                <a:sym typeface="Symbol" panose="05050102010706020507" pitchFamily="18" charset="2"/>
              </a:rPr>
              <a:t>d,salary</a:t>
            </a: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  </a:t>
            </a:r>
            <a:b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</a:b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                                      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instructor x </a:t>
            </a:r>
            <a:r>
              <a:rPr lang="en-US" altLang="en-US" sz="2400" i="1" baseline="-25000" dirty="0" smtClean="0">
                <a:latin typeface="Cambria" pitchFamily="18" charset="0"/>
              </a:rPr>
              <a:t>d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(instructor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))) </a:t>
            </a:r>
            <a:endParaRPr lang="en-IN" altLang="en-US" sz="2400" dirty="0" smtClean="0">
              <a:latin typeface="Cambria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Formal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7016" y="1828799"/>
            <a:ext cx="8216537" cy="41259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1800" b="1" dirty="0" smtClean="0">
                <a:latin typeface="Cambria" pitchFamily="18" charset="0"/>
              </a:rPr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altLang="en-US" sz="1800" b="1" dirty="0" smtClean="0">
                <a:latin typeface="Cambria" pitchFamily="18" charset="0"/>
              </a:rPr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en-US" sz="1800" b="1" dirty="0" smtClean="0">
                <a:latin typeface="Cambria" pitchFamily="18" charset="0"/>
              </a:rPr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 smtClean="0">
                <a:latin typeface="Cambria" pitchFamily="18" charset="0"/>
              </a:rPr>
              <a:t>Let </a:t>
            </a:r>
            <a:r>
              <a:rPr lang="en-US" altLang="en-US" sz="1800" b="1" i="1" dirty="0" smtClean="0">
                <a:latin typeface="Cambria" pitchFamily="18" charset="0"/>
              </a:rPr>
              <a:t>E</a:t>
            </a:r>
            <a:r>
              <a:rPr lang="en-US" altLang="en-US" sz="1800" b="1" i="1" baseline="-25000" dirty="0" smtClean="0">
                <a:latin typeface="Cambria" pitchFamily="18" charset="0"/>
              </a:rPr>
              <a:t>1</a:t>
            </a:r>
            <a:r>
              <a:rPr lang="en-US" altLang="en-US" sz="1800" b="1" dirty="0" smtClean="0">
                <a:latin typeface="Cambria" pitchFamily="18" charset="0"/>
              </a:rPr>
              <a:t> and </a:t>
            </a:r>
            <a:r>
              <a:rPr lang="en-US" altLang="en-US" sz="1800" b="1" i="1" dirty="0" smtClean="0">
                <a:latin typeface="Cambria" pitchFamily="18" charset="0"/>
              </a:rPr>
              <a:t>E</a:t>
            </a:r>
            <a:r>
              <a:rPr lang="en-US" altLang="en-US" sz="1800" b="1" i="1" baseline="-25000" dirty="0" smtClean="0">
                <a:latin typeface="Cambria" pitchFamily="18" charset="0"/>
              </a:rPr>
              <a:t>2</a:t>
            </a:r>
            <a:r>
              <a:rPr lang="en-US" altLang="en-US" sz="1800" b="1" dirty="0" smtClean="0">
                <a:latin typeface="Cambria" pitchFamily="18" charset="0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en-US" sz="1800" b="1" i="1" dirty="0" smtClean="0">
                <a:latin typeface="Cambria" pitchFamily="18" charset="0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</a:rPr>
              <a:t>1</a:t>
            </a:r>
            <a:r>
              <a:rPr lang="en-US" altLang="en-US" sz="1800" b="1" dirty="0" smtClean="0">
                <a:latin typeface="Cambria" pitchFamily="18" charset="0"/>
              </a:rPr>
              <a:t> 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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2</a:t>
            </a:r>
            <a:endParaRPr lang="en-US" altLang="en-US" sz="2400" b="1" dirty="0" smtClean="0">
              <a:latin typeface="Cambria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latin typeface="Cambria" pitchFamily="18" charset="0"/>
              </a:rPr>
              <a:t>–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2</a:t>
            </a:r>
            <a:endParaRPr lang="en-US" altLang="en-US" sz="2400" b="1" dirty="0" smtClean="0">
              <a:latin typeface="Cambria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 b="1" i="1" dirty="0" smtClean="0">
                <a:latin typeface="Cambria" pitchFamily="18" charset="0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</a:rPr>
              <a:t>1</a:t>
            </a:r>
            <a:r>
              <a:rPr lang="en-US" altLang="en-US" sz="1800" b="1" dirty="0" smtClean="0">
                <a:latin typeface="Cambria" pitchFamily="18" charset="0"/>
              </a:rPr>
              <a:t> x </a:t>
            </a:r>
            <a:r>
              <a:rPr lang="en-US" altLang="en-US" sz="1800" b="1" i="1" dirty="0" smtClean="0">
                <a:latin typeface="Cambria" pitchFamily="18" charset="0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</a:rPr>
              <a:t>2</a:t>
            </a:r>
            <a:endParaRPr lang="en-US" altLang="en-US" sz="2400" b="1" dirty="0" smtClean="0">
              <a:latin typeface="Cambria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),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 is a predicate on attributes in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  <a:endParaRPr lang="en-US" altLang="en-US" sz="2400" b="1" dirty="0" smtClean="0">
              <a:latin typeface="Cambria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),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  <a:endParaRPr lang="en-US" altLang="en-US" sz="2400" b="1" dirty="0" smtClean="0">
              <a:latin typeface="Cambria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b="1" i="1" dirty="0" smtClean="0">
                <a:latin typeface="Cambria" pitchFamily="18" charset="0"/>
                <a:sym typeface="Symbol" panose="05050102010706020507" pitchFamily="18" charset="2"/>
              </a:rPr>
              <a:t>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b="1" dirty="0" smtClean="0">
                <a:latin typeface="Cambria" pitchFamily="18" charset="0"/>
                <a:sym typeface="Symbol" panose="05050102010706020507" pitchFamily="18" charset="2"/>
              </a:rPr>
              <a:t>), x is the new name for the result of </a:t>
            </a:r>
            <a:r>
              <a:rPr lang="en-US" altLang="en-US" sz="1800" b="1" i="1" dirty="0" smtClean="0">
                <a:latin typeface="Cambria" pitchFamily="18" charset="0"/>
                <a:sym typeface="Symbol" panose="05050102010706020507" pitchFamily="18" charset="2"/>
              </a:rPr>
              <a:t>E</a:t>
            </a:r>
            <a:r>
              <a:rPr lang="en-US" altLang="en-US" sz="2400" b="1" i="1" baseline="-25000" dirty="0" smtClean="0">
                <a:latin typeface="Cambria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Additional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6571" y="2011679"/>
            <a:ext cx="8608424" cy="43107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 dirty="0" smtClean="0">
                <a:latin typeface="Cambria" pitchFamily="18" charset="0"/>
              </a:rPr>
              <a:t>We define additional operations that do not add any power to the relational algebra, but that simplify common queries.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Cambria" pitchFamily="18" charset="0"/>
              </a:rPr>
              <a:t>Set intersection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Cambria" pitchFamily="18" charset="0"/>
              </a:rPr>
              <a:t>Natural 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Cambria" pitchFamily="18" charset="0"/>
              </a:rPr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Cambria" pitchFamily="18" charset="0"/>
              </a:rPr>
              <a:t>Outer join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Set-Intersection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0263" y="1828799"/>
            <a:ext cx="8321040" cy="4362995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Cambria" pitchFamily="18" charset="0"/>
              </a:rPr>
              <a:t>Notation: </a:t>
            </a:r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endParaRPr lang="en-US" altLang="en-US" sz="2400" dirty="0" smtClean="0">
              <a:latin typeface="Cambria" pitchFamily="18" charset="0"/>
            </a:endParaRPr>
          </a:p>
          <a:p>
            <a:r>
              <a:rPr lang="en-US" altLang="en-US" sz="2400" dirty="0" smtClean="0">
                <a:latin typeface="Cambria" pitchFamily="18" charset="0"/>
              </a:rPr>
              <a:t>Defined as:</a:t>
            </a:r>
          </a:p>
          <a:p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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r>
              <a:rPr lang="en-US" altLang="en-US" sz="2400" dirty="0" smtClean="0">
                <a:latin typeface="Cambria" pitchFamily="18" charset="0"/>
              </a:rPr>
              <a:t> = { </a:t>
            </a:r>
            <a:r>
              <a:rPr lang="en-US" altLang="en-US" sz="2400" i="1" dirty="0" smtClean="0">
                <a:latin typeface="Cambria" pitchFamily="18" charset="0"/>
              </a:rPr>
              <a:t>t </a:t>
            </a:r>
            <a:r>
              <a:rPr lang="en-US" altLang="en-US" sz="2400" dirty="0" smtClean="0">
                <a:latin typeface="Cambria" pitchFamily="18" charset="0"/>
              </a:rPr>
              <a:t>| </a:t>
            </a:r>
            <a:r>
              <a:rPr lang="en-US" altLang="en-US" sz="2400" i="1" dirty="0" smtClean="0">
                <a:latin typeface="Cambria" pitchFamily="18" charset="0"/>
              </a:rPr>
              <a:t>t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b="1" dirty="0" smtClean="0">
                <a:latin typeface="Cambria" pitchFamily="18" charset="0"/>
              </a:rPr>
              <a:t>and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</a:rPr>
              <a:t>t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r>
              <a:rPr lang="en-US" altLang="en-US" sz="2400" dirty="0" smtClean="0">
                <a:latin typeface="Cambria" pitchFamily="18" charset="0"/>
              </a:rPr>
              <a:t> }</a:t>
            </a:r>
          </a:p>
          <a:p>
            <a:r>
              <a:rPr lang="en-US" altLang="en-US" sz="2400" dirty="0" smtClean="0">
                <a:latin typeface="Cambria" pitchFamily="18" charset="0"/>
              </a:rPr>
              <a:t>Assume: </a:t>
            </a:r>
          </a:p>
          <a:p>
            <a:pPr lvl="1"/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,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r>
              <a:rPr lang="en-US" altLang="en-US" sz="2400" dirty="0" smtClean="0">
                <a:latin typeface="Cambria" pitchFamily="18" charset="0"/>
              </a:rPr>
              <a:t> have the </a:t>
            </a:r>
            <a:r>
              <a:rPr lang="en-US" altLang="en-US" sz="2400" i="1" dirty="0" smtClean="0">
                <a:latin typeface="Cambria" pitchFamily="18" charset="0"/>
              </a:rPr>
              <a:t>same </a:t>
            </a:r>
            <a:r>
              <a:rPr lang="en-US" altLang="en-US" sz="2400" i="1" dirty="0" err="1" smtClean="0">
                <a:latin typeface="Cambria" pitchFamily="18" charset="0"/>
              </a:rPr>
              <a:t>arity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</a:p>
          <a:p>
            <a:pPr lvl="1"/>
            <a:r>
              <a:rPr lang="en-US" altLang="en-US" sz="2400" dirty="0" smtClean="0">
                <a:latin typeface="Cambria" pitchFamily="18" charset="0"/>
              </a:rPr>
              <a:t>attributes of </a:t>
            </a:r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and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r>
              <a:rPr lang="en-US" altLang="en-US" sz="2400" dirty="0" smtClean="0">
                <a:latin typeface="Cambria" pitchFamily="18" charset="0"/>
              </a:rPr>
              <a:t> are compatible</a:t>
            </a:r>
          </a:p>
          <a:p>
            <a:r>
              <a:rPr lang="en-US" altLang="en-US" sz="2400" dirty="0" smtClean="0">
                <a:latin typeface="Cambria" pitchFamily="18" charset="0"/>
              </a:rPr>
              <a:t>Note: </a:t>
            </a:r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</a:t>
            </a:r>
            <a:r>
              <a:rPr lang="en-US" altLang="en-US" sz="2400" dirty="0" smtClean="0">
                <a:latin typeface="Cambria" pitchFamily="18" charset="0"/>
              </a:rPr>
              <a:t>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r>
              <a:rPr lang="en-US" altLang="en-US" sz="2400" dirty="0" smtClean="0">
                <a:latin typeface="Cambria" pitchFamily="18" charset="0"/>
              </a:rPr>
              <a:t> = </a:t>
            </a:r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– (</a:t>
            </a:r>
            <a:r>
              <a:rPr lang="en-US" altLang="en-US" sz="2400" i="1" dirty="0" smtClean="0">
                <a:latin typeface="Cambria" pitchFamily="18" charset="0"/>
              </a:rPr>
              <a:t>r</a:t>
            </a:r>
            <a:r>
              <a:rPr lang="en-US" altLang="en-US" sz="2400" dirty="0" smtClean="0">
                <a:latin typeface="Cambria" pitchFamily="18" charset="0"/>
              </a:rPr>
              <a:t> – </a:t>
            </a:r>
            <a:r>
              <a:rPr lang="en-US" altLang="en-US" sz="2400" i="1" dirty="0" smtClean="0">
                <a:latin typeface="Cambria" pitchFamily="18" charset="0"/>
              </a:rPr>
              <a:t>s</a:t>
            </a:r>
            <a:r>
              <a:rPr lang="en-US" altLang="en-US" sz="2400" dirty="0" smtClean="0">
                <a:latin typeface="Cambria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26" y="222068"/>
            <a:ext cx="8477794" cy="142385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ambria" pitchFamily="18" charset="0"/>
              </a:rPr>
              <a:t>Set-Intersection Operation –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0891" y="1509713"/>
            <a:ext cx="8281852" cy="4876800"/>
          </a:xfrm>
        </p:spPr>
        <p:txBody>
          <a:bodyPr/>
          <a:lstStyle/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Relation </a:t>
            </a:r>
            <a:r>
              <a:rPr lang="en-US" altLang="en-US" sz="1800" i="1" dirty="0" smtClean="0"/>
              <a:t>r, s</a:t>
            </a:r>
            <a:r>
              <a:rPr lang="en-US" altLang="en-US" sz="1800" dirty="0" smtClean="0"/>
              <a:t>: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pPr>
              <a:buFont typeface="Monotype Sorts" pitchFamily="2" charset="2"/>
              <a:buNone/>
            </a:pPr>
            <a:endParaRPr lang="en-US" altLang="en-US" sz="1800" dirty="0" smtClean="0"/>
          </a:p>
          <a:p>
            <a:pPr>
              <a:buFont typeface="Monotype Sorts" pitchFamily="2" charset="2"/>
              <a:buNone/>
            </a:pPr>
            <a:endParaRPr lang="en-US" altLang="en-US" sz="1800" dirty="0" smtClean="0"/>
          </a:p>
          <a:p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 </a:t>
            </a:r>
            <a:r>
              <a:rPr lang="en-US" altLang="en-US" sz="1800" i="1" dirty="0" smtClean="0">
                <a:sym typeface="Symbol" panose="05050102010706020507" pitchFamily="18" charset="2"/>
              </a:rPr>
              <a:t>s</a:t>
            </a:r>
            <a:endParaRPr lang="en-US" altLang="en-US" sz="1800" i="1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03" y="20081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   Notation:  r     s</a:t>
            </a:r>
            <a:endParaRPr kumimoji="1" lang="en-US" altLang="en-US" i="1">
              <a:sym typeface="Symbol" panose="05050102010706020507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1010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Natural-Join Operation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169817" y="1724297"/>
            <a:ext cx="8844008" cy="4585063"/>
          </a:xfrm>
        </p:spPr>
        <p:txBody>
          <a:bodyPr/>
          <a:lstStyle/>
          <a:p>
            <a:r>
              <a:rPr lang="en-US" altLang="en-US" sz="1800" dirty="0" smtClean="0">
                <a:latin typeface="Cambria" pitchFamily="18" charset="0"/>
              </a:rPr>
              <a:t>Let </a:t>
            </a:r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and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be relations on schemas </a:t>
            </a:r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and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respectively. 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Then,  r     s  is a relation on schema </a:t>
            </a:r>
            <a:r>
              <a:rPr lang="en-US" altLang="en-US" sz="1800" i="1" dirty="0" smtClean="0">
                <a:latin typeface="Cambria" pitchFamily="18" charset="0"/>
              </a:rPr>
              <a:t>R </a:t>
            </a:r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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obtained as follows: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Consider each pair of </a:t>
            </a:r>
            <a:r>
              <a:rPr lang="en-US" altLang="en-US" sz="1800" dirty="0" err="1" smtClean="0">
                <a:latin typeface="Cambria" pitchFamily="18" charset="0"/>
              </a:rPr>
              <a:t>tuples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1800" i="1" dirty="0" err="1" smtClean="0">
                <a:latin typeface="Cambria" pitchFamily="18" charset="0"/>
              </a:rPr>
              <a:t>t</a:t>
            </a:r>
            <a:r>
              <a:rPr lang="en-US" altLang="en-US" i="1" baseline="-25000" dirty="0" err="1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from </a:t>
            </a:r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and </a:t>
            </a:r>
            <a:r>
              <a:rPr lang="en-US" altLang="en-US" sz="1800" i="1" dirty="0" err="1" smtClean="0">
                <a:latin typeface="Cambria" pitchFamily="18" charset="0"/>
              </a:rPr>
              <a:t>t</a:t>
            </a:r>
            <a:r>
              <a:rPr lang="en-US" altLang="en-US" i="1" baseline="-25000" dirty="0" err="1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from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.  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If </a:t>
            </a:r>
            <a:r>
              <a:rPr lang="en-US" altLang="en-US" sz="1800" i="1" dirty="0" err="1" smtClean="0">
                <a:latin typeface="Cambria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and </a:t>
            </a:r>
            <a:r>
              <a:rPr lang="en-US" altLang="en-US" sz="1800" i="1" dirty="0" err="1" smtClean="0">
                <a:latin typeface="Cambria" pitchFamily="18" charset="0"/>
              </a:rPr>
              <a:t>t</a:t>
            </a:r>
            <a:r>
              <a:rPr lang="en-US" altLang="en-US" sz="2400" i="1" baseline="-25000" dirty="0" err="1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have the same value on each of the attributes in </a:t>
            </a:r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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, add a </a:t>
            </a:r>
            <a:r>
              <a:rPr lang="en-US" altLang="en-US" sz="1800" dirty="0" err="1" smtClean="0">
                <a:latin typeface="Cambria" pitchFamily="18" charset="0"/>
              </a:rPr>
              <a:t>tuple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1800" i="1" dirty="0" smtClean="0">
                <a:latin typeface="Cambria" pitchFamily="18" charset="0"/>
              </a:rPr>
              <a:t>t</a:t>
            </a:r>
            <a:r>
              <a:rPr lang="en-US" altLang="en-US" sz="1800" dirty="0" smtClean="0">
                <a:latin typeface="Cambria" pitchFamily="18" charset="0"/>
              </a:rPr>
              <a:t>  to the result, where</a:t>
            </a:r>
          </a:p>
          <a:p>
            <a:pPr lvl="2"/>
            <a:r>
              <a:rPr lang="en-US" altLang="en-US" sz="1800" i="1" dirty="0" smtClean="0">
                <a:latin typeface="Cambria" pitchFamily="18" charset="0"/>
              </a:rPr>
              <a:t>t</a:t>
            </a:r>
            <a:r>
              <a:rPr lang="en-US" altLang="en-US" sz="1800" dirty="0" smtClean="0">
                <a:latin typeface="Cambria" pitchFamily="18" charset="0"/>
              </a:rPr>
              <a:t> has the same value as </a:t>
            </a:r>
            <a:r>
              <a:rPr lang="en-US" altLang="en-US" sz="1800" i="1" dirty="0" err="1" smtClean="0">
                <a:latin typeface="Cambria" pitchFamily="18" charset="0"/>
              </a:rPr>
              <a:t>t</a:t>
            </a:r>
            <a:r>
              <a:rPr lang="en-US" altLang="en-US" sz="3200" i="1" baseline="-25000" dirty="0" err="1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on </a:t>
            </a:r>
            <a:r>
              <a:rPr lang="en-US" altLang="en-US" sz="1800" i="1" dirty="0" smtClean="0">
                <a:latin typeface="Cambria" pitchFamily="18" charset="0"/>
              </a:rPr>
              <a:t>r</a:t>
            </a:r>
            <a:endParaRPr lang="en-US" altLang="en-US" sz="1800" dirty="0" smtClean="0">
              <a:latin typeface="Cambria" pitchFamily="18" charset="0"/>
            </a:endParaRPr>
          </a:p>
          <a:p>
            <a:pPr lvl="2"/>
            <a:r>
              <a:rPr lang="en-US" altLang="en-US" sz="1800" i="1" dirty="0" smtClean="0">
                <a:latin typeface="Cambria" pitchFamily="18" charset="0"/>
              </a:rPr>
              <a:t>t</a:t>
            </a:r>
            <a:r>
              <a:rPr lang="en-US" altLang="en-US" sz="1800" dirty="0" smtClean="0">
                <a:latin typeface="Cambria" pitchFamily="18" charset="0"/>
              </a:rPr>
              <a:t> has the same value as </a:t>
            </a:r>
            <a:r>
              <a:rPr lang="en-US" altLang="en-US" sz="1800" i="1" dirty="0" err="1" smtClean="0">
                <a:latin typeface="Cambria" pitchFamily="18" charset="0"/>
              </a:rPr>
              <a:t>t</a:t>
            </a:r>
            <a:r>
              <a:rPr lang="en-US" altLang="en-US" sz="3200" i="1" baseline="-25000" dirty="0" err="1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on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endParaRPr lang="en-US" altLang="en-US" sz="1800" dirty="0" smtClean="0">
              <a:latin typeface="Cambria" pitchFamily="18" charset="0"/>
            </a:endParaRPr>
          </a:p>
          <a:p>
            <a:r>
              <a:rPr lang="en-US" altLang="en-US" sz="1800" dirty="0" smtClean="0">
                <a:latin typeface="Cambria" pitchFamily="18" charset="0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= (</a:t>
            </a:r>
            <a:r>
              <a:rPr lang="en-US" altLang="en-US" sz="1800" i="1" dirty="0" smtClean="0">
                <a:latin typeface="Cambria" pitchFamily="18" charset="0"/>
              </a:rPr>
              <a:t>A, B, C, D</a:t>
            </a:r>
            <a:r>
              <a:rPr lang="en-US" altLang="en-US" sz="1800" dirty="0" smtClean="0">
                <a:latin typeface="Cambria" pitchFamily="18" charset="0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= (</a:t>
            </a:r>
            <a:r>
              <a:rPr lang="en-US" altLang="en-US" sz="1800" i="1" dirty="0" smtClean="0">
                <a:latin typeface="Cambria" pitchFamily="18" charset="0"/>
              </a:rPr>
              <a:t>E, B, D</a:t>
            </a:r>
            <a:r>
              <a:rPr lang="en-US" altLang="en-US" sz="18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Result schema = (</a:t>
            </a:r>
            <a:r>
              <a:rPr lang="en-US" altLang="en-US" sz="1800" i="1" dirty="0" smtClean="0">
                <a:latin typeface="Cambria" pitchFamily="18" charset="0"/>
              </a:rPr>
              <a:t>A, B, C, D, E</a:t>
            </a:r>
            <a:r>
              <a:rPr lang="en-US" altLang="en-US" sz="18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    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 is defined as: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      </a:t>
            </a:r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 smtClean="0">
                <a:latin typeface="Cambria" pitchFamily="18" charset="0"/>
              </a:rPr>
              <a:t>r.A</a:t>
            </a:r>
            <a:r>
              <a:rPr lang="en-US" altLang="en-US" sz="2400" i="1" baseline="-25000" dirty="0" smtClean="0">
                <a:latin typeface="Cambria" pitchFamily="18" charset="0"/>
              </a:rPr>
              <a:t>, </a:t>
            </a:r>
            <a:r>
              <a:rPr lang="en-US" altLang="en-US" sz="2400" i="1" baseline="-25000" dirty="0" err="1" smtClean="0">
                <a:latin typeface="Cambria" pitchFamily="18" charset="0"/>
              </a:rPr>
              <a:t>r.B</a:t>
            </a:r>
            <a:r>
              <a:rPr lang="en-US" altLang="en-US" sz="2400" i="1" baseline="-25000" dirty="0" smtClean="0">
                <a:latin typeface="Cambria" pitchFamily="18" charset="0"/>
              </a:rPr>
              <a:t>, </a:t>
            </a:r>
            <a:r>
              <a:rPr lang="en-US" altLang="en-US" sz="2400" i="1" baseline="-25000" dirty="0" err="1" smtClean="0">
                <a:latin typeface="Cambria" pitchFamily="18" charset="0"/>
              </a:rPr>
              <a:t>r.C</a:t>
            </a:r>
            <a:r>
              <a:rPr lang="en-US" altLang="en-US" sz="2400" i="1" baseline="-25000" dirty="0" smtClean="0">
                <a:latin typeface="Cambria" pitchFamily="18" charset="0"/>
              </a:rPr>
              <a:t>, </a:t>
            </a:r>
            <a:r>
              <a:rPr lang="en-US" altLang="en-US" sz="2400" i="1" baseline="-25000" dirty="0" err="1" smtClean="0">
                <a:latin typeface="Cambria" pitchFamily="18" charset="0"/>
              </a:rPr>
              <a:t>r.D</a:t>
            </a:r>
            <a:r>
              <a:rPr lang="en-US" altLang="en-US" sz="2400" i="1" baseline="-25000" dirty="0" smtClean="0">
                <a:latin typeface="Cambria" pitchFamily="18" charset="0"/>
              </a:rPr>
              <a:t>, </a:t>
            </a:r>
            <a:r>
              <a:rPr lang="en-US" altLang="en-US" sz="2400" i="1" baseline="-25000" dirty="0" err="1" smtClean="0">
                <a:latin typeface="Cambria" pitchFamily="18" charset="0"/>
              </a:rPr>
              <a:t>s.E</a:t>
            </a:r>
            <a:r>
              <a:rPr lang="en-US" altLang="en-US" sz="1800" dirty="0" smtClean="0">
                <a:latin typeface="Cambria" pitchFamily="18" charset="0"/>
              </a:rPr>
              <a:t> (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i="1" baseline="-25000" dirty="0" err="1" smtClean="0">
                <a:latin typeface="Cambria" pitchFamily="18" charset="0"/>
              </a:rPr>
              <a:t>r.B</a:t>
            </a:r>
            <a:r>
              <a:rPr lang="en-US" altLang="en-US" sz="2400" i="1" baseline="-25000" dirty="0" smtClean="0">
                <a:latin typeface="Cambria" pitchFamily="18" charset="0"/>
              </a:rPr>
              <a:t> = </a:t>
            </a:r>
            <a:r>
              <a:rPr lang="en-US" altLang="en-US" sz="2400" i="1" baseline="-25000" dirty="0" err="1" smtClean="0">
                <a:latin typeface="Cambria" pitchFamily="18" charset="0"/>
              </a:rPr>
              <a:t>s.B</a:t>
            </a:r>
            <a:r>
              <a:rPr lang="en-US" altLang="en-US" sz="2400" i="1" baseline="-25000" dirty="0" smtClean="0">
                <a:latin typeface="Cambria" pitchFamily="18" charset="0"/>
              </a:rPr>
              <a:t> </a:t>
            </a:r>
            <a:r>
              <a:rPr lang="en-US" altLang="en-US" sz="1800" baseline="-25000" dirty="0" smtClean="0">
                <a:latin typeface="Cambria" pitchFamily="18" charset="0"/>
                <a:sym typeface="Symbol" panose="05050102010706020507" pitchFamily="18" charset="2"/>
              </a:rPr>
              <a:t></a:t>
            </a:r>
            <a:r>
              <a:rPr lang="en-US" altLang="en-US" sz="2400" i="1" baseline="-25000" dirty="0" smtClean="0">
                <a:latin typeface="Cambria" pitchFamily="18" charset="0"/>
              </a:rPr>
              <a:t> </a:t>
            </a:r>
            <a:r>
              <a:rPr lang="en-US" altLang="en-US" sz="2400" i="1" baseline="-25000" dirty="0" err="1" smtClean="0">
                <a:latin typeface="Cambria" pitchFamily="18" charset="0"/>
              </a:rPr>
              <a:t>r.D</a:t>
            </a:r>
            <a:r>
              <a:rPr lang="en-US" altLang="en-US" sz="2400" i="1" baseline="-25000" dirty="0" smtClean="0">
                <a:latin typeface="Cambria" pitchFamily="18" charset="0"/>
              </a:rPr>
              <a:t> = </a:t>
            </a:r>
            <a:r>
              <a:rPr lang="en-US" altLang="en-US" sz="2400" i="1" baseline="-25000" dirty="0" err="1" smtClean="0">
                <a:latin typeface="Cambria" pitchFamily="18" charset="0"/>
              </a:rPr>
              <a:t>s.D</a:t>
            </a:r>
            <a:r>
              <a:rPr lang="en-US" altLang="en-US" sz="1800" dirty="0" smtClean="0">
                <a:latin typeface="Cambria" pitchFamily="18" charset="0"/>
              </a:rPr>
              <a:t> (</a:t>
            </a:r>
            <a:r>
              <a:rPr lang="en-US" altLang="en-US" sz="1800" i="1" dirty="0" smtClean="0">
                <a:latin typeface="Cambria" pitchFamily="18" charset="0"/>
              </a:rPr>
              <a:t>r </a:t>
            </a:r>
            <a:r>
              <a:rPr lang="en-US" altLang="en-US" sz="1800" dirty="0" smtClean="0">
                <a:latin typeface="Cambria" pitchFamily="18" charset="0"/>
              </a:rPr>
              <a:t> x 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))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 rot="16200000" flipV="1">
            <a:off x="716371" y="537718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 rot="16200000" flipV="1">
            <a:off x="1050472" y="2050642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9413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Natural Join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4822" y="1900873"/>
            <a:ext cx="6843712" cy="382587"/>
          </a:xfrm>
        </p:spPr>
        <p:txBody>
          <a:bodyPr/>
          <a:lstStyle/>
          <a:p>
            <a:r>
              <a:rPr lang="en-US" altLang="en-US" sz="1800" dirty="0" smtClean="0"/>
              <a:t>Relations r, s: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24583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en-US"/>
                <a:t>r     s</a:t>
              </a:r>
            </a:p>
          </p:txBody>
        </p:sp>
        <p:sp>
          <p:nvSpPr>
            <p:cNvPr id="24584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593668"/>
            <a:ext cx="4833211" cy="46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8"/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Notation</a:t>
            </a:r>
            <a:endParaRPr lang="en-US" sz="4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815738"/>
            <a:ext cx="8712926" cy="405335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Formal definition of the natural join: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Consider two relations </a:t>
            </a:r>
            <a:r>
              <a:rPr lang="en-US" sz="2400" i="1" dirty="0" smtClean="0"/>
              <a:t>r (R) and s(S). The </a:t>
            </a:r>
            <a:r>
              <a:rPr lang="en-US" sz="2400" b="1" i="1" dirty="0" smtClean="0"/>
              <a:t>natural join of r and s, denoted by r  s, is a relation </a:t>
            </a:r>
            <a:r>
              <a:rPr lang="en-US" sz="2400" dirty="0" smtClean="0"/>
              <a:t>on schema </a:t>
            </a:r>
            <a:r>
              <a:rPr lang="en-US" sz="2400" i="1" dirty="0" smtClean="0"/>
              <a:t>R ∪ S formally defined as follows:</a:t>
            </a:r>
          </a:p>
          <a:p>
            <a:pPr>
              <a:buFont typeface="Wingdings" pitchFamily="2" charset="2"/>
              <a:buChar char="§"/>
            </a:pPr>
            <a:r>
              <a:rPr lang="pt-BR" sz="2400" i="1" dirty="0" smtClean="0"/>
              <a:t>r  s = R ∪ S (r.A1 =s.A1 ∧r.A2 =s.A2 ∧...∧r.An =s.An (r × s)) 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where </a:t>
            </a:r>
            <a:r>
              <a:rPr lang="pt-BR" sz="2400" i="1" dirty="0" smtClean="0"/>
              <a:t>R ∩ S = {A1, A2, . . . , An}.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Please note that if </a:t>
            </a:r>
            <a:r>
              <a:rPr lang="en-US" sz="2400" i="1" dirty="0" smtClean="0"/>
              <a:t>r (R) and s(S) are relations without any attributes in common, </a:t>
            </a:r>
            <a:r>
              <a:rPr lang="en-US" sz="2400" dirty="0" smtClean="0"/>
              <a:t>that is, </a:t>
            </a:r>
            <a:r>
              <a:rPr lang="en-US" sz="2400" i="1" dirty="0" smtClean="0"/>
              <a:t>R ∩ S = ∅, then r  s = r × 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38</a:t>
            </a:fld>
            <a:endParaRPr lang="en-IN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 rot="16200000" flipV="1">
            <a:off x="1820636" y="280878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16200000" flipV="1">
            <a:off x="385763" y="3624807"/>
            <a:ext cx="156482" cy="91984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 flipV="1">
            <a:off x="4689973" y="5029065"/>
            <a:ext cx="143419" cy="91984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39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6"/>
            <a:ext cx="4271554" cy="5883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54" y="1"/>
            <a:ext cx="4571429" cy="6322422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79130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Operation – Example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71550" y="2046288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dirty="0"/>
              <a:t>Relation r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93" y="1809750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971550" y="3760197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sz="2400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(r)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40</a:t>
            </a:fld>
            <a:endParaRPr lang="en-IN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94" y="352697"/>
            <a:ext cx="8046720" cy="58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90211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Natural Join and Theta Join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6754" y="1763486"/>
            <a:ext cx="8765178" cy="4454433"/>
          </a:xfrm>
        </p:spPr>
        <p:txBody>
          <a:bodyPr/>
          <a:lstStyle/>
          <a:p>
            <a:r>
              <a:rPr lang="en-US" altLang="en-US" sz="1800" dirty="0" smtClean="0">
                <a:latin typeface="Cambria" pitchFamily="18" charset="0"/>
              </a:rPr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2400" i="1" baseline="-25000" dirty="0" smtClean="0">
                <a:latin typeface="Cambria" pitchFamily="18" charset="0"/>
              </a:rPr>
              <a:t>name, title</a:t>
            </a:r>
            <a:r>
              <a:rPr lang="en-US" altLang="en-US" sz="1800" dirty="0" smtClean="0">
                <a:latin typeface="Cambria" pitchFamily="18" charset="0"/>
              </a:rPr>
              <a:t> (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</a:t>
            </a:r>
            <a:r>
              <a:rPr lang="en-US" altLang="en-US" sz="1800" dirty="0" smtClean="0">
                <a:latin typeface="Cambria" pitchFamily="18" charset="0"/>
              </a:rPr>
              <a:t> </a:t>
            </a:r>
            <a:r>
              <a:rPr lang="en-US" altLang="en-US" sz="2400" i="1" baseline="-25000" dirty="0" err="1" smtClean="0">
                <a:latin typeface="Cambria" pitchFamily="18" charset="0"/>
              </a:rPr>
              <a:t>dept_name</a:t>
            </a:r>
            <a:r>
              <a:rPr lang="en-US" altLang="en-US" sz="2400" baseline="-25000" dirty="0" smtClean="0">
                <a:latin typeface="Cambria" pitchFamily="18" charset="0"/>
              </a:rPr>
              <a:t>=“Comp. Sci.”</a:t>
            </a:r>
            <a:r>
              <a:rPr lang="en-US" altLang="en-US" sz="1800" dirty="0" smtClean="0">
                <a:latin typeface="Cambria" pitchFamily="18" charset="0"/>
              </a:rPr>
              <a:t> (</a:t>
            </a:r>
            <a:r>
              <a:rPr lang="en-US" altLang="en-US" sz="1800" i="1" dirty="0" smtClean="0">
                <a:latin typeface="Cambria" pitchFamily="18" charset="0"/>
              </a:rPr>
              <a:t>instructor</a:t>
            </a:r>
            <a:r>
              <a:rPr lang="en-US" altLang="en-US" sz="1800" dirty="0" smtClean="0">
                <a:latin typeface="Cambria" pitchFamily="18" charset="0"/>
              </a:rPr>
              <a:t>     </a:t>
            </a:r>
            <a:r>
              <a:rPr lang="en-US" altLang="en-US" sz="1800" i="1" dirty="0" smtClean="0">
                <a:latin typeface="Cambria" pitchFamily="18" charset="0"/>
              </a:rPr>
              <a:t>teaches</a:t>
            </a:r>
            <a:r>
              <a:rPr lang="en-US" altLang="en-US" sz="1800" dirty="0" smtClean="0">
                <a:latin typeface="Cambria" pitchFamily="18" charset="0"/>
              </a:rPr>
              <a:t>     </a:t>
            </a:r>
            <a:r>
              <a:rPr lang="en-US" altLang="en-US" sz="1800" i="1" dirty="0" smtClean="0">
                <a:latin typeface="Cambria" pitchFamily="18" charset="0"/>
              </a:rPr>
              <a:t>course</a:t>
            </a:r>
            <a:r>
              <a:rPr lang="en-US" altLang="en-US" sz="1800" dirty="0" smtClean="0">
                <a:latin typeface="Cambria" pitchFamily="18" charset="0"/>
              </a:rPr>
              <a:t>))</a:t>
            </a:r>
          </a:p>
          <a:p>
            <a:r>
              <a:rPr lang="en-US" altLang="en-US" sz="1800" dirty="0" smtClean="0">
                <a:latin typeface="Cambria" pitchFamily="18" charset="0"/>
              </a:rPr>
              <a:t>Natural join is </a:t>
            </a:r>
            <a:r>
              <a:rPr lang="en-US" altLang="en-US" sz="1800" dirty="0" smtClean="0">
                <a:solidFill>
                  <a:srgbClr val="FF0000"/>
                </a:solidFill>
                <a:latin typeface="Cambria" pitchFamily="18" charset="0"/>
              </a:rPr>
              <a:t>associative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(</a:t>
            </a:r>
            <a:r>
              <a:rPr lang="en-US" altLang="en-US" sz="1800" i="1" dirty="0" smtClean="0">
                <a:latin typeface="Cambria" pitchFamily="18" charset="0"/>
              </a:rPr>
              <a:t>instructor      teaches</a:t>
            </a:r>
            <a:r>
              <a:rPr lang="en-US" altLang="en-US" sz="1800" dirty="0" smtClean="0">
                <a:latin typeface="Cambria" pitchFamily="18" charset="0"/>
              </a:rPr>
              <a:t>)     </a:t>
            </a:r>
            <a:r>
              <a:rPr lang="en-US" altLang="en-US" sz="1800" i="1" dirty="0" smtClean="0">
                <a:latin typeface="Cambria" pitchFamily="18" charset="0"/>
              </a:rPr>
              <a:t>course</a:t>
            </a:r>
            <a:r>
              <a:rPr lang="en-US" altLang="en-US" sz="1800" dirty="0" smtClean="0">
                <a:latin typeface="Cambria" pitchFamily="18" charset="0"/>
              </a:rPr>
              <a:t>        is equivalent to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i="1" dirty="0" smtClean="0">
                <a:latin typeface="Cambria" pitchFamily="18" charset="0"/>
              </a:rPr>
              <a:t>instructor</a:t>
            </a:r>
            <a:r>
              <a:rPr lang="en-US" altLang="en-US" sz="1800" dirty="0" smtClean="0">
                <a:latin typeface="Cambria" pitchFamily="18" charset="0"/>
              </a:rPr>
              <a:t>       (</a:t>
            </a:r>
            <a:r>
              <a:rPr lang="en-US" altLang="en-US" sz="1800" i="1" dirty="0" smtClean="0">
                <a:latin typeface="Cambria" pitchFamily="18" charset="0"/>
              </a:rPr>
              <a:t>teaches     course</a:t>
            </a:r>
            <a:r>
              <a:rPr lang="en-US" altLang="en-US" sz="1800" dirty="0" smtClean="0">
                <a:latin typeface="Cambria" pitchFamily="18" charset="0"/>
              </a:rPr>
              <a:t>)</a:t>
            </a:r>
          </a:p>
          <a:p>
            <a:r>
              <a:rPr lang="en-US" altLang="en-US" sz="1800" dirty="0" smtClean="0">
                <a:latin typeface="Cambria" pitchFamily="18" charset="0"/>
              </a:rPr>
              <a:t>Natural join is </a:t>
            </a:r>
            <a:r>
              <a:rPr lang="en-US" altLang="en-US" sz="1800" dirty="0" smtClean="0">
                <a:solidFill>
                  <a:srgbClr val="FF0000"/>
                </a:solidFill>
                <a:latin typeface="Cambria" pitchFamily="18" charset="0"/>
              </a:rPr>
              <a:t>commutative</a:t>
            </a:r>
          </a:p>
          <a:p>
            <a:pPr lvl="1"/>
            <a:r>
              <a:rPr lang="en-US" altLang="en-US" sz="1800" i="1" dirty="0" smtClean="0">
                <a:latin typeface="Cambria" pitchFamily="18" charset="0"/>
              </a:rPr>
              <a:t>instruct     teaches</a:t>
            </a:r>
            <a:r>
              <a:rPr lang="en-US" altLang="en-US" sz="1800" dirty="0" smtClean="0">
                <a:latin typeface="Cambria" pitchFamily="18" charset="0"/>
              </a:rPr>
              <a:t>       is equivalent to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i="1" dirty="0" smtClean="0">
                <a:latin typeface="Cambria" pitchFamily="18" charset="0"/>
              </a:rPr>
              <a:t>teaches     instructor</a:t>
            </a:r>
          </a:p>
          <a:p>
            <a:r>
              <a:rPr lang="en-US" altLang="en-US" sz="1800" dirty="0" smtClean="0">
                <a:latin typeface="Cambria" pitchFamily="18" charset="0"/>
              </a:rPr>
              <a:t>The </a:t>
            </a:r>
            <a:r>
              <a:rPr lang="en-US" altLang="en-US" sz="1800" b="1" dirty="0" smtClean="0">
                <a:solidFill>
                  <a:srgbClr val="000099"/>
                </a:solidFill>
                <a:latin typeface="Cambria" pitchFamily="18" charset="0"/>
              </a:rPr>
              <a:t>theta join</a:t>
            </a:r>
            <a:r>
              <a:rPr lang="en-US" altLang="en-US" sz="1800" dirty="0" smtClean="0">
                <a:latin typeface="Cambria" pitchFamily="18" charset="0"/>
              </a:rPr>
              <a:t> operation </a:t>
            </a:r>
            <a:r>
              <a:rPr lang="en-US" altLang="en-US" sz="1800" dirty="0" smtClean="0">
                <a:latin typeface="Cambria" pitchFamily="18" charset="0"/>
              </a:rPr>
              <a:t>is </a:t>
            </a:r>
            <a:r>
              <a:rPr lang="en-US" altLang="en-US" sz="1800" dirty="0" smtClean="0">
                <a:latin typeface="Cambria" pitchFamily="18" charset="0"/>
              </a:rPr>
              <a:t>defined </a:t>
            </a:r>
            <a:r>
              <a:rPr lang="en-US" altLang="en-US" sz="1800" dirty="0" smtClean="0">
                <a:latin typeface="Cambria" pitchFamily="18" charset="0"/>
              </a:rPr>
              <a:t>as – variant of Natural Join to combine Cartesian product and Selection condition. </a:t>
            </a:r>
            <a:endParaRPr lang="en-US" altLang="en-US" sz="1800" dirty="0" smtClean="0">
              <a:latin typeface="Cambria" pitchFamily="18" charset="0"/>
            </a:endParaRPr>
          </a:p>
          <a:p>
            <a:pPr lvl="1"/>
            <a:r>
              <a:rPr lang="en-US" altLang="en-US" sz="1800" i="1" dirty="0" smtClean="0">
                <a:latin typeface="Cambria" pitchFamily="18" charset="0"/>
              </a:rPr>
              <a:t>r      </a:t>
            </a: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 </a:t>
            </a:r>
            <a:r>
              <a:rPr lang="en-US" altLang="en-US" sz="1800" i="1" dirty="0" smtClean="0">
                <a:latin typeface="Cambria" pitchFamily="18" charset="0"/>
              </a:rPr>
              <a:t>s  </a:t>
            </a:r>
            <a:r>
              <a:rPr lang="en-US" altLang="en-US" sz="1800" dirty="0" smtClean="0">
                <a:latin typeface="Cambria" pitchFamily="18" charset="0"/>
              </a:rPr>
              <a:t> =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i="1" baseline="-25000" dirty="0" smtClean="0">
                <a:latin typeface="Cambria" pitchFamily="18" charset="0"/>
                <a:sym typeface="Symbol" panose="05050102010706020507" pitchFamily="18" charset="2"/>
              </a:rPr>
              <a:t>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 (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r 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x </a:t>
            </a:r>
            <a:r>
              <a:rPr lang="en-US" altLang="en-US" sz="2400" i="1" dirty="0" smtClean="0">
                <a:latin typeface="Cambria" pitchFamily="18" charset="0"/>
                <a:sym typeface="Symbol" panose="05050102010706020507" pitchFamily="18" charset="2"/>
              </a:rPr>
              <a:t> s)</a:t>
            </a:r>
            <a:endParaRPr lang="en-US" altLang="en-US" sz="2400" dirty="0" smtClean="0">
              <a:latin typeface="Cambria" pitchFamily="18" charset="0"/>
              <a:sym typeface="dbsym" pitchFamily="34" charset="2"/>
            </a:endParaRPr>
          </a:p>
        </p:txBody>
      </p:sp>
      <p:sp>
        <p:nvSpPr>
          <p:cNvPr id="25604" name="AutoShape 5"/>
          <p:cNvSpPr>
            <a:spLocks noChangeArrowheads="1"/>
          </p:cNvSpPr>
          <p:nvPr/>
        </p:nvSpPr>
        <p:spPr bwMode="auto">
          <a:xfrm rot="16200000" flipV="1">
            <a:off x="2740071" y="3345679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 rot="16200000" flipV="1">
            <a:off x="6248400" y="258086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AutoShape 7"/>
          <p:cNvSpPr>
            <a:spLocks noChangeArrowheads="1"/>
          </p:cNvSpPr>
          <p:nvPr/>
        </p:nvSpPr>
        <p:spPr bwMode="auto">
          <a:xfrm rot="16200000" flipV="1">
            <a:off x="5224191" y="257805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AutoShape 8"/>
          <p:cNvSpPr>
            <a:spLocks noChangeArrowheads="1"/>
          </p:cNvSpPr>
          <p:nvPr/>
        </p:nvSpPr>
        <p:spPr bwMode="auto">
          <a:xfrm rot="16200000" flipV="1">
            <a:off x="1545771" y="3540034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AutoShape 9"/>
          <p:cNvSpPr>
            <a:spLocks noChangeArrowheads="1"/>
          </p:cNvSpPr>
          <p:nvPr/>
        </p:nvSpPr>
        <p:spPr bwMode="auto">
          <a:xfrm rot="16200000" flipV="1">
            <a:off x="1635987" y="3363686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AutoShape 10"/>
          <p:cNvSpPr>
            <a:spLocks noChangeArrowheads="1"/>
          </p:cNvSpPr>
          <p:nvPr/>
        </p:nvSpPr>
        <p:spPr bwMode="auto">
          <a:xfrm rot="16200000" flipV="1">
            <a:off x="2715532" y="3540352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AutoShape 11"/>
          <p:cNvSpPr>
            <a:spLocks noChangeArrowheads="1"/>
          </p:cNvSpPr>
          <p:nvPr/>
        </p:nvSpPr>
        <p:spPr bwMode="auto">
          <a:xfrm rot="16200000" flipV="1">
            <a:off x="1320142" y="4638108"/>
            <a:ext cx="181291" cy="13062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AutoShape 13"/>
          <p:cNvSpPr>
            <a:spLocks noChangeArrowheads="1"/>
          </p:cNvSpPr>
          <p:nvPr/>
        </p:nvSpPr>
        <p:spPr bwMode="auto">
          <a:xfrm rot="16200000" flipV="1">
            <a:off x="746760" y="551565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15"/>
          <p:cNvSpPr>
            <a:spLocks noChangeArrowheads="1"/>
          </p:cNvSpPr>
          <p:nvPr/>
        </p:nvSpPr>
        <p:spPr bwMode="auto">
          <a:xfrm rot="16200000" flipV="1">
            <a:off x="1350781" y="4330474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10675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Theta Join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14450" y="1260475"/>
          <a:ext cx="2551114" cy="1952625"/>
        </p:xfrm>
        <a:graphic>
          <a:graphicData uri="http://schemas.openxmlformats.org/drawingml/2006/table">
            <a:tbl>
              <a:tblPr/>
              <a:tblGrid>
                <a:gridCol w="127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Car</a:t>
                      </a:r>
                    </a:p>
                  </a:txBody>
                  <a:tcPr marL="91422" marR="91422" marT="45714" marB="45714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CarModel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CarPrice</a:t>
                      </a:r>
                      <a:endParaRPr lang="en-US" sz="1800" dirty="0"/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800"/>
                        <a:t>CarA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20,000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800"/>
                        <a:t>CarB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30,000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800"/>
                        <a:t>CarC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50,000</a:t>
                      </a:r>
                    </a:p>
                  </a:txBody>
                  <a:tcPr marL="91422" marR="91422" marT="45714" marB="4571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99038" y="1384300"/>
          <a:ext cx="2878138" cy="1893889"/>
        </p:xfrm>
        <a:graphic>
          <a:graphicData uri="http://schemas.openxmlformats.org/drawingml/2006/table">
            <a:tbl>
              <a:tblPr/>
              <a:tblGrid>
                <a:gridCol w="143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BoatModel</a:t>
                      </a:r>
                      <a:endParaRPr lang="en-US" sz="1800" dirty="0"/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BoatPrice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30">
                <a:tc>
                  <a:txBody>
                    <a:bodyPr/>
                    <a:lstStyle/>
                    <a:p>
                      <a:r>
                        <a:rPr lang="en-US" sz="1800"/>
                        <a:t>Boat1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10,000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30">
                <a:tc>
                  <a:txBody>
                    <a:bodyPr/>
                    <a:lstStyle/>
                    <a:p>
                      <a:r>
                        <a:rPr lang="en-US" sz="1800"/>
                        <a:t>Boat2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40,000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30">
                <a:tc>
                  <a:txBody>
                    <a:bodyPr/>
                    <a:lstStyle/>
                    <a:p>
                      <a:r>
                        <a:rPr lang="en-US" sz="1800" dirty="0"/>
                        <a:t>Boat3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60,000</a:t>
                      </a:r>
                    </a:p>
                  </a:txBody>
                  <a:tcPr marL="91439" marR="91439" marT="45715" marB="457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67" name="TextBox 12"/>
          <p:cNvSpPr txBox="1">
            <a:spLocks noChangeArrowheads="1"/>
          </p:cNvSpPr>
          <p:nvPr/>
        </p:nvSpPr>
        <p:spPr bwMode="auto">
          <a:xfrm>
            <a:off x="5761038" y="1019175"/>
            <a:ext cx="1004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Boat</a:t>
            </a:r>
          </a:p>
          <a:p>
            <a:endParaRPr lang="en-US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46250" y="3814763"/>
          <a:ext cx="6000752" cy="2194284"/>
        </p:xfrm>
        <a:graphic>
          <a:graphicData uri="http://schemas.openxmlformats.org/drawingml/2006/table">
            <a:tbl>
              <a:tblPr/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18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8" marR="91448" marT="45697" marB="4569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8" marR="91448" marT="45697" marB="45697">
                    <a:lnL>
                      <a:noFill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8" marR="91448" marT="45697" marB="45697"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8" marR="91448" marT="45697" marB="45697"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8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CarModel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CarPrice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BoatModel</a:t>
                      </a:r>
                      <a:endParaRPr lang="en-US" sz="1800" dirty="0"/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BoatPrice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88">
                <a:tc>
                  <a:txBody>
                    <a:bodyPr/>
                    <a:lstStyle/>
                    <a:p>
                      <a:r>
                        <a:rPr lang="en-US" sz="1800"/>
                        <a:t>CarA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Boat1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88">
                <a:tc>
                  <a:txBody>
                    <a:bodyPr/>
                    <a:lstStyle/>
                    <a:p>
                      <a:r>
                        <a:rPr lang="en-US" sz="1800"/>
                        <a:t>CarB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Boat1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88">
                <a:tc>
                  <a:txBody>
                    <a:bodyPr/>
                    <a:lstStyle/>
                    <a:p>
                      <a:r>
                        <a:rPr lang="en-US" sz="1800"/>
                        <a:t>CarC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Boat1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88">
                <a:tc>
                  <a:txBody>
                    <a:bodyPr/>
                    <a:lstStyle/>
                    <a:p>
                      <a:r>
                        <a:rPr lang="en-US" sz="1800"/>
                        <a:t>CarC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Boat2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40,000</a:t>
                      </a:r>
                    </a:p>
                  </a:txBody>
                  <a:tcPr marL="91448" marR="91448" marT="45697" marB="456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6708" name="Picture 4" descr="{\begin{matrix}Car\bowtie Boat\\\scriptstyle CarPrice\geq BoatPrice\end{matrix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3382963"/>
            <a:ext cx="2142988" cy="41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Assignment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70710" y="1907177"/>
            <a:ext cx="7746274" cy="388402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Cambria" pitchFamily="18" charset="0"/>
              </a:rPr>
              <a:t>The assignment operation (</a:t>
            </a:r>
            <a:r>
              <a:rPr lang="en-US" altLang="en-US" dirty="0" smtClean="0">
                <a:latin typeface="Cambria" pitchFamily="18" charset="0"/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altLang="en-US" sz="2000" dirty="0" smtClean="0">
                <a:latin typeface="Cambria" pitchFamily="18" charset="0"/>
                <a:sym typeface="Symbol" panose="05050102010706020507" pitchFamily="18" charset="2"/>
              </a:rPr>
              <a:t> Write query as a sequential program consisting of a series of assignments </a:t>
            </a:r>
          </a:p>
          <a:p>
            <a:pPr lvl="2"/>
            <a:r>
              <a:rPr lang="en-US" altLang="en-US" sz="2000" dirty="0" smtClean="0">
                <a:latin typeface="Cambria" pitchFamily="18" charset="0"/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en-US" sz="2000" dirty="0" smtClean="0">
                <a:latin typeface="Cambria" pitchFamily="18" charset="0"/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Assignment …</a:t>
            </a:r>
            <a:endParaRPr lang="en-US" sz="4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881052"/>
            <a:ext cx="8307977" cy="3988042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Cambria" pitchFamily="18" charset="0"/>
              </a:rPr>
              <a:t>The </a:t>
            </a:r>
            <a:r>
              <a:rPr lang="en-US" altLang="en-US" sz="2400" b="1" dirty="0" smtClean="0">
                <a:latin typeface="Cambria" pitchFamily="18" charset="0"/>
              </a:rPr>
              <a:t>natural join of </a:t>
            </a:r>
            <a:r>
              <a:rPr lang="en-US" altLang="en-US" sz="2400" b="1" i="1" dirty="0" smtClean="0">
                <a:latin typeface="Cambria" pitchFamily="18" charset="0"/>
              </a:rPr>
              <a:t>r and s, denoted by r   s, is a relation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Cambria" pitchFamily="18" charset="0"/>
              </a:rPr>
              <a:t>on schema </a:t>
            </a:r>
            <a:r>
              <a:rPr lang="en-US" altLang="en-US" sz="2400" i="1" dirty="0" smtClean="0">
                <a:latin typeface="Cambria" pitchFamily="18" charset="0"/>
              </a:rPr>
              <a:t>R ∪ S formally defined as follows:</a:t>
            </a:r>
          </a:p>
          <a:p>
            <a:pPr>
              <a:buFont typeface="Monotype Sorts" pitchFamily="2" charset="2"/>
              <a:buNone/>
            </a:pPr>
            <a:r>
              <a:rPr lang="pt-BR" altLang="en-US" sz="2400" i="1" dirty="0" smtClean="0">
                <a:latin typeface="Cambria" pitchFamily="18" charset="0"/>
              </a:rPr>
              <a:t>r     s = R ∪ S (r.A1 =s.A1 ∧r.A2 =s.A2 ∧...∧r.An =s.An (r × s))</a:t>
            </a:r>
          </a:p>
          <a:p>
            <a:pPr>
              <a:buFont typeface="Monotype Sorts" pitchFamily="2" charset="2"/>
              <a:buNone/>
            </a:pPr>
            <a:endParaRPr lang="pt-BR" altLang="en-US" sz="2400" i="1" dirty="0" smtClean="0">
              <a:latin typeface="Cambria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Cambria" pitchFamily="18" charset="0"/>
              </a:rPr>
              <a:t>We could write </a:t>
            </a:r>
            <a:r>
              <a:rPr lang="en-US" altLang="en-US" sz="2400" i="1" dirty="0" smtClean="0">
                <a:latin typeface="Cambria" pitchFamily="18" charset="0"/>
              </a:rPr>
              <a:t>r  s as: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i="1" dirty="0" smtClean="0">
                <a:latin typeface="Cambria" pitchFamily="18" charset="0"/>
              </a:rPr>
              <a:t>temp1 ← R × 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i="1" dirty="0" smtClean="0">
                <a:latin typeface="Cambria" pitchFamily="18" charset="0"/>
              </a:rPr>
              <a:t>temp2 ← r.A1 =s.A1 ∧r.A2 =s.A2 ∧...∧</a:t>
            </a:r>
            <a:r>
              <a:rPr lang="en-US" altLang="en-US" sz="2400" i="1" dirty="0" err="1" smtClean="0">
                <a:latin typeface="Cambria" pitchFamily="18" charset="0"/>
              </a:rPr>
              <a:t>r.An</a:t>
            </a:r>
            <a:r>
              <a:rPr lang="en-US" altLang="en-US" sz="2400" i="1" dirty="0" smtClean="0">
                <a:latin typeface="Cambria" pitchFamily="18" charset="0"/>
              </a:rPr>
              <a:t> =</a:t>
            </a:r>
            <a:r>
              <a:rPr lang="en-US" altLang="en-US" sz="2400" i="1" dirty="0" err="1" smtClean="0">
                <a:latin typeface="Cambria" pitchFamily="18" charset="0"/>
              </a:rPr>
              <a:t>s.An</a:t>
            </a:r>
            <a:r>
              <a:rPr lang="en-US" altLang="en-US" sz="2400" i="1" dirty="0" smtClean="0">
                <a:latin typeface="Cambria" pitchFamily="18" charset="0"/>
              </a:rPr>
              <a:t> (temp1)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i="1" dirty="0" smtClean="0">
                <a:latin typeface="Cambria" pitchFamily="18" charset="0"/>
              </a:rPr>
              <a:t>result = R ∪ S (temp2)</a:t>
            </a:r>
            <a:endParaRPr lang="pt-BR" altLang="en-US" sz="2400" i="1" dirty="0" smtClean="0">
              <a:latin typeface="Cambri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</p:txBody>
      </p:sp>
      <p:sp>
        <p:nvSpPr>
          <p:cNvPr id="28676" name="AutoShape 13"/>
          <p:cNvSpPr>
            <a:spLocks noChangeArrowheads="1"/>
          </p:cNvSpPr>
          <p:nvPr/>
        </p:nvSpPr>
        <p:spPr bwMode="auto">
          <a:xfrm rot="16200000" flipV="1">
            <a:off x="5822544" y="1952581"/>
            <a:ext cx="179388" cy="19208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44</a:t>
            </a:fld>
            <a:endParaRPr lang="en-IN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 rot="16200000" flipV="1">
            <a:off x="658361" y="2931432"/>
            <a:ext cx="179388" cy="19208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Outer Join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83326" y="2037805"/>
            <a:ext cx="8163787" cy="3916907"/>
          </a:xfrm>
        </p:spPr>
        <p:txBody>
          <a:bodyPr/>
          <a:lstStyle/>
          <a:p>
            <a:r>
              <a:rPr lang="en-US" altLang="en-US" sz="1800" dirty="0" smtClean="0">
                <a:latin typeface="Cambria" pitchFamily="18" charset="0"/>
              </a:rPr>
              <a:t>An extension of the join operation that avoids loss of information.</a:t>
            </a:r>
          </a:p>
          <a:p>
            <a:r>
              <a:rPr lang="en-US" altLang="en-US" sz="1800" dirty="0" smtClean="0">
                <a:latin typeface="Cambria" pitchFamily="18" charset="0"/>
              </a:rPr>
              <a:t>Computes the join and then adds </a:t>
            </a:r>
            <a:r>
              <a:rPr lang="en-US" altLang="en-US" sz="1800" dirty="0" err="1" smtClean="0">
                <a:latin typeface="Cambria" pitchFamily="18" charset="0"/>
              </a:rPr>
              <a:t>tuples</a:t>
            </a:r>
            <a:r>
              <a:rPr lang="en-US" altLang="en-US" sz="1800" dirty="0" smtClean="0">
                <a:latin typeface="Cambria" pitchFamily="18" charset="0"/>
              </a:rPr>
              <a:t> form one relation that does not match </a:t>
            </a:r>
            <a:r>
              <a:rPr lang="en-US" altLang="en-US" sz="1800" dirty="0" err="1" smtClean="0">
                <a:latin typeface="Cambria" pitchFamily="18" charset="0"/>
              </a:rPr>
              <a:t>tuples</a:t>
            </a:r>
            <a:r>
              <a:rPr lang="en-US" altLang="en-US" sz="1800" dirty="0" smtClean="0">
                <a:latin typeface="Cambria" pitchFamily="18" charset="0"/>
              </a:rPr>
              <a:t> in the other relation to the result of the join. </a:t>
            </a:r>
          </a:p>
          <a:p>
            <a:r>
              <a:rPr lang="en-US" altLang="en-US" sz="1800" dirty="0" smtClean="0">
                <a:latin typeface="Cambria" pitchFamily="18" charset="0"/>
              </a:rPr>
              <a:t>Uses </a:t>
            </a:r>
            <a:r>
              <a:rPr lang="en-US" altLang="en-US" sz="1800" i="1" dirty="0" smtClean="0">
                <a:latin typeface="Cambria" pitchFamily="18" charset="0"/>
              </a:rPr>
              <a:t>null</a:t>
            </a:r>
            <a:r>
              <a:rPr lang="en-US" altLang="en-US" sz="1800" dirty="0" smtClean="0">
                <a:latin typeface="Cambria" pitchFamily="18" charset="0"/>
              </a:rPr>
              <a:t> values:</a:t>
            </a:r>
          </a:p>
          <a:p>
            <a:pPr lvl="1"/>
            <a:r>
              <a:rPr lang="en-US" altLang="en-US" sz="2000" i="1" dirty="0" smtClean="0">
                <a:latin typeface="Cambria" pitchFamily="18" charset="0"/>
              </a:rPr>
              <a:t>null </a:t>
            </a:r>
            <a:r>
              <a:rPr lang="en-US" altLang="en-US" sz="1800" dirty="0" smtClean="0">
                <a:latin typeface="Cambria" pitchFamily="18" charset="0"/>
              </a:rPr>
              <a:t>signifies that the value is unknown or does not exist 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All comparisons involving </a:t>
            </a:r>
            <a:r>
              <a:rPr lang="en-US" altLang="en-US" sz="1800" i="1" dirty="0" smtClean="0">
                <a:latin typeface="Cambria" pitchFamily="18" charset="0"/>
              </a:rPr>
              <a:t>null</a:t>
            </a:r>
            <a:r>
              <a:rPr lang="en-US" altLang="en-US" sz="1800" dirty="0" smtClean="0">
                <a:latin typeface="Cambria" pitchFamily="18" charset="0"/>
              </a:rPr>
              <a:t> are (roughly speaking) </a:t>
            </a:r>
            <a:r>
              <a:rPr lang="en-US" altLang="en-US" sz="1800" b="1" dirty="0" smtClean="0">
                <a:latin typeface="Cambria" pitchFamily="18" charset="0"/>
              </a:rPr>
              <a:t>false</a:t>
            </a:r>
            <a:r>
              <a:rPr lang="en-US" altLang="en-US" sz="1800" dirty="0" smtClean="0">
                <a:latin typeface="Cambria" pitchFamily="18" charset="0"/>
              </a:rPr>
              <a:t> by definition.</a:t>
            </a:r>
          </a:p>
          <a:p>
            <a:pPr lvl="2"/>
            <a:r>
              <a:rPr lang="en-US" altLang="en-US" sz="1800" dirty="0" smtClean="0">
                <a:latin typeface="Cambria" pitchFamily="18" charset="0"/>
              </a:rPr>
              <a:t>We shall study precise meaning of comparisons with nulls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Outer Join –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40062"/>
            <a:ext cx="6861175" cy="487362"/>
          </a:xfrm>
        </p:spPr>
        <p:txBody>
          <a:bodyPr/>
          <a:lstStyle/>
          <a:p>
            <a:r>
              <a:rPr lang="en-US" altLang="en-US" sz="1800" dirty="0" smtClean="0"/>
              <a:t>Relation </a:t>
            </a:r>
            <a:r>
              <a:rPr lang="en-US" altLang="en-US" sz="1800" i="1" dirty="0" smtClean="0"/>
              <a:t>instructor1</a:t>
            </a:r>
            <a:endParaRPr lang="en-US" altLang="en-US" sz="1800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Relation </a:t>
            </a:r>
            <a:r>
              <a:rPr kumimoji="1" lang="en-US" altLang="en-US" i="1"/>
              <a:t>teaches1</a:t>
            </a:r>
            <a:endParaRPr kumimoji="1" lang="en-US" alt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30733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ID</a:t>
              </a:r>
              <a:endParaRPr lang="en-US" altLang="en-US"/>
            </a:p>
          </p:txBody>
        </p:sp>
        <p:sp>
          <p:nvSpPr>
            <p:cNvPr id="30734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course_id</a:t>
              </a:r>
              <a:endParaRPr lang="en-US" altLang="en-US"/>
            </a:p>
          </p:txBody>
        </p:sp>
        <p:sp>
          <p:nvSpPr>
            <p:cNvPr id="30735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/>
                <a:t>10101</a:t>
              </a:r>
            </a:p>
            <a:p>
              <a:r>
                <a:rPr lang="en-US" altLang="en-US"/>
                <a:t>12121</a:t>
              </a:r>
            </a:p>
            <a:p>
              <a:r>
                <a:rPr lang="en-US" altLang="en-US"/>
                <a:t>76766</a:t>
              </a:r>
            </a:p>
          </p:txBody>
        </p:sp>
        <p:sp>
          <p:nvSpPr>
            <p:cNvPr id="30736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/>
                <a:t>CS-101</a:t>
              </a:r>
            </a:p>
            <a:p>
              <a:r>
                <a:rPr lang="en-US" altLang="en-US"/>
                <a:t>FIN-201</a:t>
              </a:r>
            </a:p>
            <a:p>
              <a:r>
                <a:rPr lang="en-US" altLang="en-US"/>
                <a:t>BIO-101</a:t>
              </a:r>
            </a:p>
          </p:txBody>
        </p:sp>
      </p:grpSp>
      <p:grpSp>
        <p:nvGrpSpPr>
          <p:cNvPr id="30726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30727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Comp. Sci.</a:t>
              </a:r>
            </a:p>
            <a:p>
              <a:pPr algn="ctr"/>
              <a:r>
                <a:rPr lang="en-US" altLang="en-US" dirty="0"/>
                <a:t>Finance</a:t>
              </a:r>
            </a:p>
            <a:p>
              <a:pPr algn="ctr"/>
              <a:r>
                <a:rPr lang="en-US" altLang="en-US" dirty="0"/>
                <a:t>Music</a:t>
              </a:r>
            </a:p>
          </p:txBody>
        </p:sp>
        <p:sp>
          <p:nvSpPr>
            <p:cNvPr id="30728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ID</a:t>
              </a:r>
              <a:endParaRPr lang="en-US" altLang="en-US"/>
            </a:p>
          </p:txBody>
        </p:sp>
        <p:sp>
          <p:nvSpPr>
            <p:cNvPr id="30729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dept_name</a:t>
              </a:r>
              <a:endParaRPr lang="en-US" altLang="en-US"/>
            </a:p>
          </p:txBody>
        </p:sp>
        <p:sp>
          <p:nvSpPr>
            <p:cNvPr id="30730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/>
                <a:t>10101</a:t>
              </a:r>
            </a:p>
            <a:p>
              <a:r>
                <a:rPr lang="en-US" altLang="en-US"/>
                <a:t>12121</a:t>
              </a:r>
            </a:p>
            <a:p>
              <a:r>
                <a:rPr lang="en-US" altLang="en-US"/>
                <a:t>15151</a:t>
              </a:r>
            </a:p>
          </p:txBody>
        </p:sp>
        <p:sp>
          <p:nvSpPr>
            <p:cNvPr id="3073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name</a:t>
              </a:r>
              <a:endParaRPr lang="en-US" altLang="en-US"/>
            </a:p>
          </p:txBody>
        </p:sp>
        <p:sp>
          <p:nvSpPr>
            <p:cNvPr id="3073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/>
                <a:t>Srinivasan</a:t>
              </a:r>
            </a:p>
            <a:p>
              <a:r>
                <a:rPr lang="en-US" altLang="en-US"/>
                <a:t>Wu</a:t>
              </a:r>
            </a:p>
            <a:p>
              <a:r>
                <a:rPr lang="en-US" altLang="en-US"/>
                <a:t>Mozart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"/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b="1"/>
              <a:t> </a:t>
            </a:r>
            <a:r>
              <a:rPr kumimoji="1" lang="en-US" altLang="en-US"/>
              <a:t>Left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i="1"/>
              <a:t>    instructor          teaches</a:t>
            </a:r>
            <a:endParaRPr kumimoji="1" lang="en-US" altLang="en-US" b="1"/>
          </a:p>
        </p:txBody>
      </p:sp>
      <p:grpSp>
        <p:nvGrpSpPr>
          <p:cNvPr id="31747" name="Group 25"/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31767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5842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Outer Join – Example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7913"/>
            <a:ext cx="7759337" cy="5349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smtClean="0"/>
              <a:t>Join </a:t>
            </a:r>
            <a:br>
              <a:rPr lang="en-US" altLang="en-US" sz="1800" dirty="0" smtClean="0"/>
            </a:br>
            <a:r>
              <a:rPr lang="en-US" altLang="en-US" sz="1600" b="1" dirty="0" smtClean="0"/>
              <a:t/>
            </a:r>
            <a:br>
              <a:rPr lang="en-US" altLang="en-US" sz="1600" b="1" dirty="0" smtClean="0"/>
            </a:br>
            <a:r>
              <a:rPr lang="en-US" altLang="en-US" sz="1800" i="1" dirty="0" smtClean="0"/>
              <a:t>instructor      teaches</a:t>
            </a: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 rot="16200000" flipV="1">
            <a:off x="1355725" y="131331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ID</a:t>
            </a:r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dept_name</a:t>
            </a:r>
            <a:endParaRPr lang="en-US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10101</a:t>
            </a:r>
          </a:p>
          <a:p>
            <a:r>
              <a:rPr lang="en-US" altLang="en-US"/>
              <a:t>12121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/>
              <a:t>Comp. Sci.</a:t>
            </a:r>
          </a:p>
          <a:p>
            <a:pPr algn="ctr"/>
            <a:r>
              <a:rPr lang="en-US" altLang="en-US"/>
              <a:t>Finance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course_id</a:t>
            </a:r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 CS-101</a:t>
            </a:r>
          </a:p>
          <a:p>
            <a:r>
              <a:rPr lang="en-US" altLang="en-US"/>
              <a:t>  FIN-201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name</a:t>
            </a:r>
            <a:endParaRPr lang="en-US" altLang="en-US"/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/>
              <a:t>Srinivasan</a:t>
            </a:r>
          </a:p>
          <a:p>
            <a:r>
              <a:rPr lang="en-US" altLang="en-US" dirty="0"/>
              <a:t>Wu</a:t>
            </a:r>
          </a:p>
        </p:txBody>
      </p:sp>
      <p:sp>
        <p:nvSpPr>
          <p:cNvPr id="31759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ID</a:t>
            </a:r>
            <a:endParaRPr lang="en-US" altLang="en-US"/>
          </a:p>
        </p:txBody>
      </p:sp>
      <p:sp>
        <p:nvSpPr>
          <p:cNvPr id="31760" name="Rectangle 30"/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dept_name</a:t>
            </a:r>
            <a:endParaRPr lang="en-US" altLang="en-US"/>
          </a:p>
        </p:txBody>
      </p:sp>
      <p:sp>
        <p:nvSpPr>
          <p:cNvPr id="31761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10101</a:t>
            </a:r>
          </a:p>
          <a:p>
            <a:r>
              <a:rPr lang="en-US" altLang="en-US"/>
              <a:t>12121</a:t>
            </a:r>
          </a:p>
          <a:p>
            <a:r>
              <a:rPr lang="en-US" altLang="en-US"/>
              <a:t>15151</a:t>
            </a:r>
          </a:p>
        </p:txBody>
      </p:sp>
      <p:sp>
        <p:nvSpPr>
          <p:cNvPr id="31762" name="Rectangle 32"/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/>
              <a:t>Comp. Sci.</a:t>
            </a:r>
          </a:p>
          <a:p>
            <a:pPr algn="ctr"/>
            <a:r>
              <a:rPr lang="en-US" altLang="en-US"/>
              <a:t>Finance</a:t>
            </a:r>
          </a:p>
          <a:p>
            <a:pPr algn="ctr"/>
            <a:r>
              <a:rPr lang="en-US" altLang="en-US"/>
              <a:t>Music</a:t>
            </a:r>
          </a:p>
        </p:txBody>
      </p:sp>
      <p:sp>
        <p:nvSpPr>
          <p:cNvPr id="31763" name="Rectangle 33"/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course_id</a:t>
            </a:r>
            <a:endParaRPr lang="en-US" altLang="en-US"/>
          </a:p>
        </p:txBody>
      </p:sp>
      <p:sp>
        <p:nvSpPr>
          <p:cNvPr id="31764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 CS-101</a:t>
            </a:r>
          </a:p>
          <a:p>
            <a:r>
              <a:rPr lang="en-US" altLang="en-US"/>
              <a:t>  FIN-201</a:t>
            </a:r>
          </a:p>
          <a:p>
            <a:r>
              <a:rPr lang="en-US" altLang="en-US" i="1"/>
              <a:t>  null</a:t>
            </a:r>
          </a:p>
        </p:txBody>
      </p:sp>
      <p:sp>
        <p:nvSpPr>
          <p:cNvPr id="31765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name</a:t>
            </a:r>
            <a:endParaRPr lang="en-US" altLang="en-US"/>
          </a:p>
        </p:txBody>
      </p:sp>
      <p:sp>
        <p:nvSpPr>
          <p:cNvPr id="31766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Srinivasan</a:t>
            </a:r>
          </a:p>
          <a:p>
            <a:r>
              <a:rPr lang="en-US" altLang="en-US"/>
              <a:t>Wu</a:t>
            </a:r>
          </a:p>
          <a:p>
            <a:r>
              <a:rPr lang="en-US" altLang="en-US"/>
              <a:t>Mozart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3680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Outer Join – Example</a:t>
            </a:r>
          </a:p>
        </p:txBody>
      </p:sp>
      <p:sp>
        <p:nvSpPr>
          <p:cNvPr id="32771" name="Rectangle 22"/>
          <p:cNvSpPr>
            <a:spLocks noChangeArrowheads="1"/>
          </p:cNvSpPr>
          <p:nvPr/>
        </p:nvSpPr>
        <p:spPr bwMode="auto">
          <a:xfrm>
            <a:off x="806450" y="3405188"/>
            <a:ext cx="4745264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dirty="0"/>
              <a:t> Full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   </a:t>
            </a:r>
            <a:r>
              <a:rPr kumimoji="1" lang="en-US" altLang="en-US" i="1" dirty="0" smtClean="0"/>
              <a:t>instructor         </a:t>
            </a:r>
            <a:r>
              <a:rPr kumimoji="1" lang="en-US" altLang="en-US" i="1" dirty="0"/>
              <a:t>teaches</a:t>
            </a:r>
          </a:p>
        </p:txBody>
      </p:sp>
      <p:grpSp>
        <p:nvGrpSpPr>
          <p:cNvPr id="32772" name="Group 23"/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32794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796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797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798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2773" name="Rectangle 30"/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dirty="0"/>
              <a:t> Right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    instructor        teaches</a:t>
            </a:r>
          </a:p>
        </p:txBody>
      </p:sp>
      <p:grpSp>
        <p:nvGrpSpPr>
          <p:cNvPr id="32774" name="Group 31"/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32791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92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793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2775" name="Rectangle 39"/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ID</a:t>
            </a:r>
            <a:endParaRPr lang="en-US" altLang="en-US"/>
          </a:p>
        </p:txBody>
      </p:sp>
      <p:sp>
        <p:nvSpPr>
          <p:cNvPr id="32776" name="Rectangle 40"/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dept_name</a:t>
            </a:r>
            <a:endParaRPr lang="en-US" altLang="en-US"/>
          </a:p>
        </p:txBody>
      </p:sp>
      <p:sp>
        <p:nvSpPr>
          <p:cNvPr id="32777" name="Rectangle 41"/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10101</a:t>
            </a:r>
          </a:p>
          <a:p>
            <a:r>
              <a:rPr lang="en-US" altLang="en-US"/>
              <a:t>12121</a:t>
            </a:r>
          </a:p>
          <a:p>
            <a:r>
              <a:rPr lang="en-US" altLang="en-US"/>
              <a:t>76766</a:t>
            </a:r>
          </a:p>
        </p:txBody>
      </p:sp>
      <p:sp>
        <p:nvSpPr>
          <p:cNvPr id="32778" name="Rectangle 42"/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/>
              <a:t>Comp. Sci.</a:t>
            </a:r>
          </a:p>
          <a:p>
            <a:pPr algn="ctr"/>
            <a:r>
              <a:rPr lang="en-US" altLang="en-US"/>
              <a:t>Finance</a:t>
            </a:r>
          </a:p>
          <a:p>
            <a:pPr algn="ctr"/>
            <a:r>
              <a:rPr lang="en-US" altLang="en-US"/>
              <a:t>null</a:t>
            </a:r>
          </a:p>
        </p:txBody>
      </p:sp>
      <p:sp>
        <p:nvSpPr>
          <p:cNvPr id="32779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course_id</a:t>
            </a:r>
            <a:endParaRPr lang="en-US" altLang="en-US"/>
          </a:p>
        </p:txBody>
      </p:sp>
      <p:sp>
        <p:nvSpPr>
          <p:cNvPr id="32780" name="Rectangle 44"/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 CS-101</a:t>
            </a:r>
          </a:p>
          <a:p>
            <a:r>
              <a:rPr lang="en-US" altLang="en-US"/>
              <a:t>  FIN-201</a:t>
            </a:r>
          </a:p>
          <a:p>
            <a:r>
              <a:rPr lang="en-US" altLang="en-US" i="1"/>
              <a:t>  </a:t>
            </a:r>
            <a:r>
              <a:rPr lang="en-US" altLang="en-US"/>
              <a:t>BIO-101</a:t>
            </a:r>
            <a:endParaRPr lang="en-US" altLang="en-US" i="1"/>
          </a:p>
        </p:txBody>
      </p:sp>
      <p:sp>
        <p:nvSpPr>
          <p:cNvPr id="32781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name</a:t>
            </a:r>
            <a:endParaRPr lang="en-US" altLang="en-US"/>
          </a:p>
        </p:txBody>
      </p:sp>
      <p:sp>
        <p:nvSpPr>
          <p:cNvPr id="32782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Srinivasan</a:t>
            </a:r>
          </a:p>
          <a:p>
            <a:r>
              <a:rPr lang="en-US" altLang="en-US"/>
              <a:t>Wu</a:t>
            </a:r>
          </a:p>
          <a:p>
            <a:r>
              <a:rPr lang="en-US" altLang="en-US"/>
              <a:t>null</a:t>
            </a:r>
          </a:p>
        </p:txBody>
      </p:sp>
      <p:sp>
        <p:nvSpPr>
          <p:cNvPr id="32783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ID</a:t>
            </a:r>
            <a:endParaRPr lang="en-US" altLang="en-US"/>
          </a:p>
        </p:txBody>
      </p:sp>
      <p:sp>
        <p:nvSpPr>
          <p:cNvPr id="32784" name="Rectangle 48"/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dept_name</a:t>
            </a:r>
            <a:endParaRPr lang="en-US" altLang="en-US"/>
          </a:p>
        </p:txBody>
      </p:sp>
      <p:sp>
        <p:nvSpPr>
          <p:cNvPr id="32785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10101</a:t>
            </a:r>
          </a:p>
          <a:p>
            <a:r>
              <a:rPr lang="en-US" altLang="en-US"/>
              <a:t>12121</a:t>
            </a:r>
          </a:p>
          <a:p>
            <a:r>
              <a:rPr lang="en-US" altLang="en-US"/>
              <a:t>15151</a:t>
            </a:r>
          </a:p>
          <a:p>
            <a:r>
              <a:rPr lang="en-US" altLang="en-US"/>
              <a:t>76766</a:t>
            </a:r>
          </a:p>
        </p:txBody>
      </p:sp>
      <p:sp>
        <p:nvSpPr>
          <p:cNvPr id="32786" name="Rectangle 50"/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/>
              <a:t>Comp. Sci.</a:t>
            </a:r>
          </a:p>
          <a:p>
            <a:pPr algn="ctr"/>
            <a:r>
              <a:rPr lang="en-US" altLang="en-US"/>
              <a:t>Finance</a:t>
            </a:r>
          </a:p>
          <a:p>
            <a:pPr algn="ctr"/>
            <a:r>
              <a:rPr lang="en-US" altLang="en-US"/>
              <a:t>Music</a:t>
            </a:r>
          </a:p>
          <a:p>
            <a:pPr algn="ctr"/>
            <a:r>
              <a:rPr lang="en-US" altLang="en-US"/>
              <a:t>null</a:t>
            </a:r>
          </a:p>
        </p:txBody>
      </p:sp>
      <p:sp>
        <p:nvSpPr>
          <p:cNvPr id="32787" name="Rectangle 51"/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course_id</a:t>
            </a:r>
            <a:endParaRPr lang="en-US" altLang="en-US"/>
          </a:p>
        </p:txBody>
      </p:sp>
      <p:sp>
        <p:nvSpPr>
          <p:cNvPr id="32788" name="Rectangle 52"/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 CS-101</a:t>
            </a:r>
          </a:p>
          <a:p>
            <a:r>
              <a:rPr lang="en-US" altLang="en-US"/>
              <a:t>  FIN-201</a:t>
            </a:r>
          </a:p>
          <a:p>
            <a:r>
              <a:rPr lang="en-US" altLang="en-US"/>
              <a:t>  </a:t>
            </a:r>
            <a:r>
              <a:rPr lang="en-US" altLang="en-US" i="1"/>
              <a:t>null</a:t>
            </a:r>
            <a:endParaRPr lang="en-US" altLang="en-US"/>
          </a:p>
          <a:p>
            <a:r>
              <a:rPr lang="en-US" altLang="en-US" i="1"/>
              <a:t>  </a:t>
            </a:r>
            <a:r>
              <a:rPr lang="en-US" altLang="en-US"/>
              <a:t>BIO-101</a:t>
            </a:r>
            <a:endParaRPr lang="en-US" altLang="en-US" i="1"/>
          </a:p>
        </p:txBody>
      </p:sp>
      <p:sp>
        <p:nvSpPr>
          <p:cNvPr id="32789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name</a:t>
            </a:r>
            <a:endParaRPr lang="en-US" altLang="en-US"/>
          </a:p>
        </p:txBody>
      </p:sp>
      <p:sp>
        <p:nvSpPr>
          <p:cNvPr id="32790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Srinivasan</a:t>
            </a:r>
          </a:p>
          <a:p>
            <a:r>
              <a:rPr lang="en-US" altLang="en-US"/>
              <a:t>Wu</a:t>
            </a:r>
          </a:p>
          <a:p>
            <a:r>
              <a:rPr lang="en-US" altLang="en-US"/>
              <a:t>Mozart</a:t>
            </a:r>
          </a:p>
          <a:p>
            <a:r>
              <a:rPr lang="en-US" altLang="en-US"/>
              <a:t>null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itchFamily="18" charset="0"/>
              </a:rPr>
              <a:t>Null Values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07177"/>
            <a:ext cx="8490857" cy="40332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dirty="0" smtClean="0">
                <a:latin typeface="Cambria" pitchFamily="18" charset="0"/>
              </a:rPr>
              <a:t>It is possible for </a:t>
            </a:r>
            <a:r>
              <a:rPr lang="en-US" altLang="en-US" dirty="0" err="1" smtClean="0">
                <a:latin typeface="Cambria" pitchFamily="18" charset="0"/>
              </a:rPr>
              <a:t>tuples</a:t>
            </a:r>
            <a:r>
              <a:rPr lang="en-US" altLang="en-US" dirty="0" smtClean="0">
                <a:latin typeface="Cambria" pitchFamily="18" charset="0"/>
              </a:rPr>
              <a:t> to have a null value, denoted by </a:t>
            </a:r>
            <a:r>
              <a:rPr lang="en-US" altLang="en-US" i="1" dirty="0" smtClean="0">
                <a:latin typeface="Cambria" pitchFamily="18" charset="0"/>
              </a:rPr>
              <a:t>null</a:t>
            </a:r>
            <a:r>
              <a:rPr lang="en-US" altLang="en-US" dirty="0" smtClean="0">
                <a:latin typeface="Cambria" pitchFamily="18" charset="0"/>
              </a:rPr>
              <a:t>, for some of their attributes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i="1" dirty="0" smtClean="0">
                <a:latin typeface="Cambria" pitchFamily="18" charset="0"/>
              </a:rPr>
              <a:t>null</a:t>
            </a:r>
            <a:r>
              <a:rPr lang="en-US" altLang="en-US" dirty="0" smtClean="0">
                <a:latin typeface="Cambria" pitchFamily="18" charset="0"/>
              </a:rPr>
              <a:t> signifies an unknown value or that a value does not exist.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dirty="0" smtClean="0">
                <a:latin typeface="Cambria" pitchFamily="18" charset="0"/>
              </a:rPr>
              <a:t>The result of any arithmetic expression involving </a:t>
            </a:r>
            <a:r>
              <a:rPr lang="en-US" altLang="en-US" i="1" dirty="0" smtClean="0">
                <a:latin typeface="Cambria" pitchFamily="18" charset="0"/>
              </a:rPr>
              <a:t>null</a:t>
            </a:r>
            <a:r>
              <a:rPr lang="en-US" altLang="en-US" dirty="0" smtClean="0">
                <a:latin typeface="Cambria" pitchFamily="18" charset="0"/>
              </a:rPr>
              <a:t> is </a:t>
            </a:r>
            <a:r>
              <a:rPr lang="en-US" altLang="en-US" i="1" dirty="0" smtClean="0">
                <a:latin typeface="Cambria" pitchFamily="18" charset="0"/>
              </a:rPr>
              <a:t>null.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dirty="0" smtClean="0">
                <a:latin typeface="Cambria" pitchFamily="18" charset="0"/>
              </a:rPr>
              <a:t>Aggregate functions simply ignore null values (as in SQL)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dirty="0" smtClean="0">
                <a:latin typeface="Cambria" pitchFamily="18" charset="0"/>
              </a:rPr>
              <a:t>For duplicate elimination and grouping, null is treated like any other value, and two nulls are assumed to be  the same (as in SQL)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92824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Operation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2069" y="1776549"/>
            <a:ext cx="8660674" cy="4493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Notation: 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called the </a:t>
            </a:r>
            <a:r>
              <a:rPr lang="en-US" altLang="en-US" b="1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selection predicate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Defined as: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 = {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|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and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p(t)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Where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p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en-US" b="1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terms</a:t>
            </a:r>
            <a:r>
              <a:rPr lang="en-US" altLang="en-US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connected by :  (</a:t>
            </a:r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and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),  (</a:t>
            </a:r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or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),  (</a:t>
            </a:r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not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 Each </a:t>
            </a:r>
            <a:r>
              <a:rPr lang="en-US" altLang="en-US" b="1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term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one of:</a:t>
            </a:r>
          </a:p>
          <a:p>
            <a:pPr marL="0" indent="0">
              <a:lnSpc>
                <a:spcPct val="11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&lt;attribute&gt;	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op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 where 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op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one of:  =, , &gt;, . &lt;. 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Example of selection:</a:t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/>
            </a:r>
            <a:b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	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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baseline="-25000" dirty="0" err="1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i="1" baseline="-25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=“Physics”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instructor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18339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96389" y="1698171"/>
            <a:ext cx="8334102" cy="4807131"/>
          </a:xfrm>
        </p:spPr>
        <p:txBody>
          <a:bodyPr>
            <a:noAutofit/>
          </a:bodyPr>
          <a:lstStyle/>
          <a:p>
            <a:r>
              <a:rPr lang="en-US" altLang="en-US" dirty="0" smtClean="0">
                <a:latin typeface="Cambria" pitchFamily="18" charset="0"/>
              </a:rPr>
              <a:t>Comparisons with null values return the special truth value: </a:t>
            </a:r>
            <a:r>
              <a:rPr lang="en-US" altLang="en-US" i="1" dirty="0" smtClean="0">
                <a:latin typeface="Cambria" pitchFamily="18" charset="0"/>
              </a:rPr>
              <a:t>unknown</a:t>
            </a:r>
          </a:p>
          <a:p>
            <a:pPr lvl="1"/>
            <a:r>
              <a:rPr lang="en-US" altLang="en-US" sz="2000" dirty="0" smtClean="0">
                <a:latin typeface="Cambria" pitchFamily="18" charset="0"/>
              </a:rPr>
              <a:t>If </a:t>
            </a:r>
            <a:r>
              <a:rPr lang="en-US" altLang="en-US" sz="2000" i="1" dirty="0" smtClean="0">
                <a:latin typeface="Cambria" pitchFamily="18" charset="0"/>
              </a:rPr>
              <a:t>false</a:t>
            </a:r>
            <a:r>
              <a:rPr lang="en-US" altLang="en-US" sz="2000" dirty="0" smtClean="0">
                <a:latin typeface="Cambria" pitchFamily="18" charset="0"/>
              </a:rPr>
              <a:t> was used instead of 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  <a:r>
              <a:rPr lang="en-US" altLang="en-US" sz="2000" dirty="0" smtClean="0">
                <a:latin typeface="Cambria" pitchFamily="18" charset="0"/>
              </a:rPr>
              <a:t>, then    </a:t>
            </a:r>
            <a:r>
              <a:rPr lang="en-US" altLang="en-US" sz="2000" i="1" dirty="0" smtClean="0">
                <a:latin typeface="Cambria" pitchFamily="18" charset="0"/>
              </a:rPr>
              <a:t>not (A &lt; 5)</a:t>
            </a:r>
            <a:r>
              <a:rPr lang="en-US" altLang="en-US" sz="2000" dirty="0" smtClean="0">
                <a:latin typeface="Cambria" pitchFamily="18" charset="0"/>
              </a:rPr>
              <a:t> </a:t>
            </a:r>
            <a:br>
              <a:rPr lang="en-US" altLang="en-US" sz="2000" dirty="0" smtClean="0">
                <a:latin typeface="Cambria" pitchFamily="18" charset="0"/>
              </a:rPr>
            </a:br>
            <a:r>
              <a:rPr lang="en-US" altLang="en-US" sz="2000" dirty="0" smtClean="0">
                <a:latin typeface="Cambria" pitchFamily="18" charset="0"/>
              </a:rPr>
              <a:t>               would not be equivalent to               </a:t>
            </a:r>
            <a:r>
              <a:rPr lang="en-US" altLang="en-US" sz="2000" i="1" dirty="0" smtClean="0">
                <a:latin typeface="Cambria" pitchFamily="18" charset="0"/>
              </a:rPr>
              <a:t>A &gt;= 5</a:t>
            </a:r>
          </a:p>
          <a:p>
            <a:r>
              <a:rPr lang="en-US" altLang="en-US" dirty="0" smtClean="0">
                <a:latin typeface="Cambria" pitchFamily="18" charset="0"/>
              </a:rPr>
              <a:t>Three-valued logic using the truth value </a:t>
            </a:r>
            <a:r>
              <a:rPr lang="en-US" altLang="en-US" i="1" dirty="0" smtClean="0">
                <a:latin typeface="Cambria" pitchFamily="18" charset="0"/>
              </a:rPr>
              <a:t>unknown</a:t>
            </a:r>
            <a:r>
              <a:rPr lang="en-US" altLang="en-US" dirty="0" smtClean="0">
                <a:latin typeface="Cambria" pitchFamily="18" charset="0"/>
              </a:rPr>
              <a:t>:</a:t>
            </a:r>
          </a:p>
          <a:p>
            <a:pPr lvl="1"/>
            <a:r>
              <a:rPr lang="en-US" altLang="en-US" sz="2000" dirty="0" smtClean="0">
                <a:latin typeface="Cambria" pitchFamily="18" charset="0"/>
              </a:rPr>
              <a:t>OR: (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  <a:r>
              <a:rPr lang="en-US" altLang="en-US" sz="2000" dirty="0" smtClean="0">
                <a:latin typeface="Cambria" pitchFamily="18" charset="0"/>
              </a:rPr>
              <a:t> </a:t>
            </a:r>
            <a:r>
              <a:rPr lang="en-US" altLang="en-US" sz="2000" b="1" dirty="0" smtClean="0">
                <a:latin typeface="Cambria" pitchFamily="18" charset="0"/>
              </a:rPr>
              <a:t>or</a:t>
            </a:r>
            <a:r>
              <a:rPr lang="en-US" altLang="en-US" sz="2000" dirty="0" smtClean="0">
                <a:latin typeface="Cambria" pitchFamily="18" charset="0"/>
              </a:rPr>
              <a:t> </a:t>
            </a:r>
            <a:r>
              <a:rPr lang="en-US" altLang="en-US" sz="2000" i="1" dirty="0" smtClean="0">
                <a:latin typeface="Cambria" pitchFamily="18" charset="0"/>
              </a:rPr>
              <a:t>true</a:t>
            </a:r>
            <a:r>
              <a:rPr lang="en-US" altLang="en-US" sz="2000" dirty="0" smtClean="0">
                <a:latin typeface="Cambria" pitchFamily="18" charset="0"/>
              </a:rPr>
              <a:t>)         = </a:t>
            </a:r>
            <a:r>
              <a:rPr lang="en-US" altLang="en-US" sz="2000" i="1" dirty="0" smtClean="0">
                <a:latin typeface="Cambria" pitchFamily="18" charset="0"/>
              </a:rPr>
              <a:t>true</a:t>
            </a:r>
            <a:r>
              <a:rPr lang="en-US" altLang="en-US" sz="2000" dirty="0" smtClean="0">
                <a:latin typeface="Cambria" pitchFamily="18" charset="0"/>
              </a:rPr>
              <a:t>, </a:t>
            </a:r>
            <a:br>
              <a:rPr lang="en-US" altLang="en-US" sz="2000" dirty="0" smtClean="0">
                <a:latin typeface="Cambria" pitchFamily="18" charset="0"/>
              </a:rPr>
            </a:br>
            <a:r>
              <a:rPr lang="en-US" altLang="en-US" sz="2000" dirty="0" smtClean="0">
                <a:latin typeface="Cambria" pitchFamily="18" charset="0"/>
              </a:rPr>
              <a:t>       (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  <a:r>
              <a:rPr lang="en-US" altLang="en-US" sz="2000" dirty="0" smtClean="0">
                <a:latin typeface="Cambria" pitchFamily="18" charset="0"/>
              </a:rPr>
              <a:t> </a:t>
            </a:r>
            <a:r>
              <a:rPr lang="en-US" altLang="en-US" sz="2000" b="1" dirty="0" smtClean="0">
                <a:latin typeface="Cambria" pitchFamily="18" charset="0"/>
              </a:rPr>
              <a:t>or</a:t>
            </a:r>
            <a:r>
              <a:rPr lang="en-US" altLang="en-US" sz="2000" dirty="0" smtClean="0">
                <a:latin typeface="Cambria" pitchFamily="18" charset="0"/>
              </a:rPr>
              <a:t> </a:t>
            </a:r>
            <a:r>
              <a:rPr lang="en-US" altLang="en-US" sz="2000" i="1" dirty="0" smtClean="0">
                <a:latin typeface="Cambria" pitchFamily="18" charset="0"/>
              </a:rPr>
              <a:t>false</a:t>
            </a:r>
            <a:r>
              <a:rPr lang="en-US" altLang="en-US" sz="2000" dirty="0" smtClean="0">
                <a:latin typeface="Cambria" pitchFamily="18" charset="0"/>
              </a:rPr>
              <a:t>)        = 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  <a:r>
              <a:rPr lang="en-US" altLang="en-US" sz="2000" dirty="0" smtClean="0">
                <a:latin typeface="Cambria" pitchFamily="18" charset="0"/>
              </a:rPr>
              <a:t/>
            </a:r>
            <a:br>
              <a:rPr lang="en-US" altLang="en-US" sz="2000" dirty="0" smtClean="0">
                <a:latin typeface="Cambria" pitchFamily="18" charset="0"/>
              </a:rPr>
            </a:br>
            <a:r>
              <a:rPr lang="en-US" altLang="en-US" sz="2000" dirty="0" smtClean="0">
                <a:latin typeface="Cambria" pitchFamily="18" charset="0"/>
              </a:rPr>
              <a:t>       (</a:t>
            </a:r>
            <a:r>
              <a:rPr lang="en-US" altLang="en-US" sz="2000" i="1" dirty="0" smtClean="0">
                <a:latin typeface="Cambria" pitchFamily="18" charset="0"/>
              </a:rPr>
              <a:t>unknown </a:t>
            </a:r>
            <a:r>
              <a:rPr lang="en-US" altLang="en-US" sz="2000" b="1" dirty="0" smtClean="0">
                <a:latin typeface="Cambria" pitchFamily="18" charset="0"/>
              </a:rPr>
              <a:t>or</a:t>
            </a:r>
            <a:r>
              <a:rPr lang="en-US" altLang="en-US" sz="2000" i="1" dirty="0" smtClean="0">
                <a:latin typeface="Cambria" pitchFamily="18" charset="0"/>
              </a:rPr>
              <a:t> unknown</a:t>
            </a:r>
            <a:r>
              <a:rPr lang="en-US" altLang="en-US" sz="2000" dirty="0" smtClean="0">
                <a:latin typeface="Cambria" pitchFamily="18" charset="0"/>
              </a:rPr>
              <a:t>)</a:t>
            </a:r>
            <a:r>
              <a:rPr lang="en-US" altLang="en-US" sz="2000" i="1" dirty="0" smtClean="0">
                <a:latin typeface="Cambria" pitchFamily="18" charset="0"/>
              </a:rPr>
              <a:t> = unknown</a:t>
            </a:r>
          </a:p>
          <a:p>
            <a:pPr lvl="1"/>
            <a:r>
              <a:rPr lang="en-US" altLang="en-US" sz="2000" dirty="0" smtClean="0">
                <a:latin typeface="Cambria" pitchFamily="18" charset="0"/>
              </a:rPr>
              <a:t>AND:</a:t>
            </a:r>
            <a:r>
              <a:rPr lang="en-US" altLang="en-US" sz="2000" i="1" dirty="0" smtClean="0">
                <a:latin typeface="Cambria" pitchFamily="18" charset="0"/>
              </a:rPr>
              <a:t>   </a:t>
            </a:r>
            <a:r>
              <a:rPr lang="en-US" altLang="en-US" sz="2000" dirty="0" smtClean="0">
                <a:latin typeface="Cambria" pitchFamily="18" charset="0"/>
              </a:rPr>
              <a:t>(</a:t>
            </a:r>
            <a:r>
              <a:rPr lang="en-US" altLang="en-US" sz="2000" i="1" dirty="0" smtClean="0">
                <a:latin typeface="Cambria" pitchFamily="18" charset="0"/>
              </a:rPr>
              <a:t>true</a:t>
            </a:r>
            <a:r>
              <a:rPr lang="en-US" altLang="en-US" sz="2000" b="1" dirty="0" smtClean="0">
                <a:latin typeface="Cambria" pitchFamily="18" charset="0"/>
              </a:rPr>
              <a:t> and 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  <a:r>
              <a:rPr lang="en-US" altLang="en-US" sz="2000" dirty="0" smtClean="0">
                <a:latin typeface="Cambria" pitchFamily="18" charset="0"/>
              </a:rPr>
              <a:t>)</a:t>
            </a:r>
            <a:r>
              <a:rPr lang="en-US" altLang="en-US" sz="2000" i="1" dirty="0" smtClean="0">
                <a:latin typeface="Cambria" pitchFamily="18" charset="0"/>
              </a:rPr>
              <a:t>         = unknown,   </a:t>
            </a:r>
            <a:br>
              <a:rPr lang="en-US" altLang="en-US" sz="2000" i="1" dirty="0" smtClean="0">
                <a:latin typeface="Cambria" pitchFamily="18" charset="0"/>
              </a:rPr>
            </a:br>
            <a:r>
              <a:rPr lang="en-US" altLang="en-US" sz="2000" i="1" dirty="0" smtClean="0">
                <a:latin typeface="Cambria" pitchFamily="18" charset="0"/>
              </a:rPr>
              <a:t>           </a:t>
            </a:r>
            <a:r>
              <a:rPr lang="en-US" altLang="en-US" sz="2000" dirty="0" smtClean="0">
                <a:latin typeface="Cambria" pitchFamily="18" charset="0"/>
              </a:rPr>
              <a:t>(</a:t>
            </a:r>
            <a:r>
              <a:rPr lang="en-US" altLang="en-US" sz="2000" i="1" dirty="0" smtClean="0">
                <a:latin typeface="Cambria" pitchFamily="18" charset="0"/>
              </a:rPr>
              <a:t>false</a:t>
            </a:r>
            <a:r>
              <a:rPr lang="en-US" altLang="en-US" sz="2000" b="1" dirty="0" smtClean="0">
                <a:latin typeface="Cambria" pitchFamily="18" charset="0"/>
              </a:rPr>
              <a:t> and 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  <a:r>
              <a:rPr lang="en-US" altLang="en-US" sz="2000" dirty="0" smtClean="0">
                <a:latin typeface="Cambria" pitchFamily="18" charset="0"/>
              </a:rPr>
              <a:t>)</a:t>
            </a:r>
            <a:r>
              <a:rPr lang="en-US" altLang="en-US" sz="2000" i="1" dirty="0" smtClean="0">
                <a:latin typeface="Cambria" pitchFamily="18" charset="0"/>
              </a:rPr>
              <a:t>        = false,</a:t>
            </a:r>
            <a:br>
              <a:rPr lang="en-US" altLang="en-US" sz="2000" i="1" dirty="0" smtClean="0">
                <a:latin typeface="Cambria" pitchFamily="18" charset="0"/>
              </a:rPr>
            </a:br>
            <a:r>
              <a:rPr lang="en-US" altLang="en-US" sz="2000" i="1" dirty="0" smtClean="0">
                <a:latin typeface="Cambria" pitchFamily="18" charset="0"/>
              </a:rPr>
              <a:t>           </a:t>
            </a:r>
            <a:r>
              <a:rPr lang="en-US" altLang="en-US" sz="2000" dirty="0" smtClean="0">
                <a:latin typeface="Cambria" pitchFamily="18" charset="0"/>
              </a:rPr>
              <a:t>(</a:t>
            </a:r>
            <a:r>
              <a:rPr lang="en-US" altLang="en-US" sz="2000" i="1" dirty="0" smtClean="0">
                <a:latin typeface="Cambria" pitchFamily="18" charset="0"/>
              </a:rPr>
              <a:t>unknown </a:t>
            </a:r>
            <a:r>
              <a:rPr lang="en-US" altLang="en-US" sz="2000" b="1" dirty="0" smtClean="0">
                <a:latin typeface="Cambria" pitchFamily="18" charset="0"/>
              </a:rPr>
              <a:t>and</a:t>
            </a:r>
            <a:r>
              <a:rPr lang="en-US" altLang="en-US" sz="2000" i="1" dirty="0" smtClean="0">
                <a:latin typeface="Cambria" pitchFamily="18" charset="0"/>
              </a:rPr>
              <a:t> unknown</a:t>
            </a:r>
            <a:r>
              <a:rPr lang="en-US" altLang="en-US" sz="2000" dirty="0" smtClean="0">
                <a:latin typeface="Cambria" pitchFamily="18" charset="0"/>
              </a:rPr>
              <a:t>)</a:t>
            </a:r>
            <a:r>
              <a:rPr lang="en-US" altLang="en-US" sz="2000" i="1" dirty="0" smtClean="0">
                <a:latin typeface="Cambria" pitchFamily="18" charset="0"/>
              </a:rPr>
              <a:t> = unknown</a:t>
            </a:r>
          </a:p>
          <a:p>
            <a:pPr lvl="1"/>
            <a:r>
              <a:rPr lang="en-US" altLang="en-US" sz="2000" dirty="0" smtClean="0">
                <a:latin typeface="Cambria" pitchFamily="18" charset="0"/>
              </a:rPr>
              <a:t>NOT</a:t>
            </a:r>
            <a:r>
              <a:rPr lang="en-US" altLang="en-US" sz="2000" i="1" dirty="0" smtClean="0">
                <a:latin typeface="Cambria" pitchFamily="18" charset="0"/>
              </a:rPr>
              <a:t>:  </a:t>
            </a:r>
            <a:r>
              <a:rPr lang="en-US" altLang="en-US" sz="2000" dirty="0" smtClean="0">
                <a:latin typeface="Cambria" pitchFamily="18" charset="0"/>
              </a:rPr>
              <a:t>(</a:t>
            </a:r>
            <a:r>
              <a:rPr lang="en-US" altLang="en-US" sz="2000" b="1" dirty="0" smtClean="0">
                <a:latin typeface="Cambria" pitchFamily="18" charset="0"/>
              </a:rPr>
              <a:t>not</a:t>
            </a:r>
            <a:r>
              <a:rPr lang="en-US" altLang="en-US" sz="2000" i="1" dirty="0" smtClean="0">
                <a:latin typeface="Cambria" pitchFamily="18" charset="0"/>
              </a:rPr>
              <a:t> unknown</a:t>
            </a:r>
            <a:r>
              <a:rPr lang="en-US" altLang="en-US" sz="2000" dirty="0" smtClean="0">
                <a:latin typeface="Cambria" pitchFamily="18" charset="0"/>
              </a:rPr>
              <a:t>)</a:t>
            </a:r>
            <a:r>
              <a:rPr lang="en-US" altLang="en-US" sz="2000" i="1" dirty="0" smtClean="0">
                <a:latin typeface="Cambria" pitchFamily="18" charset="0"/>
              </a:rPr>
              <a:t> = unknown</a:t>
            </a:r>
          </a:p>
          <a:p>
            <a:pPr lvl="1"/>
            <a:r>
              <a:rPr lang="en-US" altLang="en-US" sz="2000" dirty="0" smtClean="0">
                <a:latin typeface="Cambria" pitchFamily="18" charset="0"/>
              </a:rPr>
              <a:t>In SQL “</a:t>
            </a:r>
            <a:r>
              <a:rPr lang="en-US" altLang="en-US" sz="2000" i="1" dirty="0" smtClean="0">
                <a:latin typeface="Cambria" pitchFamily="18" charset="0"/>
              </a:rPr>
              <a:t>P</a:t>
            </a:r>
            <a:r>
              <a:rPr lang="en-US" altLang="en-US" sz="2000" b="1" dirty="0" smtClean="0">
                <a:latin typeface="Cambria" pitchFamily="18" charset="0"/>
              </a:rPr>
              <a:t> is unknown</a:t>
            </a:r>
            <a:r>
              <a:rPr lang="en-US" altLang="en-US" sz="2000" dirty="0" smtClean="0">
                <a:latin typeface="Cambria" pitchFamily="18" charset="0"/>
              </a:rPr>
              <a:t>”</a:t>
            </a:r>
            <a:r>
              <a:rPr lang="en-US" altLang="en-US" sz="2000" b="1" dirty="0" smtClean="0">
                <a:latin typeface="Cambria" pitchFamily="18" charset="0"/>
              </a:rPr>
              <a:t> </a:t>
            </a:r>
            <a:r>
              <a:rPr lang="en-US" altLang="en-US" sz="2000" dirty="0" smtClean="0">
                <a:latin typeface="Cambria" pitchFamily="18" charset="0"/>
              </a:rPr>
              <a:t>evaluates to true if predicate </a:t>
            </a:r>
            <a:r>
              <a:rPr lang="en-US" altLang="en-US" sz="2000" i="1" dirty="0" smtClean="0">
                <a:latin typeface="Cambria" pitchFamily="18" charset="0"/>
              </a:rPr>
              <a:t>P</a:t>
            </a:r>
            <a:r>
              <a:rPr lang="en-US" altLang="en-US" sz="2000" dirty="0" smtClean="0">
                <a:latin typeface="Cambria" pitchFamily="18" charset="0"/>
              </a:rPr>
              <a:t> evaluates to </a:t>
            </a:r>
            <a:r>
              <a:rPr lang="en-US" altLang="en-US" sz="2000" i="1" dirty="0" smtClean="0">
                <a:latin typeface="Cambria" pitchFamily="18" charset="0"/>
              </a:rPr>
              <a:t>unknown</a:t>
            </a:r>
          </a:p>
          <a:p>
            <a:r>
              <a:rPr lang="en-US" altLang="en-US" dirty="0" smtClean="0">
                <a:latin typeface="Cambria" pitchFamily="18" charset="0"/>
              </a:rPr>
              <a:t>Result of select</a:t>
            </a:r>
            <a:r>
              <a:rPr lang="en-US" altLang="en-US" b="1" dirty="0" smtClean="0">
                <a:latin typeface="Cambria" pitchFamily="18" charset="0"/>
              </a:rPr>
              <a:t> </a:t>
            </a:r>
            <a:r>
              <a:rPr lang="en-US" altLang="en-US" dirty="0" smtClean="0">
                <a:latin typeface="Cambria" pitchFamily="18" charset="0"/>
              </a:rPr>
              <a:t> predicate is treated as </a:t>
            </a:r>
            <a:r>
              <a:rPr lang="en-US" altLang="en-US" i="1" dirty="0" smtClean="0">
                <a:latin typeface="Cambria" pitchFamily="18" charset="0"/>
              </a:rPr>
              <a:t>false </a:t>
            </a:r>
            <a:r>
              <a:rPr lang="en-US" altLang="en-US" dirty="0" smtClean="0">
                <a:latin typeface="Cambria" pitchFamily="18" charset="0"/>
              </a:rPr>
              <a:t>if it evaluates to </a:t>
            </a:r>
            <a:r>
              <a:rPr lang="en-US" altLang="en-US" i="1" dirty="0" smtClean="0">
                <a:latin typeface="Cambria" pitchFamily="18" charset="0"/>
              </a:rPr>
              <a:t>unknown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8543109" cy="136506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ambria" pitchFamily="18" charset="0"/>
              </a:rPr>
              <a:t>Extended Relational-Algebra-Operations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2011680"/>
            <a:ext cx="7661275" cy="37229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800" dirty="0" smtClean="0">
                <a:latin typeface="Cambria" pitchFamily="18" charset="0"/>
              </a:rPr>
              <a:t>Generalized Projection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 smtClean="0">
                <a:latin typeface="Cambria" pitchFamily="18" charset="0"/>
              </a:rPr>
              <a:t>Aggregate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Generalized Projection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6754" y="1815737"/>
            <a:ext cx="8804366" cy="4773976"/>
          </a:xfrm>
        </p:spPr>
        <p:txBody>
          <a:bodyPr/>
          <a:lstStyle/>
          <a:p>
            <a:pPr>
              <a:buFont typeface="Wingdings" pitchFamily="2" charset="2"/>
              <a:buChar char="§"/>
              <a:tabLst>
                <a:tab pos="3195638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Extends the projection operation by allowing arithmetic functions to be used in the projection list.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/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/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	</a:t>
            </a:r>
          </a:p>
          <a:p>
            <a:pPr>
              <a:buFont typeface="Wingdings" pitchFamily="2" charset="2"/>
              <a:buChar char="§"/>
              <a:tabLst>
                <a:tab pos="3195638" algn="ctr"/>
              </a:tabLst>
            </a:pP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 is any relational-algebra expression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  <a:tabLst>
                <a:tab pos="3195638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Each of </a:t>
            </a:r>
            <a:r>
              <a:rPr lang="en-US" altLang="en-US" sz="1800" i="1" dirty="0" smtClean="0">
                <a:latin typeface="Cambria" pitchFamily="18" charset="0"/>
              </a:rPr>
              <a:t>F</a:t>
            </a:r>
            <a:r>
              <a:rPr lang="en-US" altLang="en-US" sz="1900" baseline="-25000" dirty="0" smtClean="0">
                <a:latin typeface="Cambria" pitchFamily="18" charset="0"/>
              </a:rPr>
              <a:t>1</a:t>
            </a:r>
            <a:r>
              <a:rPr lang="en-US" altLang="en-US" sz="1800" dirty="0" smtClean="0">
                <a:latin typeface="Cambria" pitchFamily="18" charset="0"/>
              </a:rPr>
              <a:t>, </a:t>
            </a:r>
            <a:r>
              <a:rPr lang="en-US" altLang="en-US" sz="1800" i="1" dirty="0" smtClean="0">
                <a:latin typeface="Cambria" pitchFamily="18" charset="0"/>
              </a:rPr>
              <a:t>F</a:t>
            </a:r>
            <a:r>
              <a:rPr lang="en-US" altLang="en-US" sz="1900" baseline="-25000" dirty="0" smtClean="0">
                <a:latin typeface="Cambria" pitchFamily="18" charset="0"/>
              </a:rPr>
              <a:t>2</a:t>
            </a:r>
            <a:r>
              <a:rPr lang="en-US" altLang="en-US" sz="1800" dirty="0" smtClean="0">
                <a:latin typeface="Cambria" pitchFamily="18" charset="0"/>
              </a:rPr>
              <a:t>, …, </a:t>
            </a:r>
            <a:r>
              <a:rPr lang="en-US" altLang="en-US" sz="1800" i="1" dirty="0" smtClean="0">
                <a:latin typeface="Cambria" pitchFamily="18" charset="0"/>
              </a:rPr>
              <a:t>F</a:t>
            </a:r>
            <a:r>
              <a:rPr lang="en-US" altLang="en-US" sz="1900" i="1" baseline="-25000" dirty="0" smtClean="0">
                <a:latin typeface="Cambria" pitchFamily="18" charset="0"/>
              </a:rPr>
              <a:t>n</a:t>
            </a:r>
            <a:r>
              <a:rPr lang="en-US" altLang="en-US" sz="1800" i="1" baseline="-25000" dirty="0" smtClean="0">
                <a:latin typeface="Cambria" pitchFamily="18" charset="0"/>
              </a:rPr>
              <a:t> </a:t>
            </a:r>
            <a:r>
              <a:rPr lang="en-US" altLang="en-US" sz="1800" i="1" dirty="0" smtClean="0">
                <a:latin typeface="Cambria" pitchFamily="18" charset="0"/>
              </a:rPr>
              <a:t> </a:t>
            </a:r>
            <a:r>
              <a:rPr lang="en-US" altLang="en-US" sz="1800" dirty="0" smtClean="0">
                <a:latin typeface="Cambria" pitchFamily="18" charset="0"/>
              </a:rPr>
              <a:t>are </a:t>
            </a:r>
            <a:r>
              <a:rPr lang="en-US" altLang="en-US" sz="1800" dirty="0" err="1" smtClean="0">
                <a:latin typeface="Cambria" pitchFamily="18" charset="0"/>
              </a:rPr>
              <a:t>are</a:t>
            </a:r>
            <a:r>
              <a:rPr lang="en-US" altLang="en-US" sz="1800" dirty="0" smtClean="0">
                <a:latin typeface="Cambria" pitchFamily="18" charset="0"/>
              </a:rPr>
              <a:t> arithmetic expressions involving constants and attributes in the schema of </a:t>
            </a: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§"/>
              <a:tabLst>
                <a:tab pos="3195638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Given relation </a:t>
            </a:r>
            <a:r>
              <a:rPr lang="en-US" altLang="en-US" sz="1800" i="1" dirty="0" smtClean="0">
                <a:latin typeface="Cambria" pitchFamily="18" charset="0"/>
              </a:rPr>
              <a:t>instructor(ID, name, </a:t>
            </a:r>
            <a:r>
              <a:rPr lang="en-US" altLang="en-US" sz="1800" i="1" dirty="0" err="1" smtClean="0">
                <a:latin typeface="Cambria" pitchFamily="18" charset="0"/>
              </a:rPr>
              <a:t>dept_name</a:t>
            </a:r>
            <a:r>
              <a:rPr lang="en-US" altLang="en-US" sz="1800" i="1" dirty="0" smtClean="0">
                <a:latin typeface="Cambria" pitchFamily="18" charset="0"/>
              </a:rPr>
              <a:t>, </a:t>
            </a:r>
            <a:r>
              <a:rPr lang="en-US" altLang="en-US" sz="1800" dirty="0" smtClean="0">
                <a:latin typeface="Cambria" pitchFamily="18" charset="0"/>
              </a:rPr>
              <a:t>salary) where salary is annual salary, get the same information but with monthly salary </a:t>
            </a:r>
          </a:p>
          <a:p>
            <a:pPr>
              <a:buFont typeface="Wingdings" pitchFamily="2" charset="2"/>
              <a:buChar char="§"/>
              <a:tabLst>
                <a:tab pos="3195638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	</a:t>
            </a:r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</a:t>
            </a:r>
            <a:r>
              <a:rPr lang="en-US" altLang="en-US" sz="2300" i="1" baseline="-25000" dirty="0" smtClean="0">
                <a:latin typeface="Cambria" pitchFamily="18" charset="0"/>
              </a:rPr>
              <a:t>ID, name, </a:t>
            </a:r>
            <a:r>
              <a:rPr lang="en-US" altLang="en-US" sz="2300" i="1" baseline="-25000" dirty="0" err="1" smtClean="0">
                <a:latin typeface="Cambria" pitchFamily="18" charset="0"/>
              </a:rPr>
              <a:t>dept_name</a:t>
            </a:r>
            <a:r>
              <a:rPr lang="en-US" altLang="en-US" sz="2300" i="1" baseline="-25000" dirty="0" smtClean="0">
                <a:latin typeface="Cambria" pitchFamily="18" charset="0"/>
              </a:rPr>
              <a:t>, salary/12</a:t>
            </a:r>
            <a:r>
              <a:rPr lang="en-US" altLang="en-US" sz="1800" i="1" dirty="0" smtClean="0">
                <a:latin typeface="Cambria" pitchFamily="18" charset="0"/>
              </a:rPr>
              <a:t> (instructor)</a:t>
            </a:r>
            <a:endParaRPr lang="en-US" altLang="en-US" sz="1800" dirty="0" smtClean="0">
              <a:latin typeface="Cambria" pitchFamily="18" charset="0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517900" y="2179638"/>
          <a:ext cx="2203631" cy="58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4" imgW="990170" imgH="241195" progId="Equation.3">
                  <p:embed/>
                </p:oleObj>
              </mc:Choice>
              <mc:Fallback>
                <p:oleObj name="Equation" r:id="rId4" imgW="990170" imgH="241195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179638"/>
                        <a:ext cx="2203631" cy="58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4"/>
            <a:ext cx="8077200" cy="107940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ambria" pitchFamily="18" charset="0"/>
              </a:rPr>
              <a:t>Aggregate Functions and Operations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8010" y="1802674"/>
            <a:ext cx="8725989" cy="4689566"/>
          </a:xfrm>
        </p:spPr>
        <p:txBody>
          <a:bodyPr>
            <a:normAutofit lnSpcReduction="10000"/>
          </a:bodyPr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en-US" sz="1800" b="1" dirty="0" smtClean="0">
                <a:solidFill>
                  <a:schemeClr val="tx2"/>
                </a:solidFill>
                <a:latin typeface="Cambria" pitchFamily="18" charset="0"/>
              </a:rPr>
              <a:t>Aggregation function</a:t>
            </a:r>
            <a:r>
              <a:rPr lang="en-US" altLang="en-US" sz="1800" dirty="0" smtClean="0">
                <a:latin typeface="Cambria" pitchFamily="18" charset="0"/>
              </a:rPr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		</a:t>
            </a:r>
            <a:r>
              <a:rPr lang="en-US" altLang="en-US" sz="1800" b="1" dirty="0" err="1" smtClean="0">
                <a:latin typeface="Cambria" pitchFamily="18" charset="0"/>
              </a:rPr>
              <a:t>avg</a:t>
            </a:r>
            <a:r>
              <a:rPr lang="en-US" altLang="en-US" sz="1800" dirty="0" smtClean="0">
                <a:latin typeface="Cambria" pitchFamily="18" charset="0"/>
              </a:rPr>
              <a:t>:  average value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	</a:t>
            </a:r>
            <a:r>
              <a:rPr lang="en-US" altLang="en-US" sz="1800" b="1" dirty="0" smtClean="0">
                <a:latin typeface="Cambria" pitchFamily="18" charset="0"/>
              </a:rPr>
              <a:t>min</a:t>
            </a:r>
            <a:r>
              <a:rPr lang="en-US" altLang="en-US" sz="1800" dirty="0" smtClean="0">
                <a:latin typeface="Cambria" pitchFamily="18" charset="0"/>
              </a:rPr>
              <a:t>:  minimum value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	</a:t>
            </a:r>
            <a:r>
              <a:rPr lang="en-US" altLang="en-US" sz="1800" b="1" dirty="0" smtClean="0">
                <a:latin typeface="Cambria" pitchFamily="18" charset="0"/>
              </a:rPr>
              <a:t>max</a:t>
            </a:r>
            <a:r>
              <a:rPr lang="en-US" altLang="en-US" sz="1800" dirty="0" smtClean="0">
                <a:latin typeface="Cambria" pitchFamily="18" charset="0"/>
              </a:rPr>
              <a:t>:  maximum value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	</a:t>
            </a:r>
            <a:r>
              <a:rPr lang="en-US" altLang="en-US" sz="1800" b="1" dirty="0" smtClean="0">
                <a:latin typeface="Cambria" pitchFamily="18" charset="0"/>
              </a:rPr>
              <a:t>sum</a:t>
            </a:r>
            <a:r>
              <a:rPr lang="en-US" altLang="en-US" sz="1800" dirty="0" smtClean="0">
                <a:latin typeface="Cambria" pitchFamily="18" charset="0"/>
              </a:rPr>
              <a:t>:  sum of values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dirty="0" smtClean="0">
                <a:latin typeface="Cambria" pitchFamily="18" charset="0"/>
              </a:rPr>
              <a:t>	</a:t>
            </a:r>
            <a:r>
              <a:rPr lang="en-US" altLang="en-US" sz="1800" b="1" dirty="0" smtClean="0">
                <a:latin typeface="Cambria" pitchFamily="18" charset="0"/>
              </a:rPr>
              <a:t>count</a:t>
            </a:r>
            <a:r>
              <a:rPr lang="en-US" altLang="en-US" sz="1800" dirty="0" smtClean="0">
                <a:latin typeface="Cambria" pitchFamily="18" charset="0"/>
              </a:rPr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en-US" sz="1800" b="1" dirty="0" smtClean="0">
                <a:solidFill>
                  <a:schemeClr val="tx2"/>
                </a:solidFill>
                <a:latin typeface="Cambria" pitchFamily="18" charset="0"/>
              </a:rPr>
              <a:t>Aggregate operation</a:t>
            </a:r>
            <a:r>
              <a:rPr lang="en-US" altLang="en-US" sz="1800" dirty="0" smtClean="0">
                <a:latin typeface="Cambria" pitchFamily="18" charset="0"/>
              </a:rPr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	</a:t>
            </a:r>
            <a:br>
              <a:rPr lang="en-US" altLang="en-US" sz="1800" dirty="0" smtClean="0">
                <a:latin typeface="Cambria" pitchFamily="18" charset="0"/>
              </a:rPr>
            </a:br>
            <a:r>
              <a:rPr lang="en-US" altLang="en-US" sz="1800" i="1" dirty="0" smtClean="0">
                <a:latin typeface="Cambria" pitchFamily="18" charset="0"/>
              </a:rPr>
              <a:t>E</a:t>
            </a:r>
            <a:r>
              <a:rPr lang="en-US" altLang="en-US" sz="1800" dirty="0" smtClean="0">
                <a:latin typeface="Cambria" pitchFamily="18" charset="0"/>
              </a:rPr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sz="1800" i="1" dirty="0" smtClean="0">
                <a:latin typeface="Cambria" pitchFamily="18" charset="0"/>
              </a:rPr>
              <a:t>G</a:t>
            </a:r>
            <a:r>
              <a:rPr lang="en-US" altLang="en-US" sz="1800" i="1" baseline="-25000" dirty="0" smtClean="0">
                <a:latin typeface="Cambria" pitchFamily="18" charset="0"/>
              </a:rPr>
              <a:t>1</a:t>
            </a:r>
            <a:r>
              <a:rPr lang="en-US" altLang="en-US" sz="1800" dirty="0" smtClean="0">
                <a:latin typeface="Cambria" pitchFamily="18" charset="0"/>
              </a:rPr>
              <a:t>, </a:t>
            </a:r>
            <a:r>
              <a:rPr lang="en-US" altLang="en-US" sz="1800" i="1" dirty="0" smtClean="0">
                <a:latin typeface="Cambria" pitchFamily="18" charset="0"/>
              </a:rPr>
              <a:t>G</a:t>
            </a:r>
            <a:r>
              <a:rPr lang="en-US" altLang="en-US" sz="1800" i="1" baseline="-25000" dirty="0" smtClean="0">
                <a:latin typeface="Cambria" pitchFamily="18" charset="0"/>
              </a:rPr>
              <a:t>2</a:t>
            </a:r>
            <a:r>
              <a:rPr lang="en-US" altLang="en-US" sz="1800" dirty="0" smtClean="0">
                <a:latin typeface="Cambria" pitchFamily="18" charset="0"/>
              </a:rPr>
              <a:t> …, </a:t>
            </a:r>
            <a:r>
              <a:rPr lang="en-US" altLang="en-US" sz="1800" i="1" dirty="0" err="1" smtClean="0">
                <a:latin typeface="Cambria" pitchFamily="18" charset="0"/>
              </a:rPr>
              <a:t>G</a:t>
            </a:r>
            <a:r>
              <a:rPr lang="en-US" altLang="en-US" sz="1800" i="1" baseline="-25000" dirty="0" err="1" smtClean="0">
                <a:latin typeface="Cambria" pitchFamily="18" charset="0"/>
              </a:rPr>
              <a:t>n</a:t>
            </a:r>
            <a:r>
              <a:rPr lang="en-US" altLang="en-US" sz="1800" dirty="0" smtClean="0">
                <a:latin typeface="Cambria" pitchFamily="18" charset="0"/>
              </a:rPr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Each </a:t>
            </a:r>
            <a:r>
              <a:rPr lang="en-US" altLang="en-US" sz="1800" i="1" dirty="0" err="1" smtClean="0">
                <a:latin typeface="Cambria" pitchFamily="18" charset="0"/>
              </a:rPr>
              <a:t>F</a:t>
            </a:r>
            <a:r>
              <a:rPr lang="en-US" altLang="en-US" sz="2000" i="1" baseline="-25000" dirty="0" err="1" smtClean="0">
                <a:latin typeface="Cambria" pitchFamily="18" charset="0"/>
              </a:rPr>
              <a:t>i</a:t>
            </a:r>
            <a:r>
              <a:rPr lang="en-US" altLang="en-US" sz="1800" i="1" dirty="0" smtClean="0">
                <a:latin typeface="Cambria" pitchFamily="18" charset="0"/>
              </a:rPr>
              <a:t> </a:t>
            </a:r>
            <a:r>
              <a:rPr lang="en-US" altLang="en-US" sz="1800" dirty="0" smtClean="0">
                <a:latin typeface="Cambria" pitchFamily="18" charset="0"/>
              </a:rPr>
              <a:t>is an aggregate function</a:t>
            </a:r>
            <a:endParaRPr lang="en-US" altLang="en-US" sz="1800" i="1" dirty="0" smtClean="0">
              <a:latin typeface="Cambria" pitchFamily="18" charset="0"/>
            </a:endParaRP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Each </a:t>
            </a:r>
            <a:r>
              <a:rPr lang="en-US" altLang="en-US" sz="1800" i="1" dirty="0" smtClean="0">
                <a:latin typeface="Cambria" pitchFamily="18" charset="0"/>
              </a:rPr>
              <a:t>A</a:t>
            </a:r>
            <a:r>
              <a:rPr lang="en-US" altLang="en-US" sz="2000" i="1" baseline="-25000" dirty="0" smtClean="0">
                <a:latin typeface="Cambria" pitchFamily="18" charset="0"/>
              </a:rPr>
              <a:t>i</a:t>
            </a:r>
            <a:r>
              <a:rPr lang="en-US" altLang="en-US" sz="1800" i="1" dirty="0" smtClean="0">
                <a:latin typeface="Cambria" pitchFamily="18" charset="0"/>
              </a:rPr>
              <a:t> </a:t>
            </a:r>
            <a:r>
              <a:rPr lang="en-US" altLang="en-US" sz="1800" dirty="0" smtClean="0">
                <a:latin typeface="Cambria" pitchFamily="18" charset="0"/>
              </a:rPr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en-US" sz="1800" dirty="0" smtClean="0">
                <a:latin typeface="Cambria" pitchFamily="18" charset="0"/>
              </a:rPr>
              <a:t>Note: </a:t>
            </a:r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Some books/articles use </a:t>
            </a:r>
            <a:r>
              <a:rPr lang="en-US" altLang="en-US" sz="2400" dirty="0" smtClean="0">
                <a:latin typeface="Cambria" pitchFamily="18" charset="0"/>
                <a:sym typeface="Symbol" panose="05050102010706020507" pitchFamily="18" charset="2"/>
              </a:rPr>
              <a:t></a:t>
            </a:r>
            <a:r>
              <a:rPr lang="en-US" altLang="en-US" sz="1800" dirty="0" smtClean="0">
                <a:latin typeface="Cambria" pitchFamily="18" charset="0"/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915251" y="3817348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4" imgW="1816100" imgH="241300" progId="Equation.3">
                  <p:embed/>
                </p:oleObj>
              </mc:Choice>
              <mc:Fallback>
                <p:oleObj name="Equation" r:id="rId4" imgW="1816100" imgH="2413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251" y="3817348"/>
                        <a:ext cx="37036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9" name="Picture 6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4720137" y="3410222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6721067" y="57245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5842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Aggregate Operation –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2018438"/>
            <a:ext cx="1765300" cy="579437"/>
          </a:xfrm>
        </p:spPr>
        <p:txBody>
          <a:bodyPr/>
          <a:lstStyle/>
          <a:p>
            <a:r>
              <a:rPr lang="en-US" altLang="en-US" sz="1800" dirty="0" smtClean="0"/>
              <a:t>Relation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: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A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B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alt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C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altLang="en-US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400" dirty="0">
                <a:sym typeface="Symbol" panose="05050102010706020507" pitchFamily="18" charset="2"/>
              </a:rPr>
              <a:t>  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baseline="-25000" dirty="0">
                <a:latin typeface="Times New Roman" panose="02020603050405020304" pitchFamily="18" charset="0"/>
              </a:rPr>
              <a:t>sum(c</a:t>
            </a:r>
            <a:r>
              <a:rPr kumimoji="1" lang="en-US" altLang="en-US" sz="2400" b="1" baseline="-25000" dirty="0">
                <a:latin typeface="Times New Roman" panose="02020603050405020304" pitchFamily="18" charset="0"/>
              </a:rPr>
              <a:t>) </a:t>
            </a:r>
            <a:r>
              <a:rPr kumimoji="1" lang="en-US" altLang="en-US" sz="2400" dirty="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sum</a:t>
            </a:r>
            <a:r>
              <a:rPr lang="en-US" altLang="en-US"/>
              <a:t>(</a:t>
            </a:r>
            <a:r>
              <a:rPr lang="en-US" altLang="en-US" i="1"/>
              <a:t>c </a:t>
            </a:r>
            <a:r>
              <a:rPr lang="en-US" altLang="en-US"/>
              <a:t>)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/>
              <a:t>27</a:t>
            </a:r>
          </a:p>
        </p:txBody>
      </p:sp>
      <p:pic>
        <p:nvPicPr>
          <p:cNvPr id="43021" name="Picture 13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099911" y="4396151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90218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Aggregate Operation –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52462" y="1749425"/>
            <a:ext cx="7756901" cy="78476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 dirty="0" smtClean="0"/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 smtClean="0"/>
              <a:t>      </a:t>
            </a:r>
            <a:r>
              <a:rPr kumimoji="0" lang="en-US" altLang="en-US" sz="2400" i="1" baseline="-25000" dirty="0" err="1" smtClean="0"/>
              <a:t>dept_name</a:t>
            </a:r>
            <a:r>
              <a:rPr kumimoji="0" lang="en-US" altLang="en-US" sz="1800" dirty="0" smtClean="0"/>
              <a:t> </a:t>
            </a:r>
            <a:r>
              <a:rPr kumimoji="0" lang="en-US" altLang="en-US" sz="2400" i="1" dirty="0" smtClean="0">
                <a:sym typeface="Symbol" panose="05050102010706020507" pitchFamily="18" charset="2"/>
              </a:rPr>
              <a:t>   </a:t>
            </a:r>
            <a:r>
              <a:rPr kumimoji="0" lang="en-US" altLang="en-US" sz="2400" b="1" baseline="-25000" dirty="0" err="1" smtClean="0">
                <a:sym typeface="Symbol" panose="05050102010706020507" pitchFamily="18" charset="2"/>
              </a:rPr>
              <a:t>avg</a:t>
            </a:r>
            <a:r>
              <a:rPr kumimoji="0" lang="en-US" altLang="en-US" sz="2400" baseline="-25000" dirty="0" smtClean="0">
                <a:sym typeface="Symbol" panose="05050102010706020507" pitchFamily="18" charset="2"/>
              </a:rPr>
              <a:t>(</a:t>
            </a:r>
            <a:r>
              <a:rPr kumimoji="0" lang="en-US" altLang="en-US" sz="2400" i="1" baseline="-25000" dirty="0" smtClean="0">
                <a:sym typeface="Symbol" panose="05050102010706020507" pitchFamily="18" charset="2"/>
              </a:rPr>
              <a:t>salary</a:t>
            </a:r>
            <a:r>
              <a:rPr kumimoji="0" lang="en-US" altLang="en-US" sz="2400" baseline="-25000" dirty="0" smtClean="0">
                <a:sym typeface="Symbol" panose="05050102010706020507" pitchFamily="18" charset="2"/>
              </a:rPr>
              <a:t>)</a:t>
            </a:r>
            <a:r>
              <a:rPr kumimoji="0" lang="en-US" altLang="en-US" sz="1800" dirty="0" smtClean="0">
                <a:sym typeface="Symbol" panose="05050102010706020507" pitchFamily="18" charset="2"/>
              </a:rPr>
              <a:t> (</a:t>
            </a:r>
            <a:r>
              <a:rPr kumimoji="0" lang="en-US" altLang="en-US" sz="1800" i="1" dirty="0" smtClean="0">
                <a:sym typeface="Symbol" panose="05050102010706020507" pitchFamily="18" charset="2"/>
              </a:rPr>
              <a:t>instructor</a:t>
            </a:r>
            <a:r>
              <a:rPr kumimoji="0" lang="en-US" altLang="en-US" sz="1800" dirty="0" smtClean="0">
                <a:sym typeface="Symbol" panose="05050102010706020507" pitchFamily="18" charset="2"/>
              </a:rPr>
              <a:t>)</a:t>
            </a:r>
            <a:endParaRPr kumimoji="0" lang="en-US" altLang="en-US" sz="1800" dirty="0" smtClean="0"/>
          </a:p>
          <a:p>
            <a:pPr>
              <a:buFont typeface="Monotype Sorts" pitchFamily="2" charset="2"/>
              <a:buNone/>
            </a:pPr>
            <a:endParaRPr lang="en-US" altLang="en-US" sz="1800" dirty="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4037" name="Picture 1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7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18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400" i="1"/>
              <a:t>avg_salary</a:t>
            </a:r>
          </a:p>
        </p:txBody>
      </p:sp>
      <p:pic>
        <p:nvPicPr>
          <p:cNvPr id="44040" name="Picture 19" descr="Cal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1841908" y="1996157"/>
            <a:ext cx="20896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FF0000"/>
                </a:solidFill>
                <a:latin typeface="Cambria" pitchFamily="18" charset="0"/>
              </a:rPr>
              <a:t>Aggregate Functions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920239"/>
            <a:ext cx="7848600" cy="4034473"/>
          </a:xfrm>
        </p:spPr>
        <p:txBody>
          <a:bodyPr/>
          <a:lstStyle/>
          <a:p>
            <a:r>
              <a:rPr lang="en-US" altLang="en-US" sz="1800" dirty="0" smtClean="0"/>
              <a:t>Result of aggregation does not have a name</a:t>
            </a:r>
          </a:p>
          <a:p>
            <a:pPr lvl="1"/>
            <a:r>
              <a:rPr lang="en-US" altLang="en-US" sz="1800" dirty="0" smtClean="0"/>
              <a:t>Can use rename operation to give it a name</a:t>
            </a:r>
          </a:p>
          <a:p>
            <a:pPr lvl="1"/>
            <a:r>
              <a:rPr lang="en-US" altLang="en-US" sz="1800" dirty="0" smtClean="0"/>
              <a:t>For convenience, we permit renaming as part of aggregate operation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lvl="1"/>
            <a:endParaRPr lang="en-US" altLang="en-US" sz="1800" dirty="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i="1" baseline="-25000"/>
              <a:t>dept_name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800" b="1" i="1" baseline="-25000">
                <a:sym typeface="Symbol" panose="05050102010706020507" pitchFamily="18" charset="2"/>
              </a:rPr>
              <a:t>avg</a:t>
            </a:r>
            <a:r>
              <a:rPr lang="en-US" altLang="en-US" sz="2800" i="1" baseline="-25000">
                <a:sym typeface="Symbol" panose="05050102010706020507" pitchFamily="18" charset="2"/>
              </a:rPr>
              <a:t>(salary) </a:t>
            </a:r>
            <a:r>
              <a:rPr lang="en-US" altLang="en-US" sz="2800" b="1" i="1" baseline="-25000">
                <a:sym typeface="Symbol" panose="05050102010706020507" pitchFamily="18" charset="2"/>
              </a:rPr>
              <a:t>as</a:t>
            </a:r>
            <a:r>
              <a:rPr lang="en-US" altLang="en-US" sz="2800" i="1" baseline="-25000">
                <a:sym typeface="Symbol" panose="05050102010706020507" pitchFamily="18" charset="2"/>
              </a:rPr>
              <a:t> avg_sal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instructor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45061" name="Picture 5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err="1" smtClean="0">
                <a:solidFill>
                  <a:srgbClr val="FF0000"/>
                </a:solidFill>
                <a:latin typeface="Cambria" pitchFamily="18" charset="0"/>
              </a:rPr>
              <a:t>Multiset</a:t>
            </a: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 Relational Algebra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2202286"/>
            <a:ext cx="7543801" cy="3898068"/>
          </a:xfrm>
        </p:spPr>
        <p:txBody>
          <a:bodyPr/>
          <a:lstStyle/>
          <a:p>
            <a:r>
              <a:rPr lang="en-US" altLang="en-US" sz="1800" dirty="0" smtClean="0">
                <a:latin typeface="Cambria" pitchFamily="18" charset="0"/>
              </a:rPr>
              <a:t>Pure relational algebra removes all duplicates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 e.g. after projection</a:t>
            </a:r>
          </a:p>
          <a:p>
            <a:r>
              <a:rPr lang="en-US" altLang="en-US" sz="1800" dirty="0" err="1" smtClean="0">
                <a:latin typeface="Cambria" pitchFamily="18" charset="0"/>
              </a:rPr>
              <a:t>Multiset</a:t>
            </a:r>
            <a:r>
              <a:rPr lang="en-US" altLang="en-US" sz="1800" dirty="0" smtClean="0">
                <a:latin typeface="Cambria" pitchFamily="18" charset="0"/>
              </a:rPr>
              <a:t> relational algebra retains duplicates, to match SQL semantics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SQL duplicate retention was initially for efficiency, but is now a feature</a:t>
            </a:r>
          </a:p>
          <a:p>
            <a:r>
              <a:rPr lang="en-US" altLang="en-US" sz="1800" dirty="0" err="1" smtClean="0">
                <a:latin typeface="Cambria" pitchFamily="18" charset="0"/>
              </a:rPr>
              <a:t>Multiset</a:t>
            </a:r>
            <a:r>
              <a:rPr lang="en-US" altLang="en-US" sz="1800" dirty="0" smtClean="0">
                <a:latin typeface="Cambria" pitchFamily="18" charset="0"/>
              </a:rPr>
              <a:t> relational algebra defined as follows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selection: has as many duplicates of a </a:t>
            </a:r>
            <a:r>
              <a:rPr lang="en-US" altLang="en-US" sz="1800" dirty="0" err="1" smtClean="0">
                <a:latin typeface="Cambria" pitchFamily="18" charset="0"/>
              </a:rPr>
              <a:t>tuple</a:t>
            </a:r>
            <a:r>
              <a:rPr lang="en-US" altLang="en-US" sz="1800" dirty="0" smtClean="0">
                <a:latin typeface="Cambria" pitchFamily="18" charset="0"/>
              </a:rPr>
              <a:t> as in  the input, if the </a:t>
            </a:r>
            <a:r>
              <a:rPr lang="en-US" altLang="en-US" sz="1800" dirty="0" err="1" smtClean="0">
                <a:latin typeface="Cambria" pitchFamily="18" charset="0"/>
              </a:rPr>
              <a:t>tuple</a:t>
            </a:r>
            <a:r>
              <a:rPr lang="en-US" altLang="en-US" sz="1800" dirty="0" smtClean="0">
                <a:latin typeface="Cambria" pitchFamily="18" charset="0"/>
              </a:rPr>
              <a:t> satisfies the selection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projection: one </a:t>
            </a:r>
            <a:r>
              <a:rPr lang="en-US" altLang="en-US" sz="1800" dirty="0" err="1" smtClean="0">
                <a:latin typeface="Cambria" pitchFamily="18" charset="0"/>
              </a:rPr>
              <a:t>tuple</a:t>
            </a:r>
            <a:r>
              <a:rPr lang="en-US" altLang="en-US" sz="1800" dirty="0" smtClean="0">
                <a:latin typeface="Cambria" pitchFamily="18" charset="0"/>
              </a:rPr>
              <a:t> per input </a:t>
            </a:r>
            <a:r>
              <a:rPr lang="en-US" altLang="en-US" sz="1800" dirty="0" err="1" smtClean="0">
                <a:latin typeface="Cambria" pitchFamily="18" charset="0"/>
              </a:rPr>
              <a:t>tuple</a:t>
            </a:r>
            <a:r>
              <a:rPr lang="en-US" altLang="en-US" sz="1800" dirty="0" smtClean="0">
                <a:latin typeface="Cambria" pitchFamily="18" charset="0"/>
              </a:rPr>
              <a:t>, even if it is a duplicate</a:t>
            </a:r>
          </a:p>
          <a:p>
            <a:pPr lvl="1"/>
            <a:r>
              <a:rPr lang="en-US" altLang="en-US" sz="1800" dirty="0" smtClean="0">
                <a:latin typeface="Cambria" pitchFamily="18" charset="0"/>
              </a:rPr>
              <a:t>cross product:  If there are  </a:t>
            </a:r>
            <a:r>
              <a:rPr lang="en-US" altLang="en-US" sz="1800" i="1" dirty="0" smtClean="0">
                <a:latin typeface="Cambria" pitchFamily="18" charset="0"/>
              </a:rPr>
              <a:t>m </a:t>
            </a:r>
            <a:r>
              <a:rPr lang="en-US" altLang="en-US" sz="1800" dirty="0" smtClean="0">
                <a:latin typeface="Cambria" pitchFamily="18" charset="0"/>
              </a:rPr>
              <a:t> copies of </a:t>
            </a:r>
            <a:r>
              <a:rPr lang="en-US" altLang="en-US" sz="1800" i="1" dirty="0" smtClean="0">
                <a:latin typeface="Cambria" pitchFamily="18" charset="0"/>
              </a:rPr>
              <a:t>t1</a:t>
            </a:r>
            <a:r>
              <a:rPr lang="en-US" altLang="en-US" sz="1800" dirty="0" smtClean="0">
                <a:latin typeface="Cambria" pitchFamily="18" charset="0"/>
              </a:rPr>
              <a:t> in </a:t>
            </a:r>
            <a:r>
              <a:rPr lang="en-US" altLang="en-US" sz="1800" i="1" dirty="0" smtClean="0">
                <a:latin typeface="Cambria" pitchFamily="18" charset="0"/>
              </a:rPr>
              <a:t>r</a:t>
            </a:r>
            <a:r>
              <a:rPr lang="en-US" altLang="en-US" sz="1800" dirty="0" smtClean="0">
                <a:latin typeface="Cambria" pitchFamily="18" charset="0"/>
              </a:rPr>
              <a:t>, and </a:t>
            </a:r>
            <a:r>
              <a:rPr lang="en-US" altLang="en-US" sz="1800" i="1" dirty="0" smtClean="0">
                <a:latin typeface="Cambria" pitchFamily="18" charset="0"/>
              </a:rPr>
              <a:t>n</a:t>
            </a:r>
            <a:r>
              <a:rPr lang="en-US" altLang="en-US" sz="1800" dirty="0" smtClean="0">
                <a:latin typeface="Cambria" pitchFamily="18" charset="0"/>
              </a:rPr>
              <a:t> copies of </a:t>
            </a:r>
            <a:r>
              <a:rPr lang="en-US" altLang="en-US" sz="1800" i="1" dirty="0" smtClean="0">
                <a:latin typeface="Cambria" pitchFamily="18" charset="0"/>
              </a:rPr>
              <a:t>t2</a:t>
            </a:r>
            <a:r>
              <a:rPr lang="en-US" altLang="en-US" sz="1800" dirty="0" smtClean="0">
                <a:latin typeface="Cambria" pitchFamily="18" charset="0"/>
              </a:rPr>
              <a:t> in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  <a:r>
              <a:rPr lang="en-US" altLang="en-US" sz="1800" dirty="0" smtClean="0">
                <a:latin typeface="Cambria" pitchFamily="18" charset="0"/>
              </a:rPr>
              <a:t>, there are </a:t>
            </a:r>
            <a:r>
              <a:rPr lang="en-US" altLang="en-US" sz="1800" i="1" dirty="0" smtClean="0">
                <a:latin typeface="Cambria" pitchFamily="18" charset="0"/>
              </a:rPr>
              <a:t>m </a:t>
            </a:r>
            <a:r>
              <a:rPr lang="en-US" altLang="en-US" sz="1800" dirty="0" smtClean="0">
                <a:latin typeface="Cambria" pitchFamily="18" charset="0"/>
              </a:rPr>
              <a:t>x </a:t>
            </a:r>
            <a:r>
              <a:rPr lang="en-US" altLang="en-US" sz="1800" i="1" dirty="0" smtClean="0">
                <a:latin typeface="Cambria" pitchFamily="18" charset="0"/>
              </a:rPr>
              <a:t>n</a:t>
            </a:r>
            <a:r>
              <a:rPr lang="en-US" altLang="en-US" sz="1800" dirty="0" smtClean="0">
                <a:latin typeface="Cambria" pitchFamily="18" charset="0"/>
              </a:rPr>
              <a:t> copies of </a:t>
            </a:r>
            <a:r>
              <a:rPr lang="en-US" altLang="en-US" sz="1800" i="1" dirty="0" smtClean="0">
                <a:latin typeface="Cambria" pitchFamily="18" charset="0"/>
              </a:rPr>
              <a:t>t1.t2</a:t>
            </a:r>
            <a:r>
              <a:rPr lang="en-US" altLang="en-US" sz="1800" dirty="0" smtClean="0">
                <a:latin typeface="Cambria" pitchFamily="18" charset="0"/>
              </a:rPr>
              <a:t> in </a:t>
            </a:r>
            <a:r>
              <a:rPr lang="en-US" altLang="en-US" sz="1800" i="1" dirty="0" smtClean="0">
                <a:latin typeface="Cambria" pitchFamily="18" charset="0"/>
              </a:rPr>
              <a:t>r </a:t>
            </a:r>
            <a:r>
              <a:rPr lang="en-US" altLang="en-US" sz="1800" dirty="0" smtClean="0">
                <a:latin typeface="Cambria" pitchFamily="18" charset="0"/>
              </a:rPr>
              <a:t> x </a:t>
            </a:r>
            <a:r>
              <a:rPr lang="en-US" altLang="en-US" sz="1800" i="1" dirty="0" smtClean="0">
                <a:latin typeface="Cambria" pitchFamily="18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SQL and Relational Algebra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96389" y="1776550"/>
            <a:ext cx="8412480" cy="4092544"/>
          </a:xfrm>
        </p:spPr>
        <p:txBody>
          <a:bodyPr>
            <a:normAutofit/>
          </a:bodyPr>
          <a:lstStyle/>
          <a:p>
            <a:r>
              <a:rPr lang="en-US" altLang="en-US" sz="1800" b="1" dirty="0" smtClean="0"/>
              <a:t>select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A1, A2, .. An</a:t>
            </a:r>
            <a:br>
              <a:rPr lang="en-US" altLang="en-US" sz="1800" i="1" dirty="0" smtClean="0"/>
            </a:br>
            <a:r>
              <a:rPr lang="en-US" altLang="en-US" sz="1800" b="1" dirty="0" smtClean="0"/>
              <a:t>from   </a:t>
            </a:r>
            <a:r>
              <a:rPr lang="en-US" altLang="en-US" sz="1800" i="1" dirty="0" smtClean="0"/>
              <a:t>r1, r2, …, </a:t>
            </a:r>
            <a:r>
              <a:rPr lang="en-US" altLang="en-US" sz="1800" i="1" dirty="0" err="1" smtClean="0"/>
              <a:t>rm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b="1" dirty="0" smtClean="0"/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 smtClean="0"/>
              <a:t>    is equivalent to the following expression in </a:t>
            </a:r>
            <a:r>
              <a:rPr lang="en-US" altLang="en-US" sz="1800" dirty="0" err="1" smtClean="0"/>
              <a:t>multiset</a:t>
            </a:r>
            <a:r>
              <a:rPr lang="en-US" altLang="en-US" sz="1800" dirty="0" smtClean="0"/>
              <a:t>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 smtClean="0"/>
              <a:t>        </a:t>
            </a:r>
            <a:r>
              <a:rPr lang="en-US" altLang="en-US" sz="1800" dirty="0" smtClean="0">
                <a:sym typeface="Symbol" panose="05050102010706020507" pitchFamily="18" charset="2"/>
              </a:rPr>
              <a:t></a:t>
            </a:r>
            <a:r>
              <a:rPr lang="en-US" altLang="en-US" sz="1800" dirty="0" smtClean="0"/>
              <a:t> </a:t>
            </a:r>
            <a:r>
              <a:rPr lang="en-US" altLang="en-US" sz="2400" i="1" baseline="-25000" dirty="0" smtClean="0"/>
              <a:t>A1, .., An</a:t>
            </a:r>
            <a:r>
              <a:rPr lang="en-US" altLang="en-US" sz="1800" dirty="0" smtClean="0"/>
              <a:t> (</a:t>
            </a:r>
            <a:r>
              <a:rPr lang="en-US" altLang="en-US" sz="2400" dirty="0" smtClean="0">
                <a:sym typeface="Symbol" panose="05050102010706020507" pitchFamily="18" charset="2"/>
              </a:rPr>
              <a:t></a:t>
            </a:r>
            <a:r>
              <a:rPr lang="en-US" altLang="en-US" sz="1800" dirty="0" smtClean="0"/>
              <a:t> </a:t>
            </a:r>
            <a:r>
              <a:rPr lang="en-US" altLang="en-US" sz="2400" i="1" baseline="-25000" dirty="0" smtClean="0"/>
              <a:t>P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r1 </a:t>
            </a:r>
            <a:r>
              <a:rPr lang="en-US" altLang="en-US" sz="1800" dirty="0" smtClean="0"/>
              <a:t>x </a:t>
            </a:r>
            <a:r>
              <a:rPr lang="en-US" altLang="en-US" sz="1800" i="1" dirty="0" smtClean="0"/>
              <a:t> r2  </a:t>
            </a:r>
            <a:r>
              <a:rPr lang="en-US" altLang="en-US" sz="1800" dirty="0" smtClean="0"/>
              <a:t>x .. x</a:t>
            </a:r>
            <a:r>
              <a:rPr lang="en-US" altLang="en-US" sz="1800" i="1" dirty="0" smtClean="0"/>
              <a:t>  </a:t>
            </a:r>
            <a:r>
              <a:rPr lang="en-US" altLang="en-US" sz="1800" i="1" dirty="0" err="1" smtClean="0"/>
              <a:t>rm</a:t>
            </a:r>
            <a:r>
              <a:rPr lang="en-US" altLang="en-US" sz="1800" dirty="0" smtClean="0"/>
              <a:t>))</a:t>
            </a:r>
          </a:p>
          <a:p>
            <a:r>
              <a:rPr lang="en-US" altLang="en-US" sz="1800" b="1" dirty="0" smtClean="0"/>
              <a:t>select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A1, A2, </a:t>
            </a:r>
            <a:r>
              <a:rPr lang="en-US" altLang="en-US" sz="1800" b="1" dirty="0" smtClean="0"/>
              <a:t>sum</a:t>
            </a:r>
            <a:r>
              <a:rPr lang="en-US" altLang="en-US" sz="1800" i="1" dirty="0" smtClean="0"/>
              <a:t>(A3)</a:t>
            </a:r>
            <a:br>
              <a:rPr lang="en-US" altLang="en-US" sz="1800" i="1" dirty="0" smtClean="0"/>
            </a:br>
            <a:r>
              <a:rPr lang="en-US" altLang="en-US" sz="1800" b="1" dirty="0" smtClean="0"/>
              <a:t>from   </a:t>
            </a:r>
            <a:r>
              <a:rPr lang="en-US" altLang="en-US" sz="1800" i="1" dirty="0" smtClean="0"/>
              <a:t>r1, r2, …, </a:t>
            </a:r>
            <a:r>
              <a:rPr lang="en-US" altLang="en-US" sz="1800" i="1" dirty="0" err="1" smtClean="0"/>
              <a:t>rm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b="1" dirty="0" smtClean="0"/>
              <a:t>where P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group by </a:t>
            </a:r>
            <a:r>
              <a:rPr lang="en-US" altLang="en-US" sz="1800" i="1" dirty="0" smtClean="0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 smtClean="0"/>
              <a:t>    is equivalent to the following expression in </a:t>
            </a:r>
            <a:r>
              <a:rPr lang="en-US" altLang="en-US" sz="1800" dirty="0" err="1" smtClean="0"/>
              <a:t>multiset</a:t>
            </a:r>
            <a:r>
              <a:rPr lang="en-US" altLang="en-US" sz="1800" dirty="0" smtClean="0"/>
              <a:t>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aseline="-25000" dirty="0" smtClean="0"/>
              <a:t>                      A1, A2</a:t>
            </a:r>
            <a:r>
              <a:rPr lang="en-US" altLang="en-US" sz="18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   </a:t>
            </a:r>
            <a:r>
              <a:rPr lang="en-US" altLang="en-US" sz="2400" b="1" baseline="-25000" dirty="0" smtClean="0">
                <a:sym typeface="Symbol" panose="05050102010706020507" pitchFamily="18" charset="2"/>
              </a:rPr>
              <a:t>sum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(</a:t>
            </a:r>
            <a:r>
              <a:rPr lang="en-US" altLang="en-US" sz="2400" i="1" baseline="-25000" dirty="0" smtClean="0">
                <a:sym typeface="Symbol" panose="05050102010706020507" pitchFamily="18" charset="2"/>
              </a:rPr>
              <a:t>A3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)</a:t>
            </a:r>
            <a:r>
              <a:rPr lang="en-US" altLang="en-US" sz="1400" dirty="0" smtClean="0">
                <a:sym typeface="Symbol" panose="05050102010706020507" pitchFamily="18" charset="2"/>
              </a:rPr>
              <a:t> </a:t>
            </a:r>
            <a:r>
              <a:rPr lang="en-US" altLang="en-US" sz="1400" dirty="0" smtClean="0"/>
              <a:t> </a:t>
            </a:r>
            <a:r>
              <a:rPr lang="en-US" altLang="en-US" sz="1800" i="1" baseline="-25000" dirty="0" smtClean="0"/>
              <a:t>A1,  A2</a:t>
            </a:r>
            <a:r>
              <a:rPr lang="en-US" altLang="en-US" sz="1800" dirty="0" smtClean="0">
                <a:sym typeface="Symbol" panose="05050102010706020507" pitchFamily="18" charset="2"/>
              </a:rPr>
              <a:t> (</a:t>
            </a:r>
            <a:r>
              <a:rPr lang="en-US" altLang="en-US" sz="2400" dirty="0" smtClean="0">
                <a:sym typeface="Symbol" panose="05050102010706020507" pitchFamily="18" charset="2"/>
              </a:rPr>
              <a:t></a:t>
            </a:r>
            <a:r>
              <a:rPr lang="en-US" altLang="en-US" sz="1800" dirty="0" smtClean="0"/>
              <a:t> </a:t>
            </a:r>
            <a:r>
              <a:rPr lang="en-US" altLang="en-US" sz="2400" i="1" baseline="-25000" dirty="0" smtClean="0"/>
              <a:t>P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r1 </a:t>
            </a:r>
            <a:r>
              <a:rPr lang="en-US" altLang="en-US" sz="1800" dirty="0" smtClean="0"/>
              <a:t>x </a:t>
            </a:r>
            <a:r>
              <a:rPr lang="en-US" altLang="en-US" sz="1800" i="1" dirty="0" smtClean="0"/>
              <a:t> r2  </a:t>
            </a:r>
            <a:r>
              <a:rPr lang="en-US" altLang="en-US" sz="1800" dirty="0" smtClean="0"/>
              <a:t>x .. x</a:t>
            </a:r>
            <a:r>
              <a:rPr lang="en-US" altLang="en-US" sz="1800" i="1" dirty="0" smtClean="0"/>
              <a:t>  </a:t>
            </a:r>
            <a:r>
              <a:rPr lang="en-US" altLang="en-US" sz="1800" i="1" dirty="0" err="1" smtClean="0"/>
              <a:t>rm</a:t>
            </a:r>
            <a:r>
              <a:rPr lang="en-US" altLang="en-US" sz="1800" dirty="0" smtClean="0"/>
              <a:t>)))</a:t>
            </a:r>
          </a:p>
          <a:p>
            <a:endParaRPr lang="en-US" altLang="en-US" sz="1800" b="1" dirty="0" smtClean="0"/>
          </a:p>
          <a:p>
            <a:pPr>
              <a:buFont typeface="Monotype Sorts" pitchFamily="2" charset="2"/>
              <a:buNone/>
            </a:pPr>
            <a:endParaRPr lang="en-US" altLang="en-US" sz="1800" dirty="0" smtClean="0"/>
          </a:p>
        </p:txBody>
      </p:sp>
      <p:pic>
        <p:nvPicPr>
          <p:cNvPr id="47108" name="Picture 4" descr="Cal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088243" y="5184730"/>
            <a:ext cx="19775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Banking Database</a:t>
            </a:r>
            <a:endParaRPr lang="en-IN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0" y="1672047"/>
            <a:ext cx="8647610" cy="299139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59" y="5016137"/>
            <a:ext cx="7543801" cy="85295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6292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Instructor -Relation</a:t>
            </a:r>
          </a:p>
        </p:txBody>
      </p:sp>
      <p:pic>
        <p:nvPicPr>
          <p:cNvPr id="63491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9" y="1801857"/>
            <a:ext cx="4792752" cy="465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394960" y="1896181"/>
            <a:ext cx="364453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tuples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instructor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relation where the instructor is in the “Physics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department: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latin typeface="Palatino-Roman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Palatino-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find all instructors with salary greater than $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90,000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find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instructors 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Physics with a salary greater than $90,000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Palatino-Roman"/>
            </a:endParaRP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latin typeface="Palatino-Roman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4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871" y="635793"/>
            <a:ext cx="6781800" cy="609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Queries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868363" y="1738311"/>
            <a:ext cx="750093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kumimoji="1" lang="en-US" altLang="en-US" sz="2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Find the names of all customers who have a loan and an account at bank</a:t>
            </a:r>
            <a:r>
              <a:rPr kumimoji="1"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457200" indent="-457200"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endParaRPr kumimoji="1" lang="en-US" altLang="en-US" sz="20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kumimoji="1"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Find the name of all customers who have a loan at the bank and the loan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amount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Answers..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61</a:t>
            </a:fld>
            <a:endParaRPr lang="en-IN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822959" y="2202286"/>
            <a:ext cx="7543801" cy="207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658368" lvl="1" indent="-457200">
              <a:spcBef>
                <a:spcPct val="35000"/>
              </a:spcBef>
              <a:buClr>
                <a:srgbClr val="CC6600"/>
              </a:buClr>
              <a:buSzPct val="105000"/>
              <a:buFont typeface="+mj-lt"/>
              <a:buAutoNum type="arabicPeriod"/>
            </a:pPr>
            <a:r>
              <a:rPr kumimoji="1" lang="en-US" altLang="en-US" sz="2000" dirty="0">
                <a:sym typeface="Symbol" panose="05050102010706020507" pitchFamily="18" charset="2"/>
              </a:rPr>
              <a:t>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customer_name</a:t>
            </a:r>
            <a:r>
              <a:rPr kumimoji="1" lang="en-US" altLang="en-US" sz="2000" dirty="0">
                <a:sym typeface="Symbol" panose="05050102010706020507" pitchFamily="18" charset="2"/>
              </a:rPr>
              <a:t> (</a:t>
            </a:r>
            <a:r>
              <a:rPr kumimoji="1" lang="en-US" altLang="en-US" sz="2000" i="1" dirty="0">
                <a:sym typeface="Symbol" panose="05050102010706020507" pitchFamily="18" charset="2"/>
              </a:rPr>
              <a:t>borrower</a:t>
            </a:r>
            <a:r>
              <a:rPr kumimoji="1" lang="en-US" altLang="en-US" sz="2000" dirty="0">
                <a:sym typeface="Symbol" panose="05050102010706020507" pitchFamily="18" charset="2"/>
              </a:rPr>
              <a:t>)  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customer_name</a:t>
            </a:r>
            <a:r>
              <a:rPr kumimoji="1" lang="en-US" altLang="en-US" sz="2000" dirty="0">
                <a:sym typeface="Symbol" panose="05050102010706020507" pitchFamily="18" charset="2"/>
              </a:rPr>
              <a:t> (</a:t>
            </a:r>
            <a:r>
              <a:rPr kumimoji="1" lang="en-US" altLang="en-US" sz="2000" i="1" dirty="0">
                <a:sym typeface="Symbol" panose="05050102010706020507" pitchFamily="18" charset="2"/>
              </a:rPr>
              <a:t>depositor</a:t>
            </a:r>
            <a:r>
              <a:rPr kumimoji="1" lang="en-US" altLang="en-US" sz="2000" dirty="0" smtClean="0">
                <a:sym typeface="Symbol" panose="05050102010706020507" pitchFamily="18" charset="2"/>
              </a:rPr>
              <a:t>)</a:t>
            </a:r>
          </a:p>
          <a:p>
            <a:pPr marL="658368" lvl="1" indent="-457200">
              <a:spcBef>
                <a:spcPct val="35000"/>
              </a:spcBef>
              <a:buClr>
                <a:srgbClr val="CC6600"/>
              </a:buClr>
              <a:buSzPct val="105000"/>
              <a:buFont typeface="+mj-lt"/>
              <a:buAutoNum type="arabicPeriod"/>
            </a:pPr>
            <a:endParaRPr kumimoji="1" lang="en-US" altLang="en-US" sz="2000" dirty="0">
              <a:sym typeface="Symbol" panose="05050102010706020507" pitchFamily="18" charset="2"/>
            </a:endParaRPr>
          </a:p>
          <a:p>
            <a:pPr marL="658368" lvl="1" indent="-457200">
              <a:spcBef>
                <a:spcPct val="35000"/>
              </a:spcBef>
              <a:buClr>
                <a:srgbClr val="CC6600"/>
              </a:buClr>
              <a:buSzPct val="105000"/>
              <a:buFont typeface="+mj-lt"/>
              <a:buAutoNum type="arabicPeriod"/>
            </a:pPr>
            <a:endParaRPr kumimoji="1" lang="en-US" altLang="en-US" sz="2000" dirty="0" smtClean="0">
              <a:sym typeface="Symbol" panose="05050102010706020507" pitchFamily="18" charset="2"/>
            </a:endParaRPr>
          </a:p>
          <a:p>
            <a:pPr marL="658368" lvl="1" indent="-457200">
              <a:spcBef>
                <a:spcPct val="35000"/>
              </a:spcBef>
              <a:buClr>
                <a:srgbClr val="CC6600"/>
              </a:buClr>
              <a:buSzPct val="105000"/>
              <a:buFont typeface="+mj-lt"/>
              <a:buAutoNum type="arabicPeriod"/>
            </a:pPr>
            <a:r>
              <a:rPr kumimoji="1" lang="en-US" altLang="en-US" sz="2000" dirty="0" smtClean="0">
                <a:sym typeface="Symbol" panose="05050102010706020507" pitchFamily="18" charset="2"/>
              </a:rPr>
              <a:t> </a:t>
            </a:r>
            <a:endParaRPr kumimoji="1" lang="en-US" altLang="en-US" sz="2000" dirty="0">
              <a:sym typeface="Symbol" panose="05050102010706020507" pitchFamily="18" charset="2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40163" y="3797749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sz="2000" dirty="0">
                <a:sym typeface="Symbol" panose="05050102010706020507" pitchFamily="18" charset="2"/>
              </a:rPr>
              <a:t>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customer_name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, </a:t>
            </a:r>
            <a:r>
              <a:rPr kumimoji="1" lang="en-US" altLang="en-US" sz="2400" i="1" baseline="-25000" dirty="0" err="1">
                <a:sym typeface="Symbol" panose="05050102010706020507" pitchFamily="18" charset="2"/>
              </a:rPr>
              <a:t>loan_number</a:t>
            </a:r>
            <a:r>
              <a:rPr kumimoji="1" lang="en-US" altLang="en-US" sz="2400" i="1" baseline="-25000" dirty="0">
                <a:sym typeface="Symbol" panose="05050102010706020507" pitchFamily="18" charset="2"/>
              </a:rPr>
              <a:t>, amount </a:t>
            </a:r>
            <a:r>
              <a:rPr kumimoji="1" lang="en-US" altLang="en-US" sz="2000" i="1" dirty="0">
                <a:sym typeface="Symbol" panose="05050102010706020507" pitchFamily="18" charset="2"/>
              </a:rPr>
              <a:t>(</a:t>
            </a:r>
            <a:r>
              <a:rPr kumimoji="1" lang="en-US" altLang="en-US" sz="2000" i="1" dirty="0" smtClean="0">
                <a:sym typeface="Symbol" panose="05050102010706020507" pitchFamily="18" charset="2"/>
              </a:rPr>
              <a:t>borrower      </a:t>
            </a:r>
            <a:r>
              <a:rPr kumimoji="1" lang="en-US" altLang="en-US" sz="2000" i="1" dirty="0">
                <a:sym typeface="Symbol" panose="05050102010706020507" pitchFamily="18" charset="2"/>
              </a:rPr>
              <a:t>loan)</a:t>
            </a:r>
            <a:endParaRPr lang="en-US" altLang="en-US" sz="16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16200000" flipV="1">
            <a:off x="6349183" y="3904111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6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6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7150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en-IN" dirty="0" smtClean="0"/>
              <a:t>Select…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2002443"/>
            <a:ext cx="4480559" cy="4545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8823" y="1685109"/>
            <a:ext cx="8569234" cy="458506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sz="1700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87" y="3099594"/>
            <a:ext cx="4038049" cy="767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7" y="4018862"/>
            <a:ext cx="6165670" cy="6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593" y="2272937"/>
            <a:ext cx="3148149" cy="3596156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comparisons between two attributes.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find all departments whose name is the same as their building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1763486"/>
            <a:ext cx="5394960" cy="4105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55" y="4246680"/>
            <a:ext cx="2960322" cy="9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638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Operation –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6020" y="1961357"/>
            <a:ext cx="2441575" cy="411162"/>
          </a:xfrm>
        </p:spPr>
        <p:txBody>
          <a:bodyPr/>
          <a:lstStyle/>
          <a:p>
            <a:r>
              <a:rPr lang="en-US" altLang="en-US" sz="1800" dirty="0" smtClean="0"/>
              <a:t>Relation</a:t>
            </a:r>
            <a:r>
              <a:rPr lang="en-US" altLang="en-US" sz="1800" i="1" dirty="0" smtClean="0"/>
              <a:t> r</a:t>
            </a:r>
            <a:r>
              <a:rPr lang="en-US" altLang="en-US" sz="1800" dirty="0" smtClean="0"/>
              <a:t>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endParaRPr lang="en-US" altLang="en-US" sz="160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78" y="1791494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A,C</a:t>
            </a:r>
            <a:r>
              <a:rPr lang="en-US" altLang="en-US" sz="2400" dirty="0">
                <a:latin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BB61-78AE-48D6-9F80-FCE100E4CCD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</TotalTime>
  <Words>3166</Words>
  <Application>Microsoft Office PowerPoint</Application>
  <PresentationFormat>On-screen Show (4:3)</PresentationFormat>
  <Paragraphs>556</Paragraphs>
  <Slides>62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Arial</vt:lpstr>
      <vt:lpstr>Calibri</vt:lpstr>
      <vt:lpstr>Calibri Light</vt:lpstr>
      <vt:lpstr>Cambria</vt:lpstr>
      <vt:lpstr>dbsym</vt:lpstr>
      <vt:lpstr>Helvetica</vt:lpstr>
      <vt:lpstr>Monotype Sorts</vt:lpstr>
      <vt:lpstr>Palatino-Roman</vt:lpstr>
      <vt:lpstr>Symbol</vt:lpstr>
      <vt:lpstr>Times New Roman</vt:lpstr>
      <vt:lpstr>Wingdings</vt:lpstr>
      <vt:lpstr>Wingdings 2</vt:lpstr>
      <vt:lpstr>Retrospect</vt:lpstr>
      <vt:lpstr>Equation</vt:lpstr>
      <vt:lpstr>Chapter 6: Formal Relational Query Languages </vt:lpstr>
      <vt:lpstr>Formal  Relational Query Languages</vt:lpstr>
      <vt:lpstr>Relational Algebra</vt:lpstr>
      <vt:lpstr>Select Operation – Example</vt:lpstr>
      <vt:lpstr>Select Operation</vt:lpstr>
      <vt:lpstr>Instructor -Relation</vt:lpstr>
      <vt:lpstr>Select…</vt:lpstr>
      <vt:lpstr>PowerPoint Presentation</vt:lpstr>
      <vt:lpstr>Project Operation – Example</vt:lpstr>
      <vt:lpstr>Project Operation</vt:lpstr>
      <vt:lpstr>Composition of Relational Operations</vt:lpstr>
      <vt:lpstr>Union Operation – Example </vt:lpstr>
      <vt:lpstr>Union Operation</vt:lpstr>
      <vt:lpstr>Section-Relation</vt:lpstr>
      <vt:lpstr>PowerPoint Presentation</vt:lpstr>
      <vt:lpstr>Answer…</vt:lpstr>
      <vt:lpstr>Set difference of two relations</vt:lpstr>
      <vt:lpstr>Set Difference Operation</vt:lpstr>
      <vt:lpstr>PowerPoint Presentation</vt:lpstr>
      <vt:lpstr>PowerPoint Presentation</vt:lpstr>
      <vt:lpstr>Cartesian-Product Operation –  Example</vt:lpstr>
      <vt:lpstr>Cartesian-Product Operation</vt:lpstr>
      <vt:lpstr>Composition of Operations</vt:lpstr>
      <vt:lpstr>PowerPoint Presentation</vt:lpstr>
      <vt:lpstr>PowerPoint Presentation</vt:lpstr>
      <vt:lpstr>Cartesian-Product…</vt:lpstr>
      <vt:lpstr>PowerPoint Presentation</vt:lpstr>
      <vt:lpstr>PowerPoint Presentation</vt:lpstr>
      <vt:lpstr>Practice Question</vt:lpstr>
      <vt:lpstr>Rename Operation</vt:lpstr>
      <vt:lpstr>Example Query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Example</vt:lpstr>
      <vt:lpstr>Notation</vt:lpstr>
      <vt:lpstr>PowerPoint Presentation</vt:lpstr>
      <vt:lpstr>PowerPoint Presentation</vt:lpstr>
      <vt:lpstr>Natural Join and Theta Join</vt:lpstr>
      <vt:lpstr>Theta Join</vt:lpstr>
      <vt:lpstr>Assignment Operation</vt:lpstr>
      <vt:lpstr>Assignment …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Multiset Relational Algebra</vt:lpstr>
      <vt:lpstr>SQL and Relational Algebra</vt:lpstr>
      <vt:lpstr>Banking Database</vt:lpstr>
      <vt:lpstr>Example Queries</vt:lpstr>
      <vt:lpstr>Answers..</vt:lpstr>
      <vt:lpstr>End of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Formal Relational Query Languages</dc:title>
  <dc:creator>Library Services [MAHE-KMC]</dc:creator>
  <cp:lastModifiedBy>Library Services [MAHE-KMC]</cp:lastModifiedBy>
  <cp:revision>142</cp:revision>
  <dcterms:created xsi:type="dcterms:W3CDTF">2021-01-21T08:43:21Z</dcterms:created>
  <dcterms:modified xsi:type="dcterms:W3CDTF">2022-03-03T06:15:40Z</dcterms:modified>
</cp:coreProperties>
</file>