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5" r:id="rId15"/>
    <p:sldId id="296" r:id="rId16"/>
    <p:sldId id="288" r:id="rId17"/>
    <p:sldId id="269" r:id="rId18"/>
    <p:sldId id="289" r:id="rId19"/>
    <p:sldId id="270" r:id="rId20"/>
    <p:sldId id="290" r:id="rId21"/>
    <p:sldId id="271" r:id="rId22"/>
    <p:sldId id="272" r:id="rId23"/>
    <p:sldId id="273" r:id="rId24"/>
    <p:sldId id="274" r:id="rId25"/>
    <p:sldId id="277" r:id="rId26"/>
    <p:sldId id="278" r:id="rId27"/>
    <p:sldId id="279" r:id="rId28"/>
    <p:sldId id="280" r:id="rId29"/>
    <p:sldId id="281" r:id="rId30"/>
    <p:sldId id="283" r:id="rId31"/>
    <p:sldId id="284" r:id="rId32"/>
    <p:sldId id="294" r:id="rId33"/>
    <p:sldId id="293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C8455-951B-4D9F-86E0-D6FA6056D31F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54508-AC74-4E7A-ADF3-7105292A0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6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A40835-0E53-4BC6-9FB1-0BB43D1F15BF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6410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626375E-8E78-424F-AEBA-4594780188E9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496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0A3EBB5-60A0-45C5-A519-D7094E07CABE}" type="slidenum">
              <a:rPr lang="en-US" altLang="en-US" sz="1200"/>
              <a:pPr algn="r"/>
              <a:t>12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624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A06EF53-5B81-4193-88A7-F36396493263}" type="slidenum">
              <a:rPr lang="en-US" altLang="en-US" sz="1200"/>
              <a:pPr algn="r"/>
              <a:t>13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915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7287E65-7C5D-473F-AA4E-CC12C21AFC28}" type="slidenum">
              <a:rPr lang="en-US" altLang="en-US" sz="1200"/>
              <a:pPr algn="r"/>
              <a:t>14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2190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D41BBED-B351-4D88-859B-0EB24131D7AC}" type="slidenum">
              <a:rPr lang="en-US" altLang="en-US" sz="1200"/>
              <a:pPr algn="r"/>
              <a:t>15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462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8B5926C-A02C-4595-AA05-2E6F723B1F6A}" type="slidenum">
              <a:rPr lang="en-US" altLang="en-US" sz="1200"/>
              <a:pPr algn="r"/>
              <a:t>17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1415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12117A8-212A-4CF8-9B27-EF38E97F22BB}" type="slidenum">
              <a:rPr lang="en-US" altLang="en-US" sz="1200"/>
              <a:pPr algn="r"/>
              <a:t>19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840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6A6FF2C-4B69-44E6-A113-56E623100BB3}" type="slidenum">
              <a:rPr lang="en-US" altLang="en-US" sz="1200"/>
              <a:pPr algn="r"/>
              <a:t>21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8621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78A0A8A-55F7-46E5-ACF2-F837321E9416}" type="slidenum">
              <a:rPr lang="en-US" altLang="en-US" sz="1200"/>
              <a:pPr algn="r"/>
              <a:t>22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6809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2E8D041-7980-4AAB-8CBB-5A5B5BD347E4}" type="slidenum">
              <a:rPr lang="en-US" altLang="en-US" sz="1200"/>
              <a:pPr algn="r"/>
              <a:t>23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887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6CE14D-2EF5-4E64-AF26-37B77FD3CFE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556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15684F2-8E18-4122-B111-4C41F0C7921A}" type="slidenum">
              <a:rPr lang="en-US" altLang="en-US" sz="1200"/>
              <a:pPr algn="r"/>
              <a:t>24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6479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982D004-9783-4DFA-B843-722219185561}" type="slidenum">
              <a:rPr lang="en-US" altLang="en-US" sz="1200"/>
              <a:pPr algn="r"/>
              <a:t>25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013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E2A3ECA-4B04-4569-8878-BCF2F75EBF16}" type="slidenum">
              <a:rPr lang="en-US" altLang="en-US" sz="1200"/>
              <a:pPr algn="r"/>
              <a:t>26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604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5983A92-757A-4EB5-BB0B-16BF4C1D57C5}" type="slidenum">
              <a:rPr lang="en-US" altLang="en-US" sz="1200"/>
              <a:pPr algn="r"/>
              <a:t>27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3905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BB21DF0-E1A1-4E03-96AA-C75C3964E925}" type="slidenum">
              <a:rPr lang="en-US" altLang="en-US" sz="1200"/>
              <a:pPr algn="r"/>
              <a:t>28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7807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4487332-0639-4577-98F5-C536D88ED713}" type="slidenum">
              <a:rPr lang="en-US" altLang="en-US" sz="1200"/>
              <a:pPr algn="r"/>
              <a:t>29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2143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7617928-35C8-48E3-8F2A-99132860E47B}" type="slidenum">
              <a:rPr lang="en-US" altLang="en-US" sz="1200"/>
              <a:pPr algn="r"/>
              <a:t>30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2306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DBC074-ABCF-4F9B-B51A-FD6310B0999D}" type="slidenum">
              <a:rPr lang="en-US" altLang="en-US" sz="1200"/>
              <a:pPr algn="r"/>
              <a:t>31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186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813CA03-B032-42B8-8A7B-6421E12E4A05}" type="slidenum">
              <a:rPr lang="en-US" altLang="en-US" sz="1200"/>
              <a:pPr algn="r"/>
              <a:t>33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81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A1E4346-3DB6-45B1-90B3-61089FC0371F}" type="slidenum">
              <a:rPr lang="en-US" altLang="en-US" sz="1200"/>
              <a:pPr algn="r"/>
              <a:t>34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4642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2343124-F793-4157-94F3-445BC7615395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7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EBE5DB1-589A-4D5B-BBDF-17ACB3A096AE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2035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F2CACE5-AF11-4FBA-8B73-DDB643058294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34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8876337-41AB-4BA9-94E4-54E01BABFDB7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8553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DC93F15-510D-4548-84B3-57DC33D6CE9B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55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E6F20B0-42F5-4A6F-B9C4-EB669F8CC368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2704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5C4BE2F-FA07-453E-B25E-3E143B679454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71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E6E3-1552-4140-AEC2-703FB7EE9A5F}" type="datetime1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9A8F-8BFA-4A56-ACE5-81BEE09810EE}" type="datetime1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69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B778-3807-4C4C-A258-607B6E0B1593}" type="datetime1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91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4F41-C9D1-44B3-87A8-0F50BB73A41F}" type="datetime1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D57A-0849-47FC-9F98-7822C2BE228F}" type="datetime1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3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6F3-B615-4896-B84B-DCDEF7A96799}" type="datetime1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54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1CC3-189F-4A46-8160-7D5D882ABC3E}" type="datetime1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4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A576-B682-44DC-9B49-93A7CAA85BD8}" type="datetime1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91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5177-8B35-4CA7-BD00-3DB230334E39}" type="datetime1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55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AFAFB96-0AB0-4D9D-9ABE-3B04D92C998D}" type="datetime1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E4C444-3485-4778-9872-EEEED9A40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74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AFB1-1817-48EF-91AF-F676DB7C18F9}" type="datetime1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4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1C2849-A9B9-485C-8BF7-7A2E567135EF}" type="datetime1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E4C444-3485-4778-9872-EEEED9A409B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09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31520"/>
            <a:ext cx="7543800" cy="352697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DATABASE SYSTEMS </a:t>
            </a:r>
            <a:b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CSE 2251 </a:t>
            </a:r>
            <a:r>
              <a:rPr lang="en-IN" dirty="0"/>
              <a:t>	</a:t>
            </a:r>
            <a:br>
              <a:rPr lang="en-IN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2069" y="308928"/>
            <a:ext cx="7886700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ctr"/>
            <a:r>
              <a:rPr lang="en-US" altLang="en-US" sz="4400" b="1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2069" y="1547722"/>
            <a:ext cx="8569234" cy="478776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Similar to types and variables in programming languages</a:t>
            </a:r>
          </a:p>
          <a:p>
            <a:pPr>
              <a:defRPr/>
            </a:pP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Schema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/>
              <a:t>– the overall logical structure of the database </a:t>
            </a:r>
          </a:p>
          <a:p>
            <a:pPr lvl="1">
              <a:defRPr/>
            </a:pPr>
            <a:r>
              <a:rPr lang="en-US" dirty="0"/>
              <a:t>Example: The database consists of information about a set of customers and accounts in a bank and the relationship between them</a:t>
            </a:r>
          </a:p>
          <a:p>
            <a:pPr lvl="2">
              <a:buFont typeface="Webdings" charset="2"/>
              <a:buChar char="4"/>
              <a:defRPr/>
            </a:pPr>
            <a:r>
              <a:rPr lang="en-US" dirty="0"/>
              <a:t>Analogous to type information of a variable in a program</a:t>
            </a:r>
          </a:p>
          <a:p>
            <a:pPr>
              <a:defRPr/>
            </a:pP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Physical schema</a:t>
            </a:r>
            <a:r>
              <a:rPr lang="en-US" dirty="0"/>
              <a:t>– the overall physical  structure of the database </a:t>
            </a:r>
          </a:p>
          <a:p>
            <a:pPr>
              <a:defRPr/>
            </a:pPr>
            <a:r>
              <a:rPr lang="en-US" b="1" dirty="0">
                <a:solidFill>
                  <a:srgbClr val="000099"/>
                </a:solidFill>
              </a:rPr>
              <a:t>Instance</a:t>
            </a:r>
            <a:r>
              <a:rPr lang="en-US" dirty="0"/>
              <a:t> – the actual content of the database at a particular point in time </a:t>
            </a:r>
          </a:p>
          <a:p>
            <a:pPr lvl="1">
              <a:defRPr/>
            </a:pPr>
            <a:r>
              <a:rPr lang="en-US" dirty="0"/>
              <a:t>Analogous to the value of a variable</a:t>
            </a:r>
          </a:p>
          <a:p>
            <a:pPr>
              <a:defRPr/>
            </a:pPr>
            <a:r>
              <a:rPr lang="en-US" b="1" dirty="0">
                <a:solidFill>
                  <a:srgbClr val="000099"/>
                </a:solidFill>
              </a:rPr>
              <a:t>Physical Data Independence</a:t>
            </a:r>
            <a:r>
              <a:rPr lang="en-US" dirty="0"/>
              <a:t> – the ability to modify the physical schema without changing the logical schema</a:t>
            </a:r>
          </a:p>
          <a:p>
            <a:pPr lvl="1">
              <a:defRPr/>
            </a:pPr>
            <a:r>
              <a:rPr lang="en-US" dirty="0"/>
              <a:t>Applications depend on the logical schema</a:t>
            </a:r>
          </a:p>
          <a:p>
            <a:pPr lvl="1">
              <a:defRPr/>
            </a:pPr>
            <a:r>
              <a:rPr lang="en-US" dirty="0"/>
              <a:t>In general, the interfaces between the various levels and components should be well defined so that changes in some parts do not seriously influence others.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5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1257" y="204425"/>
            <a:ext cx="8556172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ctr"/>
            <a:r>
              <a:rPr lang="en-US" altLang="en-US" sz="4400" b="1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Models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503" y="1620838"/>
            <a:ext cx="9039497" cy="468852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Data constraints</a:t>
            </a:r>
          </a:p>
          <a:p>
            <a:pPr lvl="1">
              <a:lnSpc>
                <a:spcPct val="80000"/>
              </a:lnSpc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IN" sz="1900" dirty="0">
                <a:latin typeface="Cambria" panose="02040503050406030204" pitchFamily="18" charset="0"/>
                <a:ea typeface="Cambria" panose="02040503050406030204" pitchFamily="18" charset="0"/>
              </a:rPr>
              <a:t>A data model provides a way to describe the design of a database at the physical, logical, and view levels.</a:t>
            </a:r>
            <a:endParaRPr lang="en-US" altLang="en-US" sz="1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01168" lvl="1" indent="0">
              <a:lnSpc>
                <a:spcPct val="80000"/>
              </a:lnSpc>
              <a:buNone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Relational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Entity-Relationship data model (mainly for database design)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Object-based data models (Object-oriented and Object-relational)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Semistructured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data model  (XML)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Other older models: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Network model  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Hierarchical model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45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0445" y="282178"/>
            <a:ext cx="8425543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ctr"/>
            <a:r>
              <a:rPr lang="en-US" altLang="en-US" sz="4400" b="1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Relational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0445" y="1328737"/>
            <a:ext cx="8843555" cy="748903"/>
          </a:xfrm>
        </p:spPr>
        <p:txBody>
          <a:bodyPr>
            <a:noAutofit/>
          </a:bodyPr>
          <a:lstStyle/>
          <a:p>
            <a:pPr>
              <a:buFont typeface="Monotype Sorts" charset="2"/>
              <a:buNone/>
            </a:pP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All the data is stored in various tables.</a:t>
            </a:r>
          </a:p>
          <a:p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Example of tabular data in the relational model</a:t>
            </a:r>
          </a:p>
        </p:txBody>
      </p:sp>
      <p:sp>
        <p:nvSpPr>
          <p:cNvPr id="14340" name="Line 31"/>
          <p:cNvSpPr>
            <a:spLocks noChangeShapeType="1"/>
          </p:cNvSpPr>
          <p:nvPr/>
        </p:nvSpPr>
        <p:spPr bwMode="auto">
          <a:xfrm flipH="1">
            <a:off x="5985272" y="2064545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350"/>
          </a:p>
        </p:txBody>
      </p:sp>
      <p:sp>
        <p:nvSpPr>
          <p:cNvPr id="14341" name="Text Box 32"/>
          <p:cNvSpPr txBox="1">
            <a:spLocks noChangeArrowheads="1"/>
          </p:cNvSpPr>
          <p:nvPr/>
        </p:nvSpPr>
        <p:spPr bwMode="auto">
          <a:xfrm>
            <a:off x="6286501" y="1849042"/>
            <a:ext cx="788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Columns</a:t>
            </a:r>
          </a:p>
        </p:txBody>
      </p:sp>
      <p:sp>
        <p:nvSpPr>
          <p:cNvPr id="14342" name="Line 33"/>
          <p:cNvSpPr>
            <a:spLocks noChangeShapeType="1"/>
          </p:cNvSpPr>
          <p:nvPr/>
        </p:nvSpPr>
        <p:spPr bwMode="auto">
          <a:xfrm flipH="1">
            <a:off x="5322095" y="208597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350"/>
          </a:p>
        </p:txBody>
      </p:sp>
      <p:pic>
        <p:nvPicPr>
          <p:cNvPr id="14343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548641" y="2551510"/>
            <a:ext cx="5905739" cy="378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38"/>
          <p:cNvSpPr txBox="1">
            <a:spLocks noChangeArrowheads="1"/>
          </p:cNvSpPr>
          <p:nvPr/>
        </p:nvSpPr>
        <p:spPr bwMode="auto">
          <a:xfrm>
            <a:off x="6915150" y="2800351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Rows</a:t>
            </a:r>
          </a:p>
        </p:txBody>
      </p:sp>
      <p:sp>
        <p:nvSpPr>
          <p:cNvPr id="14345" name="Line 39"/>
          <p:cNvSpPr>
            <a:spLocks noChangeShapeType="1"/>
          </p:cNvSpPr>
          <p:nvPr/>
        </p:nvSpPr>
        <p:spPr bwMode="auto">
          <a:xfrm flipH="1">
            <a:off x="6518672" y="2931320"/>
            <a:ext cx="395288" cy="21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350"/>
          </a:p>
        </p:txBody>
      </p:sp>
      <p:sp>
        <p:nvSpPr>
          <p:cNvPr id="14346" name="Line 40"/>
          <p:cNvSpPr>
            <a:spLocks noChangeShapeType="1"/>
          </p:cNvSpPr>
          <p:nvPr/>
        </p:nvSpPr>
        <p:spPr bwMode="auto">
          <a:xfrm flipH="1">
            <a:off x="6528197" y="2988470"/>
            <a:ext cx="395288" cy="1812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6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320" y="374242"/>
            <a:ext cx="7886700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400" b="1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Sample Relational Database</a:t>
            </a:r>
          </a:p>
        </p:txBody>
      </p:sp>
      <p:pic>
        <p:nvPicPr>
          <p:cNvPr id="15363" name="Picture 3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165" y="1567544"/>
            <a:ext cx="5421085" cy="463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5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816" y="387306"/>
            <a:ext cx="8334103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Object-Relational Data Models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2697" y="1687513"/>
            <a:ext cx="8582298" cy="4465093"/>
          </a:xfrm>
        </p:spPr>
        <p:txBody>
          <a:bodyPr>
            <a:normAutofit/>
          </a:bodyPr>
          <a:lstStyle/>
          <a:p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Relational model: flat, “atomic” values</a:t>
            </a:r>
          </a:p>
          <a:p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Object Relational Data Models</a:t>
            </a:r>
          </a:p>
          <a:p>
            <a:pPr lvl="1"/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Extend the relational data model by including object orientation and constructs to deal with added data types.</a:t>
            </a:r>
          </a:p>
          <a:p>
            <a:pPr lvl="1"/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Allow attributes of tuples to have complex types, including non-atomic values such as nested relations.</a:t>
            </a:r>
          </a:p>
          <a:p>
            <a:pPr lvl="1"/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Preserve relational foundations, in particular the declarative access to data, while extending modeling power.</a:t>
            </a:r>
          </a:p>
          <a:p>
            <a:pPr lvl="1"/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Provide upward compatibility with existing relational languages.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1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59" y="335054"/>
            <a:ext cx="826878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XML:  Extensible Markup Language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" y="1665288"/>
            <a:ext cx="8725988" cy="4278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Defined by the WWW Consortium (W3C)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Originally intended as a document markup language not a database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The ability to specify new tags, and to create nested tag structures made XML a great way to exchange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, not just documents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XML has become the basis for all new generation data interchange formats.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 wide variety of tools is available for parsing, browsing and querying XML documents/data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32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02562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Database Languages</a:t>
            </a:r>
            <a:endParaRPr lang="en-IN" sz="44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1" y="1845734"/>
            <a:ext cx="77266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Data-Definition Language (DDL)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Data-manipulation language (DML)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57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" y="274320"/>
            <a:ext cx="9052560" cy="10162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ctr"/>
            <a:r>
              <a:rPr lang="en-US" altLang="en-US" sz="4400" b="1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Definition Language (DDL)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" y="1684338"/>
            <a:ext cx="9052560" cy="461195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Specification notation for defining the database schema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Example:	</a:t>
            </a: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create table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instructor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b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ID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char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(5),</a:t>
            </a:r>
            <a:b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name           </a:t>
            </a: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(20)</a:t>
            </a: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br>
              <a:rPr lang="en-US" altLang="en-US" sz="20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</a:t>
            </a:r>
            <a:r>
              <a:rPr lang="en-US" alt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dept_name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  <a:b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salary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numeric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(8,2))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DDL compiler generates a set of table templates stored in a </a:t>
            </a:r>
            <a:r>
              <a:rPr lang="en-US" altLang="en-US" b="1" i="1" dirty="0">
                <a:solidFill>
                  <a:srgbClr val="0066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dictionary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Data dictionary contains metadata (i.e., data about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Database schema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Integrity constraints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Primary key (ID uniquely identifies instructors)</a:t>
            </a:r>
          </a:p>
          <a:p>
            <a:pPr marL="384048" lvl="2" indent="0">
              <a:buNone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Authorization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Who can access what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32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8049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DDL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845734"/>
            <a:ext cx="869986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storage structure and access methods used by the database system -special type of DDL -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data storage and definition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data values stored in the database must satisfy certain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consistency constraints.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database systems implement integrity constraints: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Domain Constraints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Referential Integrity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Assertions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Authorization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70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9111"/>
            <a:ext cx="9026434" cy="10626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Manipulation Language (DML)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58538"/>
            <a:ext cx="9026434" cy="487244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Language for accessing and manipulating the data organized by the appropriate data model</a:t>
            </a:r>
          </a:p>
          <a:p>
            <a:pPr lvl="1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DML also known as query language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types of access are:</a:t>
            </a:r>
          </a:p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Retrieval of information stored in the database</a:t>
            </a:r>
          </a:p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Insertion of new information into the database</a:t>
            </a:r>
          </a:p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Deletion of information from the database</a:t>
            </a:r>
          </a:p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Modification of information stored in the database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There are basically two types: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Procedural DMLs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require a user to specify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what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 are needed and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how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to get those data.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Declarative DMLs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(also referred to as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nonprocedural DMLs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) require a user to specify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what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 are needed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without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specifying how to get those data.</a:t>
            </a:r>
            <a:endParaRPr lang="en-US" altLang="en-US" sz="4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4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Chapter 1: Introduction </a:t>
            </a:r>
          </a:p>
        </p:txBody>
      </p:sp>
    </p:spTree>
    <p:extLst>
      <p:ext uri="{BB962C8B-B14F-4D97-AF65-F5344CB8AC3E}">
        <p14:creationId xmlns:p14="http://schemas.microsoft.com/office/powerpoint/2010/main" val="3074238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DML…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Two classes of languages </a:t>
            </a:r>
          </a:p>
          <a:p>
            <a:pPr lvl="1"/>
            <a:r>
              <a:rPr lang="en-US" altLang="en-US" sz="20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Pure</a:t>
            </a:r>
            <a:r>
              <a:rPr lang="en-US" altLang="en-US" sz="20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– used for proving properties about computational power and for optimization</a:t>
            </a:r>
          </a:p>
          <a:p>
            <a:pPr lvl="2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Relational Algebra</a:t>
            </a:r>
          </a:p>
          <a:p>
            <a:pPr lvl="2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Tuple relational calculus</a:t>
            </a:r>
          </a:p>
          <a:p>
            <a:pPr lvl="2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Domain relational calculus</a:t>
            </a:r>
          </a:p>
          <a:p>
            <a:pPr lvl="1"/>
            <a:r>
              <a:rPr lang="en-US" altLang="en-US" sz="2000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Commercial</a:t>
            </a:r>
            <a:r>
              <a:rPr lang="en-US" altLang="en-US" sz="20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– used in commercial systems</a:t>
            </a:r>
          </a:p>
          <a:p>
            <a:pPr lvl="2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SQL is the most widely used commercial language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03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514" y="640080"/>
            <a:ext cx="8621486" cy="7346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ctr"/>
            <a:r>
              <a:rPr lang="en-US" altLang="en-US" sz="4400" b="1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SQL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6754" y="1701800"/>
            <a:ext cx="8843555" cy="44769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The most widely used commercial query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SQL is NOT a Turing machine equivalent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To be able to compute complex functions SQL is usually embedded in some higher-level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Application programs generally access databases through one of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Language extensions to allow embedded SQL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Application program interface (e.g., ODBC/JDBC)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75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2937" y="241102"/>
            <a:ext cx="7886700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ctr"/>
            <a:r>
              <a:rPr lang="en-US" altLang="en-US" sz="4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Database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2698" y="1663304"/>
            <a:ext cx="8373292" cy="4201919"/>
          </a:xfrm>
        </p:spPr>
        <p:txBody>
          <a:bodyPr>
            <a:normAutofit/>
          </a:bodyPr>
          <a:lstStyle/>
          <a:p>
            <a:pPr>
              <a:buFont typeface="Monotype Sorts" charset="2"/>
              <a:buNone/>
            </a:pPr>
            <a:endParaRPr lang="en-US" altLang="en-US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Logical Design –  Deciding on the database schema. Database design requires that we find a “good” collection of relation schemas.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Business decision – What attributes should we record in the database?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Science decision –  What relation schemas should we have and how should the attributes be distributed among the various relation schemas?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862150" y="1328597"/>
            <a:ext cx="719763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800" dirty="0"/>
              <a:t>The process of designing the general structure of the database:</a:t>
            </a:r>
          </a:p>
          <a:p>
            <a:pPr>
              <a:buFont typeface="Monotype Sorts" charset="2"/>
              <a:buNone/>
            </a:pPr>
            <a:endParaRPr lang="en-US" altLang="en-US" sz="1200" dirty="0"/>
          </a:p>
          <a:p>
            <a:pPr>
              <a:buFont typeface="Monotype Sorts" charset="2"/>
              <a:buNone/>
            </a:pPr>
            <a:r>
              <a:rPr lang="en-US" altLang="en-US" sz="1200" dirty="0">
                <a:sym typeface="Symbol" panose="05050102010706020507" pitchFamily="18" charset="2"/>
              </a:rPr>
              <a:t> </a:t>
            </a:r>
            <a:endParaRPr lang="en-US" alt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56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1886" y="421680"/>
            <a:ext cx="7886700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ctr"/>
            <a:r>
              <a:rPr lang="en-US" altLang="en-US" sz="4400" b="1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Database Design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99985" y="1546721"/>
            <a:ext cx="5745162" cy="649287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there any problem with this relation?</a:t>
            </a:r>
          </a:p>
        </p:txBody>
      </p:sp>
      <p:pic>
        <p:nvPicPr>
          <p:cNvPr id="20484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89" y="2327275"/>
            <a:ext cx="7324997" cy="36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238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1886" y="230551"/>
            <a:ext cx="7886700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ctr"/>
            <a:r>
              <a:rPr lang="en-US" altLang="en-US" sz="4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Design Approaches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130" y="1677988"/>
            <a:ext cx="8908869" cy="4409303"/>
          </a:xfrm>
        </p:spPr>
        <p:txBody>
          <a:bodyPr/>
          <a:lstStyle/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Need to come up with a methodology to ensure that each of the relations in the database is “good”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Two ways of doing so:</a:t>
            </a:r>
          </a:p>
          <a:p>
            <a:pPr lvl="1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Entity Relationship Model (Chapter 7)</a:t>
            </a:r>
          </a:p>
          <a:p>
            <a:pPr lvl="2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Models an enterprise as a collection of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entities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relationships</a:t>
            </a:r>
          </a:p>
          <a:p>
            <a:pPr lvl="2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Represented diagrammatically by an </a:t>
            </a:r>
            <a:r>
              <a:rPr lang="en-US" alt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entity-relationship diagram:</a:t>
            </a:r>
          </a:p>
          <a:p>
            <a:pPr lvl="1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Normalization Theory (Chapter 8)</a:t>
            </a:r>
          </a:p>
          <a:p>
            <a:pPr lvl="2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17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206" y="374242"/>
            <a:ext cx="7886700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ctr"/>
            <a:r>
              <a:rPr lang="en-US" altLang="en-US" sz="4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Database Engine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9006" y="1946366"/>
            <a:ext cx="8164284" cy="35955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ea typeface="ＭＳ Ｐゴシック" panose="020B0600070205080204" pitchFamily="34" charset="-128"/>
              </a:rPr>
              <a:t>Storage manager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ea typeface="ＭＳ Ｐゴシック" panose="020B0600070205080204" pitchFamily="34" charset="-128"/>
              </a:rPr>
              <a:t>Query 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ea typeface="ＭＳ Ｐゴシック" panose="020B0600070205080204" pitchFamily="34" charset="-128"/>
              </a:rPr>
              <a:t>Transaction manager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64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1886" y="230551"/>
            <a:ext cx="7886700" cy="6838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Storage Management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18904"/>
            <a:ext cx="8869680" cy="538189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Storage manager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is a component of database/program module that provides the interface between the low-level data stored in the database and the application programs and queries submitted to the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The storage manager is responsible to the following tasks: 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Interaction with the OS file manager 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Efficient storing, retrieving and updating of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Issues: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Storage access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File organization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Indexing and hashing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storage manager components include:</a:t>
            </a:r>
          </a:p>
          <a:p>
            <a:pPr lvl="1">
              <a:lnSpc>
                <a:spcPct val="110000"/>
              </a:lnSpc>
            </a:pP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IN" sz="1500" b="1" dirty="0">
                <a:latin typeface="Cambria" panose="02040503050406030204" pitchFamily="18" charset="0"/>
                <a:ea typeface="Cambria" panose="02040503050406030204" pitchFamily="18" charset="0"/>
              </a:rPr>
              <a:t>Authorization and integrity manager</a:t>
            </a:r>
            <a:endParaRPr lang="en-IN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IN" sz="1500" b="1" dirty="0">
                <a:latin typeface="Cambria" panose="02040503050406030204" pitchFamily="18" charset="0"/>
                <a:ea typeface="Cambria" panose="02040503050406030204" pitchFamily="18" charset="0"/>
              </a:rPr>
              <a:t>Transaction manager</a:t>
            </a:r>
            <a:endParaRPr lang="en-IN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IN" sz="1500" b="1" dirty="0">
                <a:latin typeface="Cambria" panose="02040503050406030204" pitchFamily="18" charset="0"/>
                <a:ea typeface="Cambria" panose="02040503050406030204" pitchFamily="18" charset="0"/>
              </a:rPr>
              <a:t>File manager</a:t>
            </a:r>
          </a:p>
          <a:p>
            <a:pPr lvl="1">
              <a:lnSpc>
                <a:spcPct val="110000"/>
              </a:lnSpc>
            </a:pP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• </a:t>
            </a:r>
            <a:r>
              <a:rPr lang="en-IN" sz="1500" b="1" dirty="0">
                <a:latin typeface="Cambria" panose="02040503050406030204" pitchFamily="18" charset="0"/>
                <a:ea typeface="Cambria" panose="02040503050406030204" pitchFamily="18" charset="0"/>
              </a:rPr>
              <a:t>Buffer manager</a:t>
            </a:r>
            <a:endParaRPr lang="en-US" alt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mplements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 several data structures as part of the physical system implementation: </a:t>
            </a:r>
            <a:r>
              <a:rPr lang="en-IN" sz="2200" b="1" dirty="0">
                <a:latin typeface="Cambria" panose="02040503050406030204" pitchFamily="18" charset="0"/>
                <a:ea typeface="Cambria" panose="02040503050406030204" pitchFamily="18" charset="0"/>
              </a:rPr>
              <a:t>Data Files, Data Dictionary and Indices.</a:t>
            </a:r>
            <a:endParaRPr lang="en-US" altLang="en-US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32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10789" y="330608"/>
            <a:ext cx="6858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Query Processor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0629" y="1003843"/>
            <a:ext cx="8921931" cy="52793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Parsing and translation, Optimization ,Evaluation.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The query processor components include: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alt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DDL interpreter</a:t>
            </a:r>
            <a:r>
              <a:rPr lang="en-IN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interprets DDL statements, records definitions in the data dictionary.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alt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DML compiler</a:t>
            </a:r>
            <a:r>
              <a:rPr lang="en-IN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translates DML statements in a query language into an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evaluation plan consisting of low-level instructions that the query evaluation engine understands.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The DML compiler also performs </a:t>
            </a:r>
            <a:r>
              <a:rPr lang="en-IN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query optimization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; that is, it picks the lowest cost evaluation plan from among the alternatives.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Query evaluation engine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which executes low-level instructions generated by the DML compiler.</a:t>
            </a:r>
            <a:endParaRPr lang="en-IN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58020"/>
      </p:ext>
    </p:extLst>
  </p:cSld>
  <p:clrMapOvr>
    <a:masterClrMapping/>
  </p:clrMapOvr>
  <p:transition advTm="152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" y="522515"/>
            <a:ext cx="8961120" cy="8760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sz="4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Query Processing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" y="1665287"/>
            <a:ext cx="8608423" cy="4043181"/>
          </a:xfrm>
        </p:spPr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Alternative ways of evaluating a given query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expressions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Different algorithms for each operation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Cost difference between a good and a bad way of evaluating a query can be enormous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Need to estimate the cost of operations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Depends critically on statistical information about relations which the database must maintain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Need to estimate statistics for intermediate results to compute cost of complex expressions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961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3325" y="191363"/>
            <a:ext cx="7886700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4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Transaction Management</a:t>
            </a:r>
            <a:r>
              <a:rPr lang="en-US" altLang="en-US" dirty="0">
                <a:effectLst/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5288"/>
            <a:ext cx="9026434" cy="39909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What if the system fails?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What if more than one user is concurrently updating the same data?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en-US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is a collection of operations that performs a single logical function in a database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Transaction-management component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ensures that the database remains in a consistent (correct) state despite system failures (e.g., power failures and operating system crashes) and transaction failures.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Concurrency-control manager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controls the interaction among the concurrent transactions, to ensure the consistency of the database.</a:t>
            </a:r>
            <a:r>
              <a:rPr lang="en-US" altLang="en-US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36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0219" y="935831"/>
            <a:ext cx="60579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96834" y="1815738"/>
            <a:ext cx="7197635" cy="42454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The Need for Databases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Data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Relational  Databases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Storage Manager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Query 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Transaction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 Architecture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 Users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239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8011" y="162125"/>
            <a:ext cx="7886700" cy="7000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Database Architecture</a:t>
            </a:r>
            <a:endParaRPr lang="en-US" altLang="en-US" dirty="0">
              <a:effectLst/>
              <a:ea typeface="ＭＳ Ｐゴシック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1" y="862148"/>
            <a:ext cx="8477795" cy="599585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011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0710" y="592955"/>
            <a:ext cx="7759336" cy="73945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Database Architecture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1" y="1722438"/>
            <a:ext cx="8961120" cy="28887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The architecture of a database systems is greatly influenced by  the underlying computer system on which the database is running: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Centralized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Client-server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Parallel (multi-processor)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Distributed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55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2373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Two-tier and three-tier architectures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739" y="2057147"/>
            <a:ext cx="5812971" cy="3600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9" y="1110344"/>
            <a:ext cx="8634548" cy="51206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66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206" y="418011"/>
            <a:ext cx="8477794" cy="7968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Database Users and Administrators</a:t>
            </a:r>
          </a:p>
        </p:txBody>
      </p:sp>
      <p:sp>
        <p:nvSpPr>
          <p:cNvPr id="29699" name="Text Box 7"/>
          <p:cNvSpPr txBox="1">
            <a:spLocks noChangeArrowheads="1"/>
          </p:cNvSpPr>
          <p:nvPr/>
        </p:nvSpPr>
        <p:spPr bwMode="auto">
          <a:xfrm>
            <a:off x="3560957" y="5924924"/>
            <a:ext cx="1288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0099"/>
                </a:solidFill>
              </a:rPr>
              <a:t>Database</a:t>
            </a:r>
          </a:p>
        </p:txBody>
      </p:sp>
      <p:pic>
        <p:nvPicPr>
          <p:cNvPr id="29700" name="Picture 9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" y="1554480"/>
            <a:ext cx="8373291" cy="437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721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3223" y="2806882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  <a:ea typeface="ＭＳ Ｐゴシック" panose="020B0600070205080204" pitchFamily="34" charset="-128"/>
              </a:rPr>
              <a:t>End of Chapter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2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503" y="195943"/>
            <a:ext cx="8882743" cy="8360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Database Management System (DBMS)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503" y="1031966"/>
            <a:ext cx="9039497" cy="5238205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DBMS contains information about a particular enterprise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Collection of interrelated data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Set of programs to access the data 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An environment that is both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convenient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efficient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to use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 Applications: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Banking: transactions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Airlines: reservations, schedules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Universities:  registration, grades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Sales: customers, products, purchases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Online retailers: order tracking, customized recommendations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Manufacturing: production, inventory, orders, supply chain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Human resources:  employee records, salaries, tax deductions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Databases can be very large.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Databases touch all aspects of our lives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0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320" y="204425"/>
            <a:ext cx="7886700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University Database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3691" y="1677988"/>
            <a:ext cx="8765178" cy="4252549"/>
          </a:xfrm>
        </p:spPr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Application program examples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Add new students, instructors, and courses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Register students for courses, and generate class rosters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Assign grades to students, compute grade point averages (GPA) and generate transcripts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In the early days, database applications were built directly on top of file systems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769" y="209006"/>
            <a:ext cx="8709660" cy="9954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ctr"/>
            <a:r>
              <a:rPr lang="en-US" altLang="en-US" sz="36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Drawbacks of using file systems to store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769" y="1444624"/>
            <a:ext cx="9036231" cy="4681855"/>
          </a:xfrm>
        </p:spPr>
        <p:txBody>
          <a:bodyPr>
            <a:normAutofit/>
          </a:bodyPr>
          <a:lstStyle/>
          <a:p>
            <a:pPr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Data redundancy and inconsistency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Multiple file formats, duplication of information in different files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in accessing data 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Need to write a new program to carry out each new task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Data isolation 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Multiple files and formats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Integrity problems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Integrity constraints  (e.g., account balance &gt; 0) become “buried” in program code rather than being stated explicitly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Hard to add new constraints or change existing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87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6957" y="587829"/>
            <a:ext cx="8552906" cy="7184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Drawbacks of using file systems to store data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6957" y="1471612"/>
            <a:ext cx="8761912" cy="4746308"/>
          </a:xfrm>
        </p:spPr>
        <p:txBody>
          <a:bodyPr>
            <a:normAutofit/>
          </a:bodyPr>
          <a:lstStyle/>
          <a:p>
            <a:pPr>
              <a:buFont typeface="Monotype Sorts" charset="2"/>
              <a:buNone/>
            </a:pPr>
            <a:endParaRPr lang="en-US" alt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Atomicity of updates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Failures may leave database in an inconsistent state with partial updates carried out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Example: Transfer of funds from one account to another should either complete or not happen at all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Concurrent access by multiple users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Concurrent access needed for performance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Uncontrolled concurrent accesses can lead to inconsistencies</a:t>
            </a:r>
          </a:p>
          <a:p>
            <a:pPr lvl="2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Example: Two people reading a balance (say 100) and updating it by withdrawing money (say 50 each) at the same time</a:t>
            </a:r>
          </a:p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Security problems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Hard to provide user access to some, but not all, data</a:t>
            </a:r>
          </a:p>
          <a:p>
            <a:pPr>
              <a:buFont typeface="Monotype Sorts" charset="2"/>
              <a:buNone/>
            </a:pPr>
            <a:endParaRPr lang="en-US" alt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Monotype Sorts" charset="2"/>
              <a:buNone/>
            </a:pPr>
            <a:r>
              <a:rPr lang="en-US" alt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Database systems offer solutions to all the above 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01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503" y="348116"/>
            <a:ext cx="8660674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Levels of Abstraction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503" y="1476103"/>
            <a:ext cx="8882743" cy="4532811"/>
          </a:xfrm>
        </p:spPr>
        <p:txBody>
          <a:bodyPr>
            <a:normAutofit/>
          </a:bodyPr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Physical level: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Logical level: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	type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instructor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record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ID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: string; </a:t>
            </a:r>
            <a:b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: string;</a:t>
            </a:r>
            <a:b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alt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dept_name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: string;</a:t>
            </a:r>
            <a:b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salary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b="1" dirty="0">
                <a:solidFill>
                  <a:srgbClr val="0000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View level: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application programs hide details of data types.  Views can also hide information (such as an employee’s salary) for security purposes.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1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4138" y="295866"/>
            <a:ext cx="7886700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ctr"/>
            <a:r>
              <a:rPr lang="en-US" altLang="en-US" sz="4400" b="1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View of Data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45901" y="1657501"/>
            <a:ext cx="5154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IN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three levels of data abstraction</a:t>
            </a:r>
            <a:endParaRPr lang="en-US" altLang="en-US" sz="24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2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2203849"/>
            <a:ext cx="7471954" cy="396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444-3485-4778-9872-EEEED9A409B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79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444</TotalTime>
  <Words>1889</Words>
  <Application>Microsoft Office PowerPoint</Application>
  <PresentationFormat>On-screen Show (4:3)</PresentationFormat>
  <Paragraphs>293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Calibri</vt:lpstr>
      <vt:lpstr>Calibri Light</vt:lpstr>
      <vt:lpstr>Cambria</vt:lpstr>
      <vt:lpstr>Helvetica</vt:lpstr>
      <vt:lpstr>Monotype Sorts</vt:lpstr>
      <vt:lpstr>Times New Roman</vt:lpstr>
      <vt:lpstr>Webdings</vt:lpstr>
      <vt:lpstr>Wingdings</vt:lpstr>
      <vt:lpstr>Retrospect</vt:lpstr>
      <vt:lpstr>DATABASE SYSTEMS  CSE 2251     </vt:lpstr>
      <vt:lpstr>Chapter 1: Introduction </vt:lpstr>
      <vt:lpstr>Outline</vt:lpstr>
      <vt:lpstr>Database Management System (DBMS)</vt:lpstr>
      <vt:lpstr>University Database Example</vt:lpstr>
      <vt:lpstr>Drawbacks of using file systems to store data</vt:lpstr>
      <vt:lpstr>Drawbacks of using file systems to store data (Cont.)</vt:lpstr>
      <vt:lpstr>Levels of Abstraction</vt:lpstr>
      <vt:lpstr>View of Data</vt:lpstr>
      <vt:lpstr>Instances and Schemas</vt:lpstr>
      <vt:lpstr>Data Models</vt:lpstr>
      <vt:lpstr>Relational Model</vt:lpstr>
      <vt:lpstr>A Sample Relational Database</vt:lpstr>
      <vt:lpstr>Object-Relational Data Models</vt:lpstr>
      <vt:lpstr>XML:  Extensible Markup Language</vt:lpstr>
      <vt:lpstr>Database Languages</vt:lpstr>
      <vt:lpstr>Data Definition Language (DDL)</vt:lpstr>
      <vt:lpstr>DDL …</vt:lpstr>
      <vt:lpstr>Data Manipulation Language (DML)</vt:lpstr>
      <vt:lpstr>DML…</vt:lpstr>
      <vt:lpstr>SQL</vt:lpstr>
      <vt:lpstr>Database Design</vt:lpstr>
      <vt:lpstr>Database Design (Cont.)</vt:lpstr>
      <vt:lpstr>Design Approaches</vt:lpstr>
      <vt:lpstr>Database Engine</vt:lpstr>
      <vt:lpstr>Storage Management</vt:lpstr>
      <vt:lpstr>Query Processor</vt:lpstr>
      <vt:lpstr>Query Processing (Cont.)</vt:lpstr>
      <vt:lpstr>Transaction Management </vt:lpstr>
      <vt:lpstr>Database Architecture</vt:lpstr>
      <vt:lpstr>Database Architecture</vt:lpstr>
      <vt:lpstr>Two-tier and three-tier architectures</vt:lpstr>
      <vt:lpstr>Database Users and Administrators</vt:lpstr>
      <vt:lpstr>End of Chapter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 CSE 2251</dc:title>
  <dc:creator>Library Services [MAHE-KMC]</dc:creator>
  <cp:lastModifiedBy>Anup Bhat B [MAHE-MIT]</cp:lastModifiedBy>
  <cp:revision>71</cp:revision>
  <dcterms:created xsi:type="dcterms:W3CDTF">2021-01-12T09:36:59Z</dcterms:created>
  <dcterms:modified xsi:type="dcterms:W3CDTF">2023-01-29T09:20:45Z</dcterms:modified>
</cp:coreProperties>
</file>