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7" r:id="rId6"/>
    <p:sldId id="260" r:id="rId7"/>
    <p:sldId id="261" r:id="rId8"/>
    <p:sldId id="263" r:id="rId9"/>
    <p:sldId id="264" r:id="rId10"/>
    <p:sldId id="262" r:id="rId11"/>
    <p:sldId id="265" r:id="rId12"/>
    <p:sldId id="266" r:id="rId13"/>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 xmlns:go="http://customooxmlschemas.google.com/"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100" d="100"/>
          <a:sy n="100" d="100"/>
        </p:scale>
        <p:origin x="62" y="-82"/>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rtlCol="0">
            <a:spAutoFit/>
          </a:bodyPr>
          <a:lstStyle/>
          <a:p>
            <a:pPr algn="r"/>
            <a:r>
              <a:rPr lang="en-US" sz="3600" b="1" dirty="0">
                <a:solidFill>
                  <a:srgbClr val="FFFF00"/>
                </a:solidFill>
                <a:latin typeface="Calibri" panose="020F0502020204030204" pitchFamily="34" charset="0"/>
                <a:cs typeface="Times New Roman" panose="02020603050405020304" pitchFamily="18" charset="0"/>
              </a:rPr>
              <a:t>Tree  Species Classification </a:t>
            </a:r>
            <a:r>
              <a:rPr lang="en-IN" sz="3600" b="1" dirty="0">
                <a:solidFill>
                  <a:srgbClr val="FFFF00"/>
                </a:solidFill>
                <a:latin typeface="Calibri" panose="020F0502020204030204" pitchFamily="34" charset="0"/>
                <a:cs typeface="Times New Roman" panose="02020603050405020304" pitchFamily="18" charset="0"/>
              </a:rPr>
              <a:t> </a:t>
            </a:r>
            <a:endParaRPr lang="en-US" sz="3600" b="1" dirty="0">
              <a:solidFill>
                <a:srgbClr val="FFFF00"/>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
        <p:nvSpPr>
          <p:cNvPr id="3" name="TextBox 2">
            <a:extLst>
              <a:ext uri="{FF2B5EF4-FFF2-40B4-BE49-F238E27FC236}">
                <a16:creationId xmlns:a16="http://schemas.microsoft.com/office/drawing/2014/main" id="{FA3B3783-FE50-2636-A3E0-39263BF60165}"/>
              </a:ext>
            </a:extLst>
          </p:cNvPr>
          <p:cNvSpPr txBox="1"/>
          <p:nvPr/>
        </p:nvSpPr>
        <p:spPr>
          <a:xfrm>
            <a:off x="7253467" y="4329041"/>
            <a:ext cx="3958135" cy="379656"/>
          </a:xfrm>
          <a:prstGeom prst="rect">
            <a:avLst/>
          </a:prstGeom>
          <a:noFill/>
        </p:spPr>
        <p:txBody>
          <a:bodyPr wrap="none" rtlCol="0">
            <a:spAutoFit/>
          </a:bodyPr>
          <a:lstStyle/>
          <a:p>
            <a:r>
              <a:rPr lang="en-IN" b="1" dirty="0">
                <a:solidFill>
                  <a:srgbClr val="00B0F0"/>
                </a:solidFill>
                <a:latin typeface="Century Schoolbook" panose="02040604050505020304" pitchFamily="18" charset="0"/>
                <a:ea typeface="Cascadia Mono SemiLight" panose="020B0609020000020004" pitchFamily="49" charset="0"/>
                <a:cs typeface="Cascadia Mono SemiLight" panose="020B0609020000020004" pitchFamily="49" charset="0"/>
              </a:rPr>
              <a:t>AUTHOR : ANSHIKA PANDEY</a:t>
            </a:r>
          </a:p>
        </p:txBody>
      </p:sp>
    </p:spTree>
    <p:extLst>
      <p:ext uri="{BB962C8B-B14F-4D97-AF65-F5344CB8AC3E}">
        <p14:creationId xmlns:p14="http://schemas.microsoft.com/office/powerpoint/2010/main" val="3671276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10839616" cy="1938992"/>
          </a:xfrm>
          <a:prstGeom prst="rect">
            <a:avLst/>
          </a:prstGeom>
          <a:noFill/>
        </p:spPr>
        <p:txBody>
          <a:bodyPr wrap="square">
            <a:spAutoFit/>
          </a:bodyPr>
          <a:lstStyle/>
          <a:p>
            <a:r>
              <a:rPr lang="en-US" sz="2000" b="1" dirty="0">
                <a:solidFill>
                  <a:srgbClr val="213163"/>
                </a:solidFill>
              </a:rPr>
              <a:t>Conclusion:</a:t>
            </a: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The tree species classification model successfully demonstrates the potential of deep learning in automating environmental monitoring. By leveraging CNNs, the system accurately identifies tree species from images, offering a fast, reliable, and scalable solution that can aid researchers, conservationists, and forest managers.</a:t>
            </a:r>
            <a:r>
              <a:rPr lang="en-US" sz="2000" b="1" dirty="0">
                <a:solidFill>
                  <a:srgbClr val="213163"/>
                </a:solidFill>
                <a:latin typeface="Times New Roman" panose="02020603050405020304" pitchFamily="18" charset="0"/>
                <a:cs typeface="Times New Roman" panose="02020603050405020304" pitchFamily="18" charset="0"/>
              </a:rPr>
              <a:t>  </a:t>
            </a:r>
            <a:endParaRPr lang="en-IN" sz="2000"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5198835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FC7271C-4CE5-1B44-F2F9-7D1BD1CEF1ED}"/>
              </a:ext>
            </a:extLst>
          </p:cNvPr>
          <p:cNvSpPr txBox="1"/>
          <p:nvPr/>
        </p:nvSpPr>
        <p:spPr>
          <a:xfrm>
            <a:off x="100304" y="863860"/>
            <a:ext cx="10310327" cy="3560655"/>
          </a:xfrm>
          <a:prstGeom prst="rect">
            <a:avLst/>
          </a:prstGeom>
          <a:noFill/>
        </p:spPr>
        <p:txBody>
          <a:bodyPr wrap="square" rtlCol="0">
            <a:spAutoFit/>
          </a:bodyPr>
          <a:lstStyle/>
          <a:p>
            <a:r>
              <a:rPr lang="en-US" sz="2000" b="1" dirty="0">
                <a:solidFill>
                  <a:srgbClr val="002060"/>
                </a:solidFill>
                <a:latin typeface="+mj-lt"/>
              </a:rPr>
              <a:t>Future Scope </a:t>
            </a:r>
            <a:r>
              <a:rPr lang="en-US" b="1" dirty="0"/>
              <a:t>-</a:t>
            </a:r>
          </a:p>
          <a:p>
            <a:endParaRPr lang="en-US" dirty="0"/>
          </a:p>
          <a:p>
            <a:r>
              <a:rPr lang="en-US" dirty="0"/>
              <a:t> </a:t>
            </a:r>
            <a:r>
              <a:rPr lang="en-US" b="1" dirty="0"/>
              <a:t>Expand Dataset</a:t>
            </a:r>
            <a:r>
              <a:rPr lang="en-US" dirty="0"/>
              <a:t> – Include more tree species and seasonal variations.</a:t>
            </a:r>
          </a:p>
          <a:p>
            <a:endParaRPr lang="en-US" dirty="0"/>
          </a:p>
          <a:p>
            <a:r>
              <a:rPr lang="en-US" b="1" dirty="0"/>
              <a:t> Geo-Integration</a:t>
            </a:r>
            <a:r>
              <a:rPr lang="en-US" dirty="0"/>
              <a:t> – Combine GPS data for location-based species suggestions.</a:t>
            </a:r>
          </a:p>
          <a:p>
            <a:endParaRPr lang="en-US" dirty="0"/>
          </a:p>
          <a:p>
            <a:r>
              <a:rPr lang="en-US" b="1" dirty="0"/>
              <a:t> Mobile App</a:t>
            </a:r>
            <a:r>
              <a:rPr lang="en-US" dirty="0"/>
              <a:t> – Develop an easy-to-use field tool for researchers and citizens.</a:t>
            </a:r>
          </a:p>
          <a:p>
            <a:endParaRPr lang="en-US" dirty="0"/>
          </a:p>
          <a:p>
            <a:r>
              <a:rPr lang="en-US" b="1" dirty="0"/>
              <a:t> Advanced Models</a:t>
            </a:r>
            <a:r>
              <a:rPr lang="en-US" dirty="0"/>
              <a:t> – Experiment with transformers and hybrid CNN architectures.</a:t>
            </a:r>
          </a:p>
          <a:p>
            <a:endParaRPr lang="en-US" dirty="0"/>
          </a:p>
          <a:p>
            <a:r>
              <a:rPr lang="en-US" b="1" dirty="0"/>
              <a:t>Continuous Learning</a:t>
            </a:r>
            <a:r>
              <a:rPr lang="en-US" dirty="0"/>
              <a:t> – Enable model updates with new crowd-sourced data.</a:t>
            </a:r>
          </a:p>
          <a:p>
            <a:endParaRPr lang="en-IN" dirty="0"/>
          </a:p>
        </p:txBody>
      </p:sp>
    </p:spTree>
    <p:extLst>
      <p:ext uri="{BB962C8B-B14F-4D97-AF65-F5344CB8AC3E}">
        <p14:creationId xmlns:p14="http://schemas.microsoft.com/office/powerpoint/2010/main" val="31502034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C474B2E-6779-18E1-EF48-1A1F62D6EA41}"/>
              </a:ext>
            </a:extLst>
          </p:cNvPr>
          <p:cNvSpPr txBox="1"/>
          <p:nvPr/>
        </p:nvSpPr>
        <p:spPr>
          <a:xfrm>
            <a:off x="144780" y="960120"/>
            <a:ext cx="9023749" cy="3560655"/>
          </a:xfrm>
          <a:prstGeom prst="rect">
            <a:avLst/>
          </a:prstGeom>
          <a:noFill/>
        </p:spPr>
        <p:txBody>
          <a:bodyPr wrap="square" rtlCol="0">
            <a:spAutoFit/>
          </a:bodyPr>
          <a:lstStyle/>
          <a:p>
            <a:r>
              <a:rPr lang="en-US" sz="2000" b="1" dirty="0">
                <a:solidFill>
                  <a:srgbClr val="002060"/>
                </a:solidFill>
                <a:latin typeface="+mj-lt"/>
              </a:rPr>
              <a:t>Real-World Applications-</a:t>
            </a:r>
          </a:p>
          <a:p>
            <a:endParaRPr lang="en-US" dirty="0"/>
          </a:p>
          <a:p>
            <a:r>
              <a:rPr lang="en-US" b="1" dirty="0"/>
              <a:t>Biodiversity Conservation</a:t>
            </a:r>
            <a:r>
              <a:rPr lang="en-US" dirty="0"/>
              <a:t> – Monitor endangered tree species.</a:t>
            </a:r>
          </a:p>
          <a:p>
            <a:endParaRPr lang="en-US" dirty="0"/>
          </a:p>
          <a:p>
            <a:r>
              <a:rPr lang="en-US" b="1" dirty="0"/>
              <a:t>Forestry Management</a:t>
            </a:r>
            <a:r>
              <a:rPr lang="en-US" dirty="0"/>
              <a:t> – Plan urban green cover and forest plantations.</a:t>
            </a:r>
          </a:p>
          <a:p>
            <a:endParaRPr lang="en-US" dirty="0"/>
          </a:p>
          <a:p>
            <a:r>
              <a:rPr lang="en-US" b="1" dirty="0"/>
              <a:t>Environmental Monitoring</a:t>
            </a:r>
            <a:r>
              <a:rPr lang="en-US" dirty="0"/>
              <a:t> – Detect deforestation and disease outbreaks.</a:t>
            </a:r>
          </a:p>
          <a:p>
            <a:endParaRPr lang="en-US" dirty="0"/>
          </a:p>
          <a:p>
            <a:r>
              <a:rPr lang="en-US" b="1" dirty="0"/>
              <a:t>Education &amp; Awareness</a:t>
            </a:r>
            <a:r>
              <a:rPr lang="en-US" dirty="0"/>
              <a:t> – Help students and public identify tree species.</a:t>
            </a:r>
          </a:p>
          <a:p>
            <a:endParaRPr lang="en-US" dirty="0"/>
          </a:p>
          <a:p>
            <a:r>
              <a:rPr lang="en-US" b="1" dirty="0"/>
              <a:t>Smart City Initiatives</a:t>
            </a:r>
            <a:r>
              <a:rPr lang="en-US" dirty="0"/>
              <a:t> – Integrate into environmental IoT systems.</a:t>
            </a:r>
          </a:p>
          <a:p>
            <a:endParaRPr lang="en-IN" dirty="0"/>
          </a:p>
        </p:txBody>
      </p:sp>
    </p:spTree>
    <p:extLst>
      <p:ext uri="{BB962C8B-B14F-4D97-AF65-F5344CB8AC3E}">
        <p14:creationId xmlns:p14="http://schemas.microsoft.com/office/powerpoint/2010/main" val="5411844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9" name="TextBox 8">
            <a:extLst>
              <a:ext uri="{FF2B5EF4-FFF2-40B4-BE49-F238E27FC236}">
                <a16:creationId xmlns:a16="http://schemas.microsoft.com/office/drawing/2014/main" id="{79D39AD2-A7BB-B5FF-73F5-AB0546201DFF}"/>
              </a:ext>
            </a:extLst>
          </p:cNvPr>
          <p:cNvSpPr txBox="1"/>
          <p:nvPr/>
        </p:nvSpPr>
        <p:spPr>
          <a:xfrm>
            <a:off x="326003" y="1789043"/>
            <a:ext cx="6790414" cy="2923877"/>
          </a:xfrm>
          <a:prstGeom prst="rect">
            <a:avLst/>
          </a:prstGeom>
          <a:noFill/>
        </p:spPr>
        <p:txBody>
          <a:bodyPr wrap="square" rtlCol="0">
            <a:spAutoFit/>
          </a:bodyPr>
          <a:lstStyle/>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Understand how to prepare image datasets for classification tasks.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Learn to build a tree species classifier using deep learning.</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Apply CNNs to identify and categorize tree species from images.</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Evaluate the performance of a trained classification model.</a:t>
            </a:r>
          </a:p>
          <a:p>
            <a:pPr marL="342900" indent="-342900" algn="just">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Gain hands-on experience with real-world environmental data.</a:t>
            </a:r>
          </a:p>
          <a:p>
            <a:pPr marL="342900" indent="-342900" algn="just">
              <a:buFont typeface="Arial" panose="020B0604020202020204" pitchFamily="34" charset="0"/>
              <a:buChar char="•"/>
            </a:pP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13" name="Rectangle 8">
            <a:extLst>
              <a:ext uri="{FF2B5EF4-FFF2-40B4-BE49-F238E27FC236}">
                <a16:creationId xmlns:a16="http://schemas.microsoft.com/office/drawing/2014/main" id="{A207A919-70BD-4F72-C2D1-6367CA95AD26}"/>
              </a:ext>
            </a:extLst>
          </p:cNvPr>
          <p:cNvSpPr>
            <a:spLocks noChangeArrowheads="1"/>
          </p:cNvSpPr>
          <p:nvPr/>
        </p:nvSpPr>
        <p:spPr bwMode="auto">
          <a:xfrm>
            <a:off x="135834" y="1703633"/>
            <a:ext cx="6928500"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Python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Programming language for development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TensorFlow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For building and training CNN models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NumPy &amp; Pandas</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Data handling and manipulation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Matplotlib / Seaborn</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Visualization of data and results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OpenCV / PIL</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Image loading and preprocessing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Google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Colab</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t>
            </a:r>
            <a:r>
              <a:rPr kumimoji="0" lang="en-US" altLang="en-US" sz="2000" b="1"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Jupyter</a:t>
            </a: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Notebook</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Development environment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Git &amp; GitHub</a:t>
            </a:r>
            <a:r>
              <a:rPr kumimoji="0" lang="en-US" altLang="en-US" sz="20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Code and dataset version control</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6" name="Rectangle 2">
            <a:extLst>
              <a:ext uri="{FF2B5EF4-FFF2-40B4-BE49-F238E27FC236}">
                <a16:creationId xmlns:a16="http://schemas.microsoft.com/office/drawing/2014/main" id="{94319EF2-5C2D-94C2-0924-411001F933EA}"/>
              </a:ext>
            </a:extLst>
          </p:cNvPr>
          <p:cNvSpPr>
            <a:spLocks noChangeArrowheads="1"/>
          </p:cNvSpPr>
          <p:nvPr/>
        </p:nvSpPr>
        <p:spPr bwMode="auto">
          <a:xfrm>
            <a:off x="160020" y="1036772"/>
            <a:ext cx="7978140"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Collection</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Cloned image dataset from GitHub (TREESPECIES repo).</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Images categorized into folders based on tree species.</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2"/>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Data Preprocessing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Loaded and labeled images.</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Resized, normalized, and prepared images for training.</a:t>
            </a:r>
          </a:p>
          <a:p>
            <a:pPr marL="457200" marR="0" lvl="1" indent="0" algn="just"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AutoNum type="arabicPeriod" startAt="3"/>
              <a:tabLst/>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Model Building</a:t>
            </a:r>
            <a:endPar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Designed a Convolutional Neural Network (CNN) using TensorFlow/</a:t>
            </a:r>
            <a:r>
              <a:rPr kumimoji="0" lang="en-US" altLang="en-US" sz="18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Keras</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457200" marR="0" lvl="1" indent="0" algn="just" defTabSz="914400" rtl="0" eaLnBrk="0" fontAlgn="base" latinLnBrk="0" hangingPunct="0">
              <a:lnSpc>
                <a:spcPct val="100000"/>
              </a:lnSpc>
              <a:spcBef>
                <a:spcPct val="0"/>
              </a:spcBef>
              <a:spcAft>
                <a:spcPct val="0"/>
              </a:spcAft>
              <a:buClrTx/>
              <a:buSzTx/>
              <a:buFontTx/>
              <a:buChar char="•"/>
              <a:tabLst/>
            </a:pP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Configured layers for feature extraction and classification.</a:t>
            </a:r>
          </a:p>
          <a:p>
            <a:pPr marL="0" marR="0" lvl="0" indent="0" algn="just" defTabSz="914400" rtl="0" eaLnBrk="0" fontAlgn="base" latinLnBrk="0" hangingPunct="0">
              <a:lnSpc>
                <a:spcPct val="100000"/>
              </a:lnSpc>
              <a:spcBef>
                <a:spcPct val="0"/>
              </a:spcBef>
              <a:spcAft>
                <a:spcPct val="0"/>
              </a:spcAft>
              <a:buClrTx/>
              <a:buSzTx/>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4472AE-5B70-A888-AA45-B1C7D219B1D1}"/>
              </a:ext>
            </a:extLst>
          </p:cNvPr>
          <p:cNvSpPr txBox="1"/>
          <p:nvPr/>
        </p:nvSpPr>
        <p:spPr>
          <a:xfrm>
            <a:off x="160020" y="1386840"/>
            <a:ext cx="9997440" cy="2595647"/>
          </a:xfrm>
          <a:prstGeom prst="rect">
            <a:avLst/>
          </a:prstGeom>
          <a:noFill/>
        </p:spPr>
        <p:txBody>
          <a:bodyPr wrap="square" rtlCol="0">
            <a:spAutoFit/>
          </a:bodyPr>
          <a:lstStyle/>
          <a:p>
            <a:pPr lvl="0" algn="just" eaLnBrk="0" fontAlgn="base" hangingPunct="0">
              <a:spcBef>
                <a:spcPct val="0"/>
              </a:spcBef>
              <a:spcAft>
                <a:spcPct val="0"/>
              </a:spcAft>
              <a:buClrTx/>
              <a:buFontTx/>
              <a:buAutoNum type="arabicPeriod" startAt="4"/>
            </a:pPr>
            <a:r>
              <a:rPr lang="en-US" altLang="en-US" sz="1800" b="1" dirty="0">
                <a:solidFill>
                  <a:schemeClr val="tx1"/>
                </a:solidFill>
                <a:latin typeface="Times New Roman" panose="02020603050405020304" pitchFamily="18" charset="0"/>
                <a:cs typeface="Times New Roman" panose="02020603050405020304" pitchFamily="18" charset="0"/>
              </a:rPr>
              <a:t>Model Training</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Trained the CNN model on labeled image data.</a:t>
            </a:r>
          </a:p>
          <a:p>
            <a:pPr marL="457200" lvl="1" algn="just" eaLnBrk="0" fontAlgn="base" hangingPunct="0">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Applied techniques like data augmentation (if any).</a:t>
            </a:r>
          </a:p>
          <a:p>
            <a:pPr lvl="0" algn="just" eaLnBrk="0" fontAlgn="base" hangingPunct="0">
              <a:spcBef>
                <a:spcPct val="0"/>
              </a:spcBef>
              <a:spcAft>
                <a:spcPct val="0"/>
              </a:spcAft>
              <a:buClrTx/>
              <a:buFontTx/>
              <a:buAutoNum type="arabicPeriod" startAt="5"/>
            </a:pPr>
            <a:r>
              <a:rPr lang="en-US" altLang="en-US" sz="1800" b="1" dirty="0">
                <a:solidFill>
                  <a:schemeClr val="tx1"/>
                </a:solidFill>
                <a:latin typeface="Times New Roman" panose="02020603050405020304" pitchFamily="18" charset="0"/>
                <a:cs typeface="Times New Roman" panose="02020603050405020304" pitchFamily="18" charset="0"/>
              </a:rPr>
              <a:t>Evaluation</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Assessed model accuracy and loss on test/validation data.</a:t>
            </a:r>
          </a:p>
          <a:p>
            <a:pPr marL="457200" lvl="1" algn="just" eaLnBrk="0" fontAlgn="base" hangingPunct="0">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Visualized performance using graphs (accuracy, loss).</a:t>
            </a:r>
          </a:p>
          <a:p>
            <a:pPr lvl="0" algn="just" eaLnBrk="0" fontAlgn="base" hangingPunct="0">
              <a:spcBef>
                <a:spcPct val="0"/>
              </a:spcBef>
              <a:spcAft>
                <a:spcPct val="0"/>
              </a:spcAft>
              <a:buClrTx/>
              <a:buFontTx/>
              <a:buAutoNum type="arabicPeriod" startAt="6"/>
            </a:pPr>
            <a:r>
              <a:rPr lang="en-US" altLang="en-US" sz="1800" b="1" dirty="0">
                <a:solidFill>
                  <a:schemeClr val="tx1"/>
                </a:solidFill>
                <a:latin typeface="Times New Roman" panose="02020603050405020304" pitchFamily="18" charset="0"/>
                <a:cs typeface="Times New Roman" panose="02020603050405020304" pitchFamily="18" charset="0"/>
              </a:rPr>
              <a:t>Prediction &amp; Deployment</a:t>
            </a:r>
            <a:endParaRPr lang="en-US" altLang="en-US" sz="1800" dirty="0">
              <a:solidFill>
                <a:schemeClr val="tx1"/>
              </a:solidFill>
              <a:latin typeface="Times New Roman" panose="02020603050405020304" pitchFamily="18" charset="0"/>
              <a:cs typeface="Times New Roman" panose="02020603050405020304" pitchFamily="18" charset="0"/>
            </a:endParaRPr>
          </a:p>
          <a:p>
            <a:pPr marL="457200" lvl="1" algn="just" eaLnBrk="0" fontAlgn="base" hangingPunct="0">
              <a:spcBef>
                <a:spcPct val="0"/>
              </a:spcBef>
              <a:spcAft>
                <a:spcPct val="0"/>
              </a:spcAft>
              <a:buClrTx/>
              <a:buFontTx/>
              <a:buChar char="•"/>
            </a:pPr>
            <a:r>
              <a:rPr lang="en-US" altLang="en-US" sz="1800" dirty="0">
                <a:solidFill>
                  <a:schemeClr val="tx1"/>
                </a:solidFill>
                <a:latin typeface="Times New Roman" panose="02020603050405020304" pitchFamily="18" charset="0"/>
                <a:cs typeface="Times New Roman" panose="02020603050405020304" pitchFamily="18" charset="0"/>
              </a:rPr>
              <a:t>Used the trained model to classify new tree species images</a:t>
            </a:r>
            <a:r>
              <a:rPr lang="en-US" altLang="en-US" sz="1800" dirty="0">
                <a:solidFill>
                  <a:schemeClr val="tx1"/>
                </a:solidFill>
                <a:latin typeface="Arial" panose="020B0604020202020204" pitchFamily="34" charset="0"/>
              </a:rPr>
              <a:t>.</a:t>
            </a:r>
          </a:p>
          <a:p>
            <a:endParaRPr lang="en-IN" dirty="0"/>
          </a:p>
        </p:txBody>
      </p:sp>
    </p:spTree>
    <p:extLst>
      <p:ext uri="{BB962C8B-B14F-4D97-AF65-F5344CB8AC3E}">
        <p14:creationId xmlns:p14="http://schemas.microsoft.com/office/powerpoint/2010/main" val="12443912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0614329" cy="1938992"/>
          </a:xfrm>
          <a:prstGeom prst="rect">
            <a:avLst/>
          </a:prstGeom>
          <a:noFill/>
        </p:spPr>
        <p:txBody>
          <a:bodyPr wrap="square">
            <a:spAutoFit/>
          </a:bodyPr>
          <a:lstStyle/>
          <a:p>
            <a:r>
              <a:rPr lang="en-US" sz="2000" b="1" dirty="0">
                <a:solidFill>
                  <a:srgbClr val="213163"/>
                </a:solidFill>
              </a:rPr>
              <a:t>Problem Statement: </a:t>
            </a:r>
          </a:p>
          <a:p>
            <a:endParaRPr lang="en-US" sz="2000" b="1" dirty="0">
              <a:solidFill>
                <a:srgbClr val="213163"/>
              </a:solidFill>
            </a:endParaRPr>
          </a:p>
          <a:p>
            <a:pPr algn="just"/>
            <a:r>
              <a:rPr lang="en-US" sz="2000" dirty="0">
                <a:latin typeface="Times New Roman" panose="02020603050405020304" pitchFamily="18" charset="0"/>
                <a:cs typeface="Times New Roman" panose="02020603050405020304" pitchFamily="18" charset="0"/>
              </a:rPr>
              <a:t>Identifying tree species manually is time-consuming, error-prone, and requires expert knowledge. There is a need for an automated system that can accurately classify tree species using image data to support biodiversity conservation, forestry management, and environmental monitoring.</a:t>
            </a:r>
            <a:r>
              <a:rPr lang="en-US" sz="2000" b="1" dirty="0">
                <a:solidFill>
                  <a:srgbClr val="213163"/>
                </a:solidFill>
                <a:latin typeface="Times New Roman" panose="02020603050405020304" pitchFamily="18" charset="0"/>
                <a:cs typeface="Times New Roman" panose="02020603050405020304" pitchFamily="18" charset="0"/>
              </a:rPr>
              <a:t> </a:t>
            </a:r>
          </a:p>
          <a:p>
            <a:pPr algn="just"/>
            <a:endParaRPr lang="en-US" sz="2000" b="1" dirty="0">
              <a:solidFill>
                <a:srgbClr val="213163"/>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9659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2"/>
            <a:ext cx="11091407" cy="1938992"/>
          </a:xfrm>
          <a:prstGeom prst="rect">
            <a:avLst/>
          </a:prstGeom>
          <a:noFill/>
        </p:spPr>
        <p:txBody>
          <a:bodyPr wrap="square">
            <a:spAutoFit/>
          </a:bodyPr>
          <a:lstStyle/>
          <a:p>
            <a:r>
              <a:rPr lang="en-US" sz="2000" b="1" dirty="0">
                <a:solidFill>
                  <a:srgbClr val="213163"/>
                </a:solidFill>
              </a:rPr>
              <a:t>Solution:</a:t>
            </a:r>
          </a:p>
          <a:p>
            <a:pPr algn="just"/>
            <a:endParaRPr lang="en-US" sz="2000" b="1" dirty="0">
              <a:solidFill>
                <a:srgbClr val="213163"/>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Develop a deep learning-based image classification model using Convolutional Neural Networks (CNNs) that can automatically identify and classify tree species from images with high accuracy, reducing reliance on manual identification and enabling faster environmental assessments.</a:t>
            </a:r>
            <a:endParaRPr lang="en-IN" sz="2000" b="1" dirty="0">
              <a:solidFill>
                <a:srgbClr val="213163"/>
              </a:solidFill>
              <a:latin typeface="Times New Roman" panose="02020603050405020304" pitchFamily="18" charset="0"/>
              <a:cs typeface="Times New Roman" panose="02020603050405020304" pitchFamily="18" charset="0"/>
            </a:endParaRPr>
          </a:p>
          <a:p>
            <a:r>
              <a:rPr lang="en-US" sz="2000" b="1" dirty="0">
                <a:solidFill>
                  <a:srgbClr val="213163"/>
                </a:solidFill>
              </a:rPr>
              <a:t>  </a:t>
            </a:r>
            <a:endParaRPr lang="en-IN" sz="2000" b="1" dirty="0">
              <a:solidFill>
                <a:srgbClr val="213163"/>
              </a:solidFill>
            </a:endParaRPr>
          </a:p>
        </p:txBody>
      </p:sp>
    </p:spTree>
    <p:extLst>
      <p:ext uri="{BB962C8B-B14F-4D97-AF65-F5344CB8AC3E}">
        <p14:creationId xmlns:p14="http://schemas.microsoft.com/office/powerpoint/2010/main" val="30029688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3" y="1054411"/>
            <a:ext cx="10518913" cy="1323439"/>
          </a:xfrm>
          <a:prstGeom prst="rect">
            <a:avLst/>
          </a:prstGeom>
          <a:noFill/>
        </p:spPr>
        <p:txBody>
          <a:bodyPr wrap="square">
            <a:spAutoFit/>
          </a:bodyPr>
          <a:lstStyle/>
          <a:p>
            <a:r>
              <a:rPr lang="en-US" sz="2000" b="1" dirty="0">
                <a:solidFill>
                  <a:srgbClr val="213163"/>
                </a:solidFill>
              </a:rPr>
              <a:t>Screenshot of Output: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4" name="Picture 3">
            <a:extLst>
              <a:ext uri="{FF2B5EF4-FFF2-40B4-BE49-F238E27FC236}">
                <a16:creationId xmlns:a16="http://schemas.microsoft.com/office/drawing/2014/main" id="{2118E49A-C3B2-525F-8219-2D79069089B2}"/>
              </a:ext>
            </a:extLst>
          </p:cNvPr>
          <p:cNvPicPr>
            <a:picLocks noChangeAspect="1"/>
          </p:cNvPicPr>
          <p:nvPr/>
        </p:nvPicPr>
        <p:blipFill>
          <a:blip r:embed="rId2"/>
          <a:stretch>
            <a:fillRect/>
          </a:stretch>
        </p:blipFill>
        <p:spPr>
          <a:xfrm>
            <a:off x="196134" y="2194559"/>
            <a:ext cx="5840897" cy="3053302"/>
          </a:xfrm>
          <a:prstGeom prst="rect">
            <a:avLst/>
          </a:prstGeom>
        </p:spPr>
      </p:pic>
      <p:pic>
        <p:nvPicPr>
          <p:cNvPr id="6" name="Picture 5">
            <a:extLst>
              <a:ext uri="{FF2B5EF4-FFF2-40B4-BE49-F238E27FC236}">
                <a16:creationId xmlns:a16="http://schemas.microsoft.com/office/drawing/2014/main" id="{06D619F0-C352-B47B-7C9E-C94E1111FDEB}"/>
              </a:ext>
            </a:extLst>
          </p:cNvPr>
          <p:cNvPicPr>
            <a:picLocks noChangeAspect="1"/>
          </p:cNvPicPr>
          <p:nvPr/>
        </p:nvPicPr>
        <p:blipFill>
          <a:blip r:embed="rId3"/>
          <a:stretch>
            <a:fillRect/>
          </a:stretch>
        </p:blipFill>
        <p:spPr>
          <a:xfrm>
            <a:off x="6154971" y="2194558"/>
            <a:ext cx="5840898" cy="3053303"/>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DCAA4C6-8A3E-FA24-0166-D1D76391D84E}"/>
              </a:ext>
            </a:extLst>
          </p:cNvPr>
          <p:cNvSpPr txBox="1"/>
          <p:nvPr/>
        </p:nvSpPr>
        <p:spPr>
          <a:xfrm>
            <a:off x="358469" y="1160891"/>
            <a:ext cx="10518913" cy="1938992"/>
          </a:xfrm>
          <a:prstGeom prst="rect">
            <a:avLst/>
          </a:prstGeom>
          <a:noFill/>
        </p:spPr>
        <p:txBody>
          <a:bodyPr wrap="square">
            <a:spAutoFit/>
          </a:bodyPr>
          <a:lstStyle/>
          <a:p>
            <a:r>
              <a:rPr lang="en-US" sz="2000" b="1" dirty="0">
                <a:solidFill>
                  <a:srgbClr val="213163"/>
                </a:solidFill>
              </a:rPr>
              <a:t>Screenshot of Output:</a:t>
            </a:r>
          </a:p>
          <a:p>
            <a:endParaRPr lang="en-US" sz="2000" b="1" dirty="0">
              <a:solidFill>
                <a:srgbClr val="213163"/>
              </a:solidFill>
            </a:endParaRPr>
          </a:p>
          <a:p>
            <a:r>
              <a:rPr lang="en-US" sz="2000" b="1" dirty="0">
                <a:solidFill>
                  <a:srgbClr val="213163"/>
                </a:solidFill>
              </a:rPr>
              <a:t> </a:t>
            </a:r>
          </a:p>
          <a:p>
            <a:endParaRPr lang="en-US" sz="2000" b="1" dirty="0">
              <a:solidFill>
                <a:srgbClr val="213163"/>
              </a:solidFill>
            </a:endParaRPr>
          </a:p>
          <a:p>
            <a:endParaRPr lang="en-US" sz="2000" b="1" dirty="0">
              <a:solidFill>
                <a:srgbClr val="213163"/>
              </a:solidFill>
            </a:endParaRPr>
          </a:p>
          <a:p>
            <a:r>
              <a:rPr lang="en-US" sz="2000" b="1" dirty="0">
                <a:solidFill>
                  <a:srgbClr val="213163"/>
                </a:solidFill>
              </a:rPr>
              <a:t> </a:t>
            </a:r>
            <a:endParaRPr lang="en-IN" sz="2000" b="1" dirty="0">
              <a:solidFill>
                <a:srgbClr val="213163"/>
              </a:solidFill>
            </a:endParaRPr>
          </a:p>
        </p:txBody>
      </p:sp>
      <p:pic>
        <p:nvPicPr>
          <p:cNvPr id="5" name="Picture 4">
            <a:extLst>
              <a:ext uri="{FF2B5EF4-FFF2-40B4-BE49-F238E27FC236}">
                <a16:creationId xmlns:a16="http://schemas.microsoft.com/office/drawing/2014/main" id="{19E92649-248E-AF40-4122-A4F0F287B729}"/>
              </a:ext>
            </a:extLst>
          </p:cNvPr>
          <p:cNvPicPr>
            <a:picLocks noChangeAspect="1"/>
          </p:cNvPicPr>
          <p:nvPr/>
        </p:nvPicPr>
        <p:blipFill>
          <a:blip r:embed="rId2"/>
          <a:stretch>
            <a:fillRect/>
          </a:stretch>
        </p:blipFill>
        <p:spPr>
          <a:xfrm>
            <a:off x="462663" y="2428670"/>
            <a:ext cx="5529143" cy="3176999"/>
          </a:xfrm>
          <a:prstGeom prst="rect">
            <a:avLst/>
          </a:prstGeom>
        </p:spPr>
      </p:pic>
      <p:pic>
        <p:nvPicPr>
          <p:cNvPr id="7" name="Picture 6">
            <a:extLst>
              <a:ext uri="{FF2B5EF4-FFF2-40B4-BE49-F238E27FC236}">
                <a16:creationId xmlns:a16="http://schemas.microsoft.com/office/drawing/2014/main" id="{3FD67E9D-F9CA-3159-4C1D-A9ACF7A16F3D}"/>
              </a:ext>
            </a:extLst>
          </p:cNvPr>
          <p:cNvPicPr>
            <a:picLocks noChangeAspect="1"/>
          </p:cNvPicPr>
          <p:nvPr/>
        </p:nvPicPr>
        <p:blipFill>
          <a:blip r:embed="rId3"/>
          <a:stretch>
            <a:fillRect/>
          </a:stretch>
        </p:blipFill>
        <p:spPr>
          <a:xfrm>
            <a:off x="6096000" y="2428670"/>
            <a:ext cx="5737531" cy="3176998"/>
          </a:xfrm>
          <a:prstGeom prst="rect">
            <a:avLst/>
          </a:prstGeom>
        </p:spPr>
      </p:pic>
    </p:spTree>
    <p:extLst>
      <p:ext uri="{BB962C8B-B14F-4D97-AF65-F5344CB8AC3E}">
        <p14:creationId xmlns:p14="http://schemas.microsoft.com/office/powerpoint/2010/main" val="813381506"/>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55</TotalTime>
  <Words>512</Words>
  <Application>Microsoft Office PowerPoint</Application>
  <PresentationFormat>Widescreen</PresentationFormat>
  <Paragraphs>83</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Century Schoolbook</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ANSHIKA PANDEY</cp:lastModifiedBy>
  <cp:revision>6</cp:revision>
  <dcterms:created xsi:type="dcterms:W3CDTF">2024-12-31T09:40:01Z</dcterms:created>
  <dcterms:modified xsi:type="dcterms:W3CDTF">2025-08-04T15:11:50Z</dcterms:modified>
</cp:coreProperties>
</file>