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0"/>
    <p:restoredTop sz="96327"/>
  </p:normalViewPr>
  <p:slideViewPr>
    <p:cSldViewPr snapToGrid="0" snapToObjects="1">
      <p:cViewPr>
        <p:scale>
          <a:sx n="118" d="100"/>
          <a:sy n="118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794B-9178-1044-B3CA-F72FE6BC7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1C6E9-BF42-E74F-870A-1D7437BAE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5212C-6BCB-D740-AA07-37448773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50EA-F34F-B34F-B9A3-195F13EDFD9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A4F5-E64F-B14E-A601-C04FB4E8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8020F-A937-8A44-8AAE-AB4DA086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E1C1-31C5-E342-9066-8D9C7EAC8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8A4F-B2E5-4548-93E0-55AE1E7D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CCA97-8FCE-3545-BD48-BFF1A56A7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A74B3-2670-0D4B-8250-6477792B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50EA-F34F-B34F-B9A3-195F13EDFD9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27D1-B010-E34A-85C8-56AC8F63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4BBE6-BF80-684C-B2D4-69D50BFE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E1C1-31C5-E342-9066-8D9C7EAC8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6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1A7D2-A72E-CB41-882D-2400BF580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14487-A3BB-5F4B-BF38-AA6D3C23C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67092-2F8C-584E-AD4D-45AB1309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50EA-F34F-B34F-B9A3-195F13EDFD9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1FD2-1ED6-E246-8FDC-D58E5A1C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36BA1-E036-4E40-A90D-0E230DE1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E1C1-31C5-E342-9066-8D9C7EAC8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76F9-BC6C-6443-8412-0D3F60A1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2456-5F98-4F49-B4A1-A11F5471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6DEC-E287-1743-93F3-16DF5A1B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50EA-F34F-B34F-B9A3-195F13EDFD9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5529F-0E96-6E46-B4DC-C32B4996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D8FF3-35C4-4E45-B086-6F754D34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E1C1-31C5-E342-9066-8D9C7EAC8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7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9D89-3E98-074A-BD8C-755ED41C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C063B-9959-5748-8E0F-7C27E1A89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AEA8F-4691-944D-B9E8-5B95EDCA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50EA-F34F-B34F-B9A3-195F13EDFD9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8FE3C-86A3-D94F-9F4C-06FDDF64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ECFF9-21E1-1745-A76E-FC6F678E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E1C1-31C5-E342-9066-8D9C7EAC8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7FF3-0FB5-BB41-B602-706957C3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6D5F6-7F4F-3A48-B275-BA9CEE12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F4010-CF08-9047-B01E-14E46EA3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C6745-90CC-F44E-95D1-A5BBC992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50EA-F34F-B34F-B9A3-195F13EDFD9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E57FE-7BFF-DF40-B29F-F9BF3A2A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984A6-865E-7840-ABAA-CB38AA42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E1C1-31C5-E342-9066-8D9C7EAC8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8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20D3-2D28-5248-89A6-FD1B5826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18FD7-4650-F94D-A09E-77CCC5CA3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0D9A4-A6A3-554D-852D-026D6751A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BA11E-2286-CB4B-9056-E4F5CCC87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955B2-103F-1241-A35B-AE682A4BE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30836-EFC6-E64C-BEB4-93CD6914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50EA-F34F-B34F-B9A3-195F13EDFD9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D422F-7EC4-754B-B889-B1158271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83FE0-2D3C-E743-8C7B-566AC381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E1C1-31C5-E342-9066-8D9C7EAC8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277B-C192-A544-B266-3152CFBA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9149A-4D5E-DC41-A089-7E7D0BDB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50EA-F34F-B34F-B9A3-195F13EDFD9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179C3-07B1-C544-9046-CEE4A1D3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6E9A6-DFFC-6743-BBF3-586E40BE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E1C1-31C5-E342-9066-8D9C7EAC8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E1E69-F1D9-DA48-A9BE-890C2180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50EA-F34F-B34F-B9A3-195F13EDFD9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8396F-938F-2147-BC2B-A2AE9046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E25D4-E00F-BB40-B748-131934D5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E1C1-31C5-E342-9066-8D9C7EAC8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6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5E40-C78B-0E4E-82D1-5AF0A9A3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011A-0311-DD45-B9F1-60DA76B61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6548E-519B-434E-959C-5F701502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2710F-321F-6B49-9ED3-4516950E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50EA-F34F-B34F-B9A3-195F13EDFD9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11753-E066-4848-AD57-C788E33C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9F4A3-2E4E-B442-9ABD-0C3B7B5A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E1C1-31C5-E342-9066-8D9C7EAC8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8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88D2-04DD-6041-A425-13A2DF91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6FDE4-7B96-FA40-8900-78DA74D09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A55AB-5F2D-4640-B099-7750C25F0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B3145-94DC-374D-BC19-6F4B51C8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50EA-F34F-B34F-B9A3-195F13EDFD9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B04E1-9B91-6148-B293-1EEEA100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768BA-860E-EC4D-A068-2E52C489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E1C1-31C5-E342-9066-8D9C7EAC8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3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498C4-A874-3C4D-B673-52AD1D45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59A84-F21F-2947-ACBC-5622317F7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641A8-3219-694B-907C-A16189300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150EA-F34F-B34F-B9A3-195F13EDFD9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C6DC6-94A4-DC45-9229-276FC9A6F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77E9D-46B4-8345-863F-E8DDFBA2D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8E1C1-31C5-E342-9066-8D9C7EAC8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9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D85F77-4BA7-AE41-AC08-28BE4E5B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411842"/>
            <a:ext cx="2032000" cy="238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4C750-1688-8A45-9EDC-5309A3065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45" y="237670"/>
            <a:ext cx="2387600" cy="363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1697E6-77C8-0F40-B708-2F7D1492A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57" y="3779157"/>
            <a:ext cx="3733800" cy="2717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192A3C-7847-E342-A4B6-C79EC9C112B7}"/>
              </a:ext>
            </a:extLst>
          </p:cNvPr>
          <p:cNvSpPr/>
          <p:nvPr/>
        </p:nvSpPr>
        <p:spPr>
          <a:xfrm>
            <a:off x="2893784" y="797198"/>
            <a:ext cx="3370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  <a:t>Iconography and layout weren’t intuitive, nor were the color differentiators for different companies</a:t>
            </a:r>
            <a:endParaRPr lang="en-US" dirty="0">
              <a:solidFill>
                <a:srgbClr val="091E43"/>
              </a:solidFill>
              <a:effectLst/>
              <a:latin typeface="Gotham" panose="0200060404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F8BFA-AEBB-FA4B-B4EA-AC85BD8DD791}"/>
              </a:ext>
            </a:extLst>
          </p:cNvPr>
          <p:cNvSpPr/>
          <p:nvPr/>
        </p:nvSpPr>
        <p:spPr>
          <a:xfrm>
            <a:off x="9283705" y="411842"/>
            <a:ext cx="27250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  <a:t>Proposed clearly defined icons for open/closed and reserved, in conjunction with state initials icons</a:t>
            </a:r>
            <a:endParaRPr lang="en-US" dirty="0">
              <a:solidFill>
                <a:srgbClr val="091E43"/>
              </a:solidFill>
              <a:effectLst/>
              <a:latin typeface="Gotham" panose="0200060404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EF7F03-ACC3-304E-880E-6F522938E1DA}"/>
              </a:ext>
            </a:extLst>
          </p:cNvPr>
          <p:cNvSpPr/>
          <p:nvPr/>
        </p:nvSpPr>
        <p:spPr>
          <a:xfrm>
            <a:off x="4822371" y="51374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  <a:t>Worked with POs to arrive at this design that more clearly calls out lock status. Result was improved layout, spacing and readability of the screen.</a:t>
            </a:r>
            <a:endParaRPr lang="en-US" dirty="0">
              <a:solidFill>
                <a:srgbClr val="091E43"/>
              </a:solidFill>
              <a:effectLst/>
              <a:latin typeface="Gotham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7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DF140C-3281-8C4F-9E82-C7502D285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8" y="330200"/>
            <a:ext cx="1549400" cy="193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7CC6F-0FEA-2544-A3BC-AFEF5B59C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2227943"/>
            <a:ext cx="5473700" cy="208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AEFB5-7715-8747-A110-9FA86DFBA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29" y="4445000"/>
            <a:ext cx="3987800" cy="2082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FA41074-72FE-7D41-8E51-D6D70F827D91}"/>
              </a:ext>
            </a:extLst>
          </p:cNvPr>
          <p:cNvSpPr/>
          <p:nvPr/>
        </p:nvSpPr>
        <p:spPr>
          <a:xfrm>
            <a:off x="2427514" y="6241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  <a:t>Needed alternate solution to the use of color, as the amount of companies in the list grew larger, thus nullifying the use of color as an effective differentiator. </a:t>
            </a:r>
            <a:endParaRPr lang="en-US" dirty="0">
              <a:solidFill>
                <a:srgbClr val="091E43"/>
              </a:solidFill>
              <a:effectLst/>
              <a:latin typeface="Gotham" panose="0200060404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FA38CC-6D30-9440-9543-6C03B72D0CDF}"/>
              </a:ext>
            </a:extLst>
          </p:cNvPr>
          <p:cNvSpPr/>
          <p:nvPr/>
        </p:nvSpPr>
        <p:spPr>
          <a:xfrm>
            <a:off x="6096000" y="280767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  <a:t>Designed and proposed 3 versions of well-known initials for company states/names to provide text-based alternative that scales.</a:t>
            </a:r>
            <a:endParaRPr lang="en-US" dirty="0">
              <a:solidFill>
                <a:srgbClr val="091E43"/>
              </a:solidFill>
              <a:effectLst/>
              <a:latin typeface="Gotham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8B401-2B7D-E948-B78F-E8B8D960CB26}"/>
              </a:ext>
            </a:extLst>
          </p:cNvPr>
          <p:cNvSpPr/>
          <p:nvPr/>
        </p:nvSpPr>
        <p:spPr>
          <a:xfrm>
            <a:off x="5148943" y="498088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  <a:t>Worked with POs to arrive at this design, as it doesn’t rely on color at all, lessening the cognitive load on users. It also provides a meaningful, accessible secondary indicator.</a:t>
            </a:r>
            <a:endParaRPr lang="en-US" dirty="0">
              <a:solidFill>
                <a:srgbClr val="091E43"/>
              </a:solidFill>
              <a:effectLst/>
              <a:latin typeface="Gotham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0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B942FB-D188-0844-B8D4-248599B7D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07" y="1092200"/>
            <a:ext cx="10947400" cy="5765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38306C-3C8D-4A4C-A7DE-C60E2C262A57}"/>
              </a:ext>
            </a:extLst>
          </p:cNvPr>
          <p:cNvSpPr/>
          <p:nvPr/>
        </p:nvSpPr>
        <p:spPr>
          <a:xfrm>
            <a:off x="622300" y="88900"/>
            <a:ext cx="112540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  <a:t>Survey communication options needs to be designed based on simple wireframe and domain knowledge collected from product owner. Screens must reflect screens according to the logic of survey opt-ins, opt-outs and communication option changes.</a:t>
            </a:r>
            <a:endParaRPr lang="en-US" dirty="0">
              <a:solidFill>
                <a:srgbClr val="091E43"/>
              </a:solidFill>
              <a:effectLst/>
              <a:latin typeface="Gotham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8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54136A-F035-0744-B47E-6E1636714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71" y="0"/>
            <a:ext cx="874145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010AF8-BDBE-2640-96CF-EBD263FDF4A2}"/>
              </a:ext>
            </a:extLst>
          </p:cNvPr>
          <p:cNvSpPr/>
          <p:nvPr/>
        </p:nvSpPr>
        <p:spPr>
          <a:xfrm>
            <a:off x="370115" y="4805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  <a:t>Option 1</a:t>
            </a:r>
          </a:p>
          <a:p>
            <a: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  <a:t>Shows both subscriber and dependent in one view and allows for opt-in checkbox selections and the ability to toggle which phone number the customer would like to use for that specific item.</a:t>
            </a:r>
            <a:endParaRPr lang="en-US" dirty="0">
              <a:solidFill>
                <a:srgbClr val="091E43"/>
              </a:solidFill>
              <a:effectLst/>
              <a:latin typeface="Gotham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1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9C04DF-CD03-C144-80BA-8E1F258B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66" y="0"/>
            <a:ext cx="892106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1ABB0A-04C1-FB40-B4C8-B48C4A4A5CF4}"/>
              </a:ext>
            </a:extLst>
          </p:cNvPr>
          <p:cNvSpPr/>
          <p:nvPr/>
        </p:nvSpPr>
        <p:spPr>
          <a:xfrm>
            <a:off x="413657" y="4321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  <a:t>Option 2</a:t>
            </a:r>
          </a:p>
          <a:p>
            <a: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  <a:t>Also shows both subscriber and dependent but presents the information in a timeline-style manner, which incorporates the activity log in a more chronological way.  It also shows which status the communication options were in at the time of the action.</a:t>
            </a:r>
            <a:endParaRPr lang="en-US" dirty="0">
              <a:solidFill>
                <a:srgbClr val="091E43"/>
              </a:solidFill>
              <a:effectLst/>
              <a:latin typeface="Gotham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45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D808F6-195E-464B-9FBF-11AB27738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899"/>
            <a:ext cx="12192000" cy="61342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9A6174-D44C-1649-BEE0-6BC434A20975}"/>
              </a:ext>
            </a:extLst>
          </p:cNvPr>
          <p:cNvSpPr/>
          <p:nvPr/>
        </p:nvSpPr>
        <p:spPr>
          <a:xfrm>
            <a:off x="304800" y="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  <a:t>Option 3</a:t>
            </a:r>
          </a:p>
          <a:p>
            <a: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  <a:t>This only shows one person at a time, yet includes a more comprehensive single view of the person’s status.  Clear section delineation is achieved by subtle increases in spacing.  Inline editing available for communication options.</a:t>
            </a:r>
            <a:endParaRPr lang="en-US" dirty="0">
              <a:solidFill>
                <a:srgbClr val="091E43"/>
              </a:solidFill>
              <a:effectLst/>
              <a:latin typeface="Gotham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4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7685AB-33B0-8E46-8328-448648C8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98500"/>
            <a:ext cx="10922000" cy="5461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591AFA-0898-224F-A138-29B349598971}"/>
              </a:ext>
            </a:extLst>
          </p:cNvPr>
          <p:cNvSpPr/>
          <p:nvPr/>
        </p:nvSpPr>
        <p:spPr>
          <a:xfrm>
            <a:off x="555170" y="250190"/>
            <a:ext cx="1190897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  <a:t>Worked with POs to arrive at this design which incorporates the ability to toggle between subscriber and dependent.  </a:t>
            </a:r>
          </a:p>
          <a:p>
            <a:b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</a:br>
            <a:endParaRPr lang="en-US" dirty="0">
              <a:solidFill>
                <a:srgbClr val="091E43"/>
              </a:solidFill>
              <a:latin typeface="Gotham" panose="02000604040000020004" pitchFamily="2" charset="0"/>
            </a:endParaRPr>
          </a:p>
          <a:p>
            <a: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  <a:t>The survey types needed to be easily distinguishable from one another, hence their listing under separate headers.  </a:t>
            </a:r>
          </a:p>
          <a:p>
            <a:b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</a:br>
            <a:endParaRPr lang="en-US" dirty="0">
              <a:solidFill>
                <a:srgbClr val="091E43"/>
              </a:solidFill>
              <a:latin typeface="Gotham" panose="02000604040000020004" pitchFamily="2" charset="0"/>
            </a:endParaRPr>
          </a:p>
          <a:p>
            <a: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  <a:t>Selections for new phone/text numbers positioned where the survey itself is visually linked next to the number.  </a:t>
            </a:r>
          </a:p>
          <a:p>
            <a:b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</a:br>
            <a:endParaRPr lang="en-US" dirty="0">
              <a:solidFill>
                <a:srgbClr val="091E43"/>
              </a:solidFill>
              <a:latin typeface="Gotham" panose="02000604040000020004" pitchFamily="2" charset="0"/>
            </a:endParaRPr>
          </a:p>
          <a:p>
            <a: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  <a:t>Eliminated traditional select menu dropdown field treatment with a more concise link style text-based dropdown. </a:t>
            </a:r>
          </a:p>
          <a:p>
            <a:b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</a:br>
            <a:endParaRPr lang="en-US" dirty="0">
              <a:solidFill>
                <a:srgbClr val="091E43"/>
              </a:solidFill>
              <a:latin typeface="Gotham" panose="02000604040000020004" pitchFamily="2" charset="0"/>
            </a:endParaRPr>
          </a:p>
          <a:p>
            <a: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  <a:t>To address any real estate concerns, added toggle option to each section to show/hide the items.  </a:t>
            </a:r>
          </a:p>
          <a:p>
            <a:b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</a:br>
            <a:endParaRPr lang="en-US" dirty="0">
              <a:solidFill>
                <a:srgbClr val="091E43"/>
              </a:solidFill>
              <a:latin typeface="Gotham" panose="02000604040000020004" pitchFamily="2" charset="0"/>
            </a:endParaRPr>
          </a:p>
          <a:p>
            <a:r>
              <a:rPr lang="en-US" dirty="0">
                <a:solidFill>
                  <a:srgbClr val="091E43"/>
                </a:solidFill>
                <a:latin typeface="Gotham" panose="02000604040000020004" pitchFamily="2" charset="0"/>
              </a:rPr>
              <a:t>Added a ‘more’ button instead of the requested frame-and-scrollbar treatment as a more elegant solution.</a:t>
            </a:r>
            <a:endParaRPr lang="en-US" dirty="0">
              <a:solidFill>
                <a:srgbClr val="091E43"/>
              </a:solidFill>
              <a:effectLst/>
              <a:latin typeface="Gotham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07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B8E453-F288-3B46-8773-A7D8AB65B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958" y="355378"/>
            <a:ext cx="3009900" cy="863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CDF904-0CFE-9A4A-9436-CAA47914A829}"/>
              </a:ext>
            </a:extLst>
          </p:cNvPr>
          <p:cNvSpPr/>
          <p:nvPr/>
        </p:nvSpPr>
        <p:spPr>
          <a:xfrm>
            <a:off x="653142" y="787178"/>
            <a:ext cx="2830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border: 5px solid #F3F3F3;</a:t>
            </a:r>
          </a:p>
          <a:p>
            <a:r>
              <a:rPr lang="en-US" dirty="0"/>
              <a:t>border-radius: 22px;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ADFAD-C4C8-6A49-AA2F-10803A688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78" y="304800"/>
            <a:ext cx="6286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7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431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Gotham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Melkonian</dc:creator>
  <cp:lastModifiedBy>David Melkonian</cp:lastModifiedBy>
  <cp:revision>11</cp:revision>
  <dcterms:created xsi:type="dcterms:W3CDTF">2021-09-22T13:17:37Z</dcterms:created>
  <dcterms:modified xsi:type="dcterms:W3CDTF">2021-10-14T20:30:50Z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3ca1fde-07af-4468-b418-4ff22b604c41_Enabled">
    <vt:lpwstr>true</vt:lpwstr>
  </property>
  <property fmtid="{D5CDD505-2E9C-101B-9397-08002B2CF9AE}" pid="3" name="MSIP_Label_83ca1fde-07af-4468-b418-4ff22b604c41_SetDate">
    <vt:lpwstr>2021-09-22T13:17:38Z</vt:lpwstr>
  </property>
  <property fmtid="{D5CDD505-2E9C-101B-9397-08002B2CF9AE}" pid="4" name="MSIP_Label_83ca1fde-07af-4468-b418-4ff22b604c41_Method">
    <vt:lpwstr>Standard</vt:lpwstr>
  </property>
  <property fmtid="{D5CDD505-2E9C-101B-9397-08002B2CF9AE}" pid="5" name="MSIP_Label_83ca1fde-07af-4468-b418-4ff22b604c41_Name">
    <vt:lpwstr>Internal</vt:lpwstr>
  </property>
  <property fmtid="{D5CDD505-2E9C-101B-9397-08002B2CF9AE}" pid="6" name="MSIP_Label_83ca1fde-07af-4468-b418-4ff22b604c41_SiteId">
    <vt:lpwstr>0092ff14-2fb2-424d-9532-35fa5c10c50b</vt:lpwstr>
  </property>
  <property fmtid="{D5CDD505-2E9C-101B-9397-08002B2CF9AE}" pid="7" name="MSIP_Label_83ca1fde-07af-4468-b418-4ff22b604c41_ActionId">
    <vt:lpwstr>78dcccbf-4204-46c1-9c1f-cd564f9440d0</vt:lpwstr>
  </property>
  <property fmtid="{D5CDD505-2E9C-101B-9397-08002B2CF9AE}" pid="8" name="MSIP_Label_83ca1fde-07af-4468-b418-4ff22b604c41_ContentBits">
    <vt:lpwstr>0</vt:lpwstr>
  </property>
</Properties>
</file>