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679"/>
  </p:normalViewPr>
  <p:slideViewPr>
    <p:cSldViewPr snapToGrid="0" snapToObjects="1">
      <p:cViewPr varScale="1">
        <p:scale>
          <a:sx n="65" d="100"/>
          <a:sy n="65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9105-ADF2-3A4B-A1E7-62B43B278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F0A70-3A8E-944E-ADC4-4A1E98549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5C314-D238-AE49-B177-FFE9E199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2828-CC24-D841-AF1D-435174DB15F4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B759C-A9F1-9741-B664-8F8C3D38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DB125-6B1E-714E-A54F-2451AF54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55CB-368A-0849-9054-68687490D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6030-DA96-C44B-8610-CF2A69EC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B2645-C1B5-A341-97A1-CB0EF0F92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02177-B597-374D-BBCD-DA4E1806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2828-CC24-D841-AF1D-435174DB15F4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7E044-F56B-8949-AA05-8B223D45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77870-4ED4-994C-83C6-7BE6A746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55CB-368A-0849-9054-68687490D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8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F9024-6CB8-5248-BE4D-683F1C763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D4FCC-4B7A-5D4C-ADFA-6EB56D084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D7AA9-C860-524B-BD91-B49698C8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2828-CC24-D841-AF1D-435174DB15F4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85A0C-7C08-5343-8983-413BC618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F83E-36F8-7E4A-A113-1972FCC0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55CB-368A-0849-9054-68687490D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3EB4-AB0F-F34B-9F3A-790D0E65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DDD65-CEF5-BE49-9D53-AFB42E8F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2CF0B-F6EE-3943-A16B-9CF85BE7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2828-CC24-D841-AF1D-435174DB15F4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EDC99-0B01-9B42-B128-11AE1A10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EF108-6B52-F54A-A269-DD1AEE06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55CB-368A-0849-9054-68687490D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0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CF58-3FB2-E740-864A-896FB5DA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F99C6-F908-DF4A-A7FD-3B5E2361C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7C002-3AEA-A94F-A1C1-F03813E9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2828-CC24-D841-AF1D-435174DB15F4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F3282-02CE-6440-829D-162E9844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545C1-2812-BB4E-A9A1-8753BFFB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55CB-368A-0849-9054-68687490D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FF6E-C13F-B04D-9D07-34AAD90E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08F83-809C-E04E-99CC-1A1E32A9E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7F12D-0F1C-D84B-9870-F4F4E6798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A6892-23E7-1548-A78D-D950904A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2828-CC24-D841-AF1D-435174DB15F4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C49FC-B38B-E545-BE06-A3603447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4AB58-D50B-C348-9C1E-16DAD5C9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55CB-368A-0849-9054-68687490D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2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FC52-A620-0D49-8BDC-4809726E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F29A1-54F0-694E-B0BE-1745CBA30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C335B-B072-8144-8459-79C06217A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71BC8-E637-CC4F-B1BE-50ADC1083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4DD1C-C743-B242-B409-97FA000DC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B007F-68A5-F344-82C8-7461ACC4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2828-CC24-D841-AF1D-435174DB15F4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11C38-5D86-A74F-820B-2CAF2C58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C7356-C451-D24B-91FC-1079ECA5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55CB-368A-0849-9054-68687490D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9806-3CE0-E84B-B646-54060F1B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8E6A1-863C-964A-AC3B-4E50324C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2828-CC24-D841-AF1D-435174DB15F4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78DB7-2779-3A48-9BD9-8BEEB4CA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07A04-564C-3C49-97B9-58E1626A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55CB-368A-0849-9054-68687490D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0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63AE8-D283-274F-B5BF-C1F4B3FE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2828-CC24-D841-AF1D-435174DB15F4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A757D-2068-6348-BB4B-EF11827D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E0155-6643-F44F-9270-76010064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55CB-368A-0849-9054-68687490D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2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365D-7939-DB4C-BECC-6DF1B6512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088EB-FF2E-3642-807B-EE8EA5B45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41631-CACA-5A49-A400-BF7E4C567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92541-AE3A-B145-B3C5-F57144FE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2828-CC24-D841-AF1D-435174DB15F4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81437-72F0-3A43-AD0E-728C054A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67CE7-3F1D-B244-9A51-B28CEB2E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55CB-368A-0849-9054-68687490D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6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9B04-8333-5D41-9015-B1055375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F50D6-D964-5F43-9F57-378A08902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C25A8-28A9-354D-AB01-F8AE413B8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E651-9794-C94F-809B-EFC182B5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2828-CC24-D841-AF1D-435174DB15F4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449A7-A0FB-0443-995E-A55B7246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6B13E-D412-7945-A1F6-66798704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55CB-368A-0849-9054-68687490D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4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AACE1-5E8F-884A-AB6E-8674DB1C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8A734-C0D4-1D45-8F22-483646639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10EE6-92BD-0247-B923-E3BB3C7F5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82828-CC24-D841-AF1D-435174DB15F4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D1F16-5BE5-1649-8870-FC29B326B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C4895-13C6-3F42-9807-4A2F111AA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55CB-368A-0849-9054-68687490D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6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8A7A7735-50EF-4643-9D95-E84DDA46A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64" b="14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95C05A-100C-41BA-9EE3-E7445402C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4670234" cy="1975527"/>
          </a:xfrm>
        </p:spPr>
        <p:txBody>
          <a:bodyPr anchor="ctr">
            <a:normAutofit/>
          </a:bodyPr>
          <a:lstStyle/>
          <a:p>
            <a:pPr algn="l"/>
            <a:r>
              <a:rPr lang="en-US" sz="4100"/>
              <a:t>Machine Learning with Spark</a:t>
            </a:r>
            <a:endParaRPr lang="en-IN" sz="4100"/>
          </a:p>
        </p:txBody>
      </p:sp>
    </p:spTree>
    <p:extLst>
      <p:ext uri="{BB962C8B-B14F-4D97-AF65-F5344CB8AC3E}">
        <p14:creationId xmlns:p14="http://schemas.microsoft.com/office/powerpoint/2010/main" val="319207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0493-E8BF-45DC-8D4A-39029004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</a:t>
            </a:r>
            <a:r>
              <a:rPr lang="en-US" dirty="0" err="1"/>
              <a:t>MLib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B461-5B2F-452B-9C26-34080F04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﻿Developing custom Machine Learning (ML) algorithms can be challenging and laborious. But Spark provides simple and powerful ML library to make development of custom Machine Learning algorithms a lit bit easier. For example, using Spark’s ML library, you can build, save, and load models using a persistent store such as Linux file system, Hadoop’s DFS, and Amazon S3.</a:t>
            </a:r>
          </a:p>
          <a:p>
            <a:pPr algn="l"/>
            <a:r>
              <a:rPr lang="en-US" dirty="0" err="1"/>
              <a:t>PySpark</a:t>
            </a:r>
            <a:r>
              <a:rPr lang="en-US" dirty="0"/>
              <a:t> supports Spark’s ML library by the following packages: pyspark.ml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RDD-based API</a:t>
            </a:r>
            <a:endParaRPr lang="hi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Old library</a:t>
            </a:r>
            <a:endParaRPr lang="hi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pyspark.mllib</a:t>
            </a:r>
            <a:endParaRPr lang="hi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DataFrame</a:t>
            </a:r>
            <a:r>
              <a:rPr lang="en-US" dirty="0"/>
              <a:t>-based API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New library</a:t>
            </a:r>
          </a:p>
        </p:txBody>
      </p:sp>
    </p:spTree>
    <p:extLst>
      <p:ext uri="{BB962C8B-B14F-4D97-AF65-F5344CB8AC3E}">
        <p14:creationId xmlns:p14="http://schemas.microsoft.com/office/powerpoint/2010/main" val="360956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9E0B-9A5B-B443-AB87-64B83BFC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﻿Spark’s Machine Learning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B0D87-726E-5047-B635-1F0A978C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﻿ML Algorithms: common learning algorithms such as classification, regression, clustering, and collaborative filtering.</a:t>
            </a:r>
          </a:p>
          <a:p>
            <a:r>
              <a:rPr lang="en-US" dirty="0"/>
              <a:t>﻿Featurization: feature extraction, transformation, dimensionality reduction, and selection. </a:t>
            </a:r>
          </a:p>
          <a:p>
            <a:r>
              <a:rPr lang="en-US" dirty="0"/>
              <a:t>Pipelines: tools for constructing, evaluating, and tuning ML Pipelines.</a:t>
            </a:r>
          </a:p>
          <a:p>
            <a:r>
              <a:rPr lang="en-US" dirty="0"/>
              <a:t>﻿Persistence: saving and load algorithms, models, and Pipelines</a:t>
            </a:r>
          </a:p>
          <a:p>
            <a:r>
              <a:rPr lang="en-US" dirty="0"/>
              <a:t>Utilities: linear algebra, statistics, data handling,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9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3B25-1C6E-4475-9301-7409761B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IN" b="0" i="0" u="none" strike="noStrike" baseline="0">
                <a:latin typeface="CIDFont+F1"/>
              </a:rPr>
              <a:t>Feature Engineering</a:t>
            </a:r>
            <a:endParaRPr lang="en-IN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6F7E54E1-BAF3-4A59-BAE7-15279C7D0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999" y="2835777"/>
            <a:ext cx="3307372" cy="3307372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D76832A-5C58-438A-A369-D3AEF811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240" y="2835776"/>
            <a:ext cx="5932591" cy="3274183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400"/>
              <a:t>Feature engineering is the process of transforming raw data into features that better represent the underlying problem to the predictive models, resulting in improved model accuracy on unseen data.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400"/>
              <a:t>It is believed that data scientists spend over 75% of their time on data preparation.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406599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6EBF-2DE8-4643-AFA5-8695872B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engineering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0313-552A-4860-8D69-786C2ECFD1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745790"/>
            <a:ext cx="12084148" cy="43719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Gather requirements for machine learning data</a:t>
            </a:r>
          </a:p>
          <a:p>
            <a:r>
              <a:rPr lang="en-US" dirty="0"/>
              <a:t>Select Data: Integrate data, de-normalize it into a dataset, collect it together.</a:t>
            </a:r>
          </a:p>
          <a:p>
            <a:r>
              <a:rPr lang="en-US" dirty="0"/>
              <a:t>Preprocess Data: Format it, clean it, sample it so you can work with it (this step is a pre or part of Feature Engineering)</a:t>
            </a:r>
          </a:p>
          <a:p>
            <a:r>
              <a:rPr lang="en-US" dirty="0"/>
              <a:t>Transform Data: Feature Engineering happens here.</a:t>
            </a:r>
          </a:p>
          <a:p>
            <a:r>
              <a:rPr lang="en-US" dirty="0"/>
              <a:t>Model Data:</a:t>
            </a:r>
          </a:p>
          <a:p>
            <a:pPr marL="0" indent="0">
              <a:buNone/>
            </a:pPr>
            <a:r>
              <a:rPr lang="en-US" dirty="0"/>
              <a:t>	1. Create training data (split data into “training” and “test” data sets)</a:t>
            </a:r>
          </a:p>
          <a:p>
            <a:pPr marL="0" indent="0">
              <a:buNone/>
            </a:pPr>
            <a:r>
              <a:rPr lang="en-US" dirty="0"/>
              <a:t>	2. Use training data to create models</a:t>
            </a:r>
          </a:p>
          <a:p>
            <a:pPr marL="0" indent="0">
              <a:buNone/>
            </a:pPr>
            <a:r>
              <a:rPr lang="en-US" dirty="0"/>
              <a:t>	3. Evaluate models (using test data sets) and tune them.</a:t>
            </a:r>
          </a:p>
          <a:p>
            <a:r>
              <a:rPr lang="en-US" dirty="0"/>
              <a:t>Use query data and built model to predict Feature engineering happens right before you build a model from your data. After selecting and cleaning data (for example, making sure that null values are filled with proper values), you transform data for building a model(s).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54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2456-75AD-F541-AEAB-2067627C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Types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F39A7FF-04EF-0748-8766-C5E5DCD63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9337" y="1825625"/>
            <a:ext cx="4733325" cy="4351338"/>
          </a:xfrm>
        </p:spPr>
      </p:pic>
    </p:spTree>
    <p:extLst>
      <p:ext uri="{BB962C8B-B14F-4D97-AF65-F5344CB8AC3E}">
        <p14:creationId xmlns:p14="http://schemas.microsoft.com/office/powerpoint/2010/main" val="319731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738E-0BF1-2E4E-9439-389790F3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Programming vs Machine Learning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E3E14E6-4671-B240-BB7D-F07AB6830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800" y="2128044"/>
            <a:ext cx="7264400" cy="3746500"/>
          </a:xfrm>
        </p:spPr>
      </p:pic>
    </p:spTree>
    <p:extLst>
      <p:ext uri="{BB962C8B-B14F-4D97-AF65-F5344CB8AC3E}">
        <p14:creationId xmlns:p14="http://schemas.microsoft.com/office/powerpoint/2010/main" val="47534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8654A-9827-9846-8B1C-82686A4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Email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64-D950-6E4C-9CD1-64DD20198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1900" dirty="0"/>
              <a:t>﻿</a:t>
            </a:r>
            <a:r>
              <a:rPr lang="en-US" sz="1900" b="1" dirty="0"/>
              <a:t>Step 1: </a:t>
            </a:r>
            <a:r>
              <a:rPr lang="en-US" sz="1900" dirty="0"/>
              <a:t>We will build an LR model from a given set of spam and </a:t>
            </a:r>
            <a:r>
              <a:rPr lang="en-US" sz="1900" dirty="0" err="1"/>
              <a:t>nonspam</a:t>
            </a:r>
            <a:r>
              <a:rPr lang="en-US" sz="1900" dirty="0"/>
              <a:t> emails (combination of these known emails as spam and </a:t>
            </a:r>
            <a:r>
              <a:rPr lang="en-US" sz="1900" dirty="0" err="1"/>
              <a:t>nonspam</a:t>
            </a:r>
            <a:r>
              <a:rPr lang="en-US" sz="1900" dirty="0"/>
              <a:t> is called a "training" data — we train the classifier (model) using "training" data set. </a:t>
            </a:r>
          </a:p>
          <a:p>
            <a:r>
              <a:rPr lang="en-US" sz="1900" b="1" dirty="0"/>
              <a:t>Step 2</a:t>
            </a:r>
            <a:r>
              <a:rPr lang="en-US" sz="1900" dirty="0"/>
              <a:t>: We will save the built LR model from Step 1. The built models can be saved and reloaded.</a:t>
            </a:r>
          </a:p>
          <a:p>
            <a:r>
              <a:rPr lang="en-US" sz="1900" b="1" dirty="0"/>
              <a:t>Step 3</a:t>
            </a:r>
            <a:r>
              <a:rPr lang="en-US" sz="1900" dirty="0"/>
              <a:t>: Finally, we will load the built LR model to predict that if a given email should go to "</a:t>
            </a:r>
            <a:r>
              <a:rPr lang="en-US" sz="1900" dirty="0" err="1"/>
              <a:t>InBox</a:t>
            </a:r>
            <a:r>
              <a:rPr lang="en-US" sz="1900" dirty="0"/>
              <a:t>" folder (if a non-spam email) or "Junk" folder (if a spam email).</a:t>
            </a:r>
          </a:p>
          <a:p>
            <a:endParaRPr lang="en-US" sz="19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7919C78-6E59-2F42-BA82-334ADC2E1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642936"/>
            <a:ext cx="6253212" cy="264198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586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511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CIDFont+F1</vt:lpstr>
      <vt:lpstr>Office Theme</vt:lpstr>
      <vt:lpstr>Machine Learning with Spark</vt:lpstr>
      <vt:lpstr>Spark MLib</vt:lpstr>
      <vt:lpstr>﻿Spark’s Machine Learning Library</vt:lpstr>
      <vt:lpstr>Feature Engineering</vt:lpstr>
      <vt:lpstr>Feature engineering</vt:lpstr>
      <vt:lpstr>Machine Learning Types</vt:lpstr>
      <vt:lpstr>Traditional Programming vs Machine Learning</vt:lpstr>
      <vt:lpstr>Email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Arnav Malviya</dc:creator>
  <cp:lastModifiedBy>Atika Jain</cp:lastModifiedBy>
  <cp:revision>2</cp:revision>
  <dcterms:created xsi:type="dcterms:W3CDTF">2022-02-05T09:56:45Z</dcterms:created>
  <dcterms:modified xsi:type="dcterms:W3CDTF">2022-02-05T12:51:39Z</dcterms:modified>
</cp:coreProperties>
</file>