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5" r:id="rId6"/>
    <p:sldId id="260" r:id="rId7"/>
    <p:sldId id="261" r:id="rId8"/>
    <p:sldId id="262" r:id="rId9"/>
    <p:sldId id="266" r:id="rId10"/>
    <p:sldId id="267" r:id="rId11"/>
    <p:sldId id="268" r:id="rId12"/>
    <p:sldId id="264" r:id="rId13"/>
    <p:sldId id="272" r:id="rId14"/>
    <p:sldId id="270" r:id="rId15"/>
    <p:sldId id="271" r:id="rId16"/>
    <p:sldId id="273" r:id="rId17"/>
    <p:sldId id="275" r:id="rId18"/>
    <p:sldId id="276"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7B7E-3A20-48E0-9E63-E694AC2AD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505F3F-53AA-48C8-941B-3E7F21CD1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7B65E0-41FC-4BE0-BB71-2098F9717D8A}"/>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5" name="Footer Placeholder 4">
            <a:extLst>
              <a:ext uri="{FF2B5EF4-FFF2-40B4-BE49-F238E27FC236}">
                <a16:creationId xmlns:a16="http://schemas.microsoft.com/office/drawing/2014/main" id="{94D24670-8D35-4494-B6C2-2200BECE6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BE6BD-A393-4C01-8BB6-9D64A6911B4E}"/>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41548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804C-4A85-4BF2-B622-CCB0A76685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4B8DB1-F4D5-4D81-B4BB-797F42815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CDF6E-1CB4-4A4E-B314-0910CF14AAA7}"/>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5" name="Footer Placeholder 4">
            <a:extLst>
              <a:ext uri="{FF2B5EF4-FFF2-40B4-BE49-F238E27FC236}">
                <a16:creationId xmlns:a16="http://schemas.microsoft.com/office/drawing/2014/main" id="{D3E8DD6D-9541-4B78-8A31-A1556B52E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418C31-1E57-46D0-8AB3-B1AED803C19A}"/>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264537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58131-55E9-4104-AF4B-AECF5F3138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4D762-206A-47AF-A161-20373AD5FD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B23B2-6E48-4494-9AF6-DF59825329FF}"/>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5" name="Footer Placeholder 4">
            <a:extLst>
              <a:ext uri="{FF2B5EF4-FFF2-40B4-BE49-F238E27FC236}">
                <a16:creationId xmlns:a16="http://schemas.microsoft.com/office/drawing/2014/main" id="{FACB0F4C-FB83-4E0B-9366-CB86B59013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2E80F5-ED16-4817-AD7B-B920EA478124}"/>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102175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30A7-50B2-4550-A6F4-7E1C47758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0BE476-9254-44BA-B210-FF73AA7934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85F891-0CF2-4E39-99B6-14C0D9A93692}"/>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5" name="Footer Placeholder 4">
            <a:extLst>
              <a:ext uri="{FF2B5EF4-FFF2-40B4-BE49-F238E27FC236}">
                <a16:creationId xmlns:a16="http://schemas.microsoft.com/office/drawing/2014/main" id="{BA8F0BC0-E8FE-4162-9211-D01F89132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FAC1D-9A1F-4674-AF3F-7ADAD891D447}"/>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160852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7816-B643-4675-A800-57644C5BF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26D94C-77AA-448F-8443-987000F19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E8C5A-55A9-4ABC-BEEC-3729EB70BF79}"/>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5" name="Footer Placeholder 4">
            <a:extLst>
              <a:ext uri="{FF2B5EF4-FFF2-40B4-BE49-F238E27FC236}">
                <a16:creationId xmlns:a16="http://schemas.microsoft.com/office/drawing/2014/main" id="{A016923E-FABA-4DC6-824B-376702DDC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06C72-972F-4B9F-961A-5563C22250EA}"/>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185185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0FBD-3E5D-4CFF-A9ED-B7FCA17068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04C122-0388-44C0-8CBC-46A86517A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79DD37-60FF-4650-BBC3-21998FD02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0559F1-27CF-422D-ADF9-86567C922FF1}"/>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6" name="Footer Placeholder 5">
            <a:extLst>
              <a:ext uri="{FF2B5EF4-FFF2-40B4-BE49-F238E27FC236}">
                <a16:creationId xmlns:a16="http://schemas.microsoft.com/office/drawing/2014/main" id="{AB0F08A9-61C8-4003-B03E-53540A335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46BC24-41C4-42AE-95D7-A651E1CFC809}"/>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291150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713F-A3B1-4051-A1E4-75110062E9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456779-D0F4-41AC-A520-A1494166F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9CB70-0839-45F9-81DC-7DC16B89A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E718B0-5D3B-4BD5-8F91-6B1E2250C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A47A1-D907-4C20-8234-D1F1D3B83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511694-B65F-493A-88F6-0D2FC528FE5F}"/>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8" name="Footer Placeholder 7">
            <a:extLst>
              <a:ext uri="{FF2B5EF4-FFF2-40B4-BE49-F238E27FC236}">
                <a16:creationId xmlns:a16="http://schemas.microsoft.com/office/drawing/2014/main" id="{1D8BC56E-520F-4262-8BA1-9AEF4AE8E6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9CA9BB-4842-48BC-81A0-7BBF0DDFCCB1}"/>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40931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5EA7-46D7-4360-8A56-6F2CBF2225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9D35E5-295E-4887-83DB-68985223957B}"/>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4" name="Footer Placeholder 3">
            <a:extLst>
              <a:ext uri="{FF2B5EF4-FFF2-40B4-BE49-F238E27FC236}">
                <a16:creationId xmlns:a16="http://schemas.microsoft.com/office/drawing/2014/main" id="{6FC8C709-E748-44B8-BDD7-A680A8F521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290558-DFD7-4B78-B22C-9A6299C4E97B}"/>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265580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36658-AF2F-4A8C-8D6F-A9D210985074}"/>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3" name="Footer Placeholder 2">
            <a:extLst>
              <a:ext uri="{FF2B5EF4-FFF2-40B4-BE49-F238E27FC236}">
                <a16:creationId xmlns:a16="http://schemas.microsoft.com/office/drawing/2014/main" id="{11C01B39-FD2A-4498-BE6B-953298DEFF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C51F2E-46AC-44A0-9235-2A51BF5BF4AD}"/>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427719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5063-E668-4803-82EB-80BC4DE56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B4C7A5-72E3-4735-89A2-6F1032CF8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7D058B-B791-4238-99BD-A4A33F99E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40A58-5FEF-443C-87F0-7976450BA639}"/>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6" name="Footer Placeholder 5">
            <a:extLst>
              <a:ext uri="{FF2B5EF4-FFF2-40B4-BE49-F238E27FC236}">
                <a16:creationId xmlns:a16="http://schemas.microsoft.com/office/drawing/2014/main" id="{6011F63B-4C9F-42EA-841C-D595DC6029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8DC130-D7B0-4B15-98B5-0BDE092E6242}"/>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372924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3A0B-5B4C-4845-A5F7-205420320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8074C1-B791-420A-8FAF-7F3FD94EF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1B7B81-239C-4FDC-9B2F-3CC1881B5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88D9A-E0DF-47F5-95AE-B4683441AACA}"/>
              </a:ext>
            </a:extLst>
          </p:cNvPr>
          <p:cNvSpPr>
            <a:spLocks noGrp="1"/>
          </p:cNvSpPr>
          <p:nvPr>
            <p:ph type="dt" sz="half" idx="10"/>
          </p:nvPr>
        </p:nvSpPr>
        <p:spPr/>
        <p:txBody>
          <a:bodyPr/>
          <a:lstStyle/>
          <a:p>
            <a:fld id="{BB85FD88-8B94-46E6-8FBE-3D8E4CD4357C}" type="datetimeFigureOut">
              <a:rPr lang="en-IN" smtClean="0"/>
              <a:t>30/01/2022</a:t>
            </a:fld>
            <a:endParaRPr lang="en-IN"/>
          </a:p>
        </p:txBody>
      </p:sp>
      <p:sp>
        <p:nvSpPr>
          <p:cNvPr id="6" name="Footer Placeholder 5">
            <a:extLst>
              <a:ext uri="{FF2B5EF4-FFF2-40B4-BE49-F238E27FC236}">
                <a16:creationId xmlns:a16="http://schemas.microsoft.com/office/drawing/2014/main" id="{76DEEE04-8ADF-4758-9BA9-7318A0A18F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FE608-69EB-4B58-A3CB-7E8EBCD25BA2}"/>
              </a:ext>
            </a:extLst>
          </p:cNvPr>
          <p:cNvSpPr>
            <a:spLocks noGrp="1"/>
          </p:cNvSpPr>
          <p:nvPr>
            <p:ph type="sldNum" sz="quarter" idx="12"/>
          </p:nvPr>
        </p:nvSpPr>
        <p:spPr/>
        <p:txBody>
          <a:bodyPr/>
          <a:lstStyle/>
          <a:p>
            <a:fld id="{4F891FA3-4F93-405F-818E-E83A49DE1AA0}" type="slidenum">
              <a:rPr lang="en-IN" smtClean="0"/>
              <a:t>‹#›</a:t>
            </a:fld>
            <a:endParaRPr lang="en-IN"/>
          </a:p>
        </p:txBody>
      </p:sp>
    </p:spTree>
    <p:extLst>
      <p:ext uri="{BB962C8B-B14F-4D97-AF65-F5344CB8AC3E}">
        <p14:creationId xmlns:p14="http://schemas.microsoft.com/office/powerpoint/2010/main" val="230206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E3E03-A34E-447F-8BFE-39F8DCE0D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33E0DE-5649-4E6C-B9F3-EB4D7D563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D88DA-BF35-4BE7-9141-9C040D423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5FD88-8B94-46E6-8FBE-3D8E4CD4357C}" type="datetimeFigureOut">
              <a:rPr lang="en-IN" smtClean="0"/>
              <a:t>30/01/2022</a:t>
            </a:fld>
            <a:endParaRPr lang="en-IN"/>
          </a:p>
        </p:txBody>
      </p:sp>
      <p:sp>
        <p:nvSpPr>
          <p:cNvPr id="5" name="Footer Placeholder 4">
            <a:extLst>
              <a:ext uri="{FF2B5EF4-FFF2-40B4-BE49-F238E27FC236}">
                <a16:creationId xmlns:a16="http://schemas.microsoft.com/office/drawing/2014/main" id="{FF3EB3E8-453A-4D3A-BA3F-538FDE003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8D2A4A-7064-4D40-94FF-E659CBFA1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91FA3-4F93-405F-818E-E83A49DE1AA0}" type="slidenum">
              <a:rPr lang="en-IN" smtClean="0"/>
              <a:t>‹#›</a:t>
            </a:fld>
            <a:endParaRPr lang="en-IN"/>
          </a:p>
        </p:txBody>
      </p:sp>
    </p:spTree>
    <p:extLst>
      <p:ext uri="{BB962C8B-B14F-4D97-AF65-F5344CB8AC3E}">
        <p14:creationId xmlns:p14="http://schemas.microsoft.com/office/powerpoint/2010/main" val="364136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BDFE-23BE-49A1-80F2-2C1266F5907D}"/>
              </a:ext>
            </a:extLst>
          </p:cNvPr>
          <p:cNvSpPr>
            <a:spLocks noGrp="1"/>
          </p:cNvSpPr>
          <p:nvPr>
            <p:ph type="title"/>
          </p:nvPr>
        </p:nvSpPr>
        <p:spPr/>
        <p:txBody>
          <a:bodyPr/>
          <a:lstStyle/>
          <a:p>
            <a:r>
              <a:rPr lang="en-US" dirty="0" err="1"/>
              <a:t>PySpark</a:t>
            </a:r>
            <a:r>
              <a:rPr lang="en-US" dirty="0"/>
              <a:t> Architecture</a:t>
            </a:r>
            <a:endParaRPr lang="en-IN" dirty="0"/>
          </a:p>
        </p:txBody>
      </p:sp>
      <p:pic>
        <p:nvPicPr>
          <p:cNvPr id="5" name="Content Placeholder 4">
            <a:extLst>
              <a:ext uri="{FF2B5EF4-FFF2-40B4-BE49-F238E27FC236}">
                <a16:creationId xmlns:a16="http://schemas.microsoft.com/office/drawing/2014/main" id="{3B2BB815-6F6F-4343-9827-481951B81FC2}"/>
              </a:ext>
            </a:extLst>
          </p:cNvPr>
          <p:cNvPicPr>
            <a:picLocks noGrp="1" noChangeAspect="1"/>
          </p:cNvPicPr>
          <p:nvPr>
            <p:ph idx="1"/>
          </p:nvPr>
        </p:nvPicPr>
        <p:blipFill>
          <a:blip r:embed="rId2"/>
          <a:stretch>
            <a:fillRect/>
          </a:stretch>
        </p:blipFill>
        <p:spPr>
          <a:xfrm>
            <a:off x="2900204" y="1825625"/>
            <a:ext cx="6391591" cy="4351338"/>
          </a:xfrm>
        </p:spPr>
      </p:pic>
    </p:spTree>
    <p:extLst>
      <p:ext uri="{BB962C8B-B14F-4D97-AF65-F5344CB8AC3E}">
        <p14:creationId xmlns:p14="http://schemas.microsoft.com/office/powerpoint/2010/main" val="51558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FB1D-291A-424C-B6AE-C071699093C9}"/>
              </a:ext>
            </a:extLst>
          </p:cNvPr>
          <p:cNvSpPr>
            <a:spLocks noGrp="1"/>
          </p:cNvSpPr>
          <p:nvPr>
            <p:ph type="title"/>
          </p:nvPr>
        </p:nvSpPr>
        <p:spPr/>
        <p:txBody>
          <a:bodyPr/>
          <a:lstStyle/>
          <a:p>
            <a:r>
              <a:rPr lang="en-US" dirty="0"/>
              <a:t>Other Pair RDD Functions</a:t>
            </a:r>
            <a:endParaRPr lang="en-IN" dirty="0"/>
          </a:p>
        </p:txBody>
      </p:sp>
      <p:pic>
        <p:nvPicPr>
          <p:cNvPr id="5" name="Content Placeholder 4">
            <a:extLst>
              <a:ext uri="{FF2B5EF4-FFF2-40B4-BE49-F238E27FC236}">
                <a16:creationId xmlns:a16="http://schemas.microsoft.com/office/drawing/2014/main" id="{D0017E39-C8F9-4B57-8201-53B42C8F55CF}"/>
              </a:ext>
            </a:extLst>
          </p:cNvPr>
          <p:cNvPicPr>
            <a:picLocks noGrp="1" noChangeAspect="1"/>
          </p:cNvPicPr>
          <p:nvPr>
            <p:ph idx="1"/>
          </p:nvPr>
        </p:nvPicPr>
        <p:blipFill>
          <a:blip r:embed="rId2"/>
          <a:stretch>
            <a:fillRect/>
          </a:stretch>
        </p:blipFill>
        <p:spPr>
          <a:xfrm>
            <a:off x="838200" y="1308294"/>
            <a:ext cx="10964594" cy="5342095"/>
          </a:xfrm>
        </p:spPr>
      </p:pic>
    </p:spTree>
    <p:extLst>
      <p:ext uri="{BB962C8B-B14F-4D97-AF65-F5344CB8AC3E}">
        <p14:creationId xmlns:p14="http://schemas.microsoft.com/office/powerpoint/2010/main" val="64699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ECAD-C40F-4531-85CE-AC7F4D1D0838}"/>
              </a:ext>
            </a:extLst>
          </p:cNvPr>
          <p:cNvSpPr>
            <a:spLocks noGrp="1"/>
          </p:cNvSpPr>
          <p:nvPr>
            <p:ph type="title"/>
          </p:nvPr>
        </p:nvSpPr>
        <p:spPr/>
        <p:txBody>
          <a:bodyPr/>
          <a:lstStyle/>
          <a:p>
            <a:r>
              <a:rPr lang="en-US" dirty="0"/>
              <a:t>Double RDD Functions</a:t>
            </a:r>
            <a:endParaRPr lang="en-IN" dirty="0"/>
          </a:p>
        </p:txBody>
      </p:sp>
      <p:pic>
        <p:nvPicPr>
          <p:cNvPr id="5" name="Content Placeholder 4">
            <a:extLst>
              <a:ext uri="{FF2B5EF4-FFF2-40B4-BE49-F238E27FC236}">
                <a16:creationId xmlns:a16="http://schemas.microsoft.com/office/drawing/2014/main" id="{39C1E9DB-67E1-41DB-AD65-109900E3CB0C}"/>
              </a:ext>
            </a:extLst>
          </p:cNvPr>
          <p:cNvPicPr>
            <a:picLocks noGrp="1" noChangeAspect="1"/>
          </p:cNvPicPr>
          <p:nvPr>
            <p:ph idx="1"/>
          </p:nvPr>
        </p:nvPicPr>
        <p:blipFill>
          <a:blip r:embed="rId2"/>
          <a:stretch>
            <a:fillRect/>
          </a:stretch>
        </p:blipFill>
        <p:spPr>
          <a:xfrm>
            <a:off x="198207" y="2166424"/>
            <a:ext cx="12073090" cy="3756073"/>
          </a:xfrm>
        </p:spPr>
      </p:pic>
    </p:spTree>
    <p:extLst>
      <p:ext uri="{BB962C8B-B14F-4D97-AF65-F5344CB8AC3E}">
        <p14:creationId xmlns:p14="http://schemas.microsoft.com/office/powerpoint/2010/main" val="42123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45BD-3121-4562-B934-3095959D260C}"/>
              </a:ext>
            </a:extLst>
          </p:cNvPr>
          <p:cNvSpPr>
            <a:spLocks noGrp="1"/>
          </p:cNvSpPr>
          <p:nvPr>
            <p:ph type="title"/>
          </p:nvPr>
        </p:nvSpPr>
        <p:spPr/>
        <p:txBody>
          <a:bodyPr>
            <a:normAutofit/>
          </a:bodyPr>
          <a:lstStyle/>
          <a:p>
            <a:r>
              <a:rPr lang="en-US" sz="5400" b="1" dirty="0"/>
              <a:t>Some things to remember</a:t>
            </a:r>
            <a:endParaRPr lang="en-IN" sz="5400" b="1" dirty="0"/>
          </a:p>
        </p:txBody>
      </p:sp>
      <p:sp>
        <p:nvSpPr>
          <p:cNvPr id="3" name="Content Placeholder 2">
            <a:extLst>
              <a:ext uri="{FF2B5EF4-FFF2-40B4-BE49-F238E27FC236}">
                <a16:creationId xmlns:a16="http://schemas.microsoft.com/office/drawing/2014/main" id="{4E989527-45EA-4BFA-96C2-2BBE355762D1}"/>
              </a:ext>
            </a:extLst>
          </p:cNvPr>
          <p:cNvSpPr>
            <a:spLocks noGrp="1"/>
          </p:cNvSpPr>
          <p:nvPr>
            <p:ph idx="1"/>
          </p:nvPr>
        </p:nvSpPr>
        <p:spPr/>
        <p:txBody>
          <a:bodyPr>
            <a:normAutofit/>
          </a:bodyPr>
          <a:lstStyle/>
          <a:p>
            <a:r>
              <a:rPr lang="en-US" sz="2400" dirty="0"/>
              <a:t>RDD is recomputed every time it is materialized. Hence you can cache RDD if it is accessed frequently.</a:t>
            </a:r>
          </a:p>
          <a:p>
            <a:r>
              <a:rPr lang="en-US" sz="2400" dirty="0"/>
              <a:t>In local mode, you just need to specify file location. In distributed mode, the file should be accessible all the nodes in the cluster</a:t>
            </a:r>
          </a:p>
          <a:p>
            <a:r>
              <a:rPr lang="en-US" sz="2400" dirty="0"/>
              <a:t>Operation should follow associative law and commutative law for </a:t>
            </a:r>
            <a:r>
              <a:rPr lang="en-US" sz="2400" dirty="0" err="1"/>
              <a:t>reduceByKey</a:t>
            </a:r>
            <a:r>
              <a:rPr lang="en-US" sz="2400" dirty="0"/>
              <a:t> operations.</a:t>
            </a:r>
          </a:p>
          <a:p>
            <a:r>
              <a:rPr lang="en-US" sz="2400" dirty="0"/>
              <a:t>Don’t collect() on large dataset</a:t>
            </a:r>
          </a:p>
          <a:p>
            <a:r>
              <a:rPr lang="en-US" sz="2400" dirty="0" err="1"/>
              <a:t>reduceByKey</a:t>
            </a:r>
            <a:r>
              <a:rPr lang="en-US" sz="2400" dirty="0"/>
              <a:t> is better than </a:t>
            </a:r>
            <a:r>
              <a:rPr lang="en-US" sz="2400" dirty="0" err="1"/>
              <a:t>groupByKey</a:t>
            </a:r>
            <a:endParaRPr lang="en-US" sz="2400" dirty="0"/>
          </a:p>
          <a:p>
            <a:r>
              <a:rPr lang="en-US" sz="2400" dirty="0"/>
              <a:t>repartition vs coalesce</a:t>
            </a:r>
            <a:endParaRPr lang="en-IN" sz="2400" dirty="0"/>
          </a:p>
        </p:txBody>
      </p:sp>
    </p:spTree>
    <p:extLst>
      <p:ext uri="{BB962C8B-B14F-4D97-AF65-F5344CB8AC3E}">
        <p14:creationId xmlns:p14="http://schemas.microsoft.com/office/powerpoint/2010/main" val="74860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B821-395F-4A10-8291-1911D9096498}"/>
              </a:ext>
            </a:extLst>
          </p:cNvPr>
          <p:cNvSpPr>
            <a:spLocks noGrp="1"/>
          </p:cNvSpPr>
          <p:nvPr>
            <p:ph type="title"/>
          </p:nvPr>
        </p:nvSpPr>
        <p:spPr/>
        <p:txBody>
          <a:bodyPr/>
          <a:lstStyle/>
          <a:p>
            <a:r>
              <a:rPr lang="en-US" dirty="0"/>
              <a:t>Shared Variables</a:t>
            </a:r>
            <a:endParaRPr lang="en-IN" dirty="0"/>
          </a:p>
        </p:txBody>
      </p:sp>
      <p:sp>
        <p:nvSpPr>
          <p:cNvPr id="3" name="Content Placeholder 2">
            <a:extLst>
              <a:ext uri="{FF2B5EF4-FFF2-40B4-BE49-F238E27FC236}">
                <a16:creationId xmlns:a16="http://schemas.microsoft.com/office/drawing/2014/main" id="{C9465063-8141-4BBC-84E8-1A452242E9B8}"/>
              </a:ext>
            </a:extLst>
          </p:cNvPr>
          <p:cNvSpPr>
            <a:spLocks noGrp="1"/>
          </p:cNvSpPr>
          <p:nvPr>
            <p:ph idx="1"/>
          </p:nvPr>
        </p:nvSpPr>
        <p:spPr/>
        <p:txBody>
          <a:bodyPr/>
          <a:lstStyle/>
          <a:p>
            <a:r>
              <a:rPr lang="en-US" dirty="0"/>
              <a:t>Broadcast</a:t>
            </a:r>
          </a:p>
          <a:p>
            <a:r>
              <a:rPr lang="en-US" dirty="0"/>
              <a:t>Persist</a:t>
            </a:r>
          </a:p>
          <a:p>
            <a:r>
              <a:rPr lang="en-US" dirty="0"/>
              <a:t>Cache</a:t>
            </a:r>
          </a:p>
          <a:p>
            <a:r>
              <a:rPr lang="en-US" dirty="0"/>
              <a:t>Accumulators</a:t>
            </a:r>
            <a:endParaRPr lang="en-IN" dirty="0"/>
          </a:p>
        </p:txBody>
      </p:sp>
    </p:spTree>
    <p:extLst>
      <p:ext uri="{BB962C8B-B14F-4D97-AF65-F5344CB8AC3E}">
        <p14:creationId xmlns:p14="http://schemas.microsoft.com/office/powerpoint/2010/main" val="223733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AF03-9C24-486A-BF0B-D21066FD2174}"/>
              </a:ext>
            </a:extLst>
          </p:cNvPr>
          <p:cNvSpPr>
            <a:spLocks noGrp="1"/>
          </p:cNvSpPr>
          <p:nvPr>
            <p:ph type="title"/>
          </p:nvPr>
        </p:nvSpPr>
        <p:spPr/>
        <p:txBody>
          <a:bodyPr/>
          <a:lstStyle/>
          <a:p>
            <a:r>
              <a:rPr lang="en-US" dirty="0"/>
              <a:t>RDD Persistence</a:t>
            </a:r>
            <a:endParaRPr lang="en-IN" dirty="0"/>
          </a:p>
        </p:txBody>
      </p:sp>
      <p:pic>
        <p:nvPicPr>
          <p:cNvPr id="9" name="Content Placeholder 8">
            <a:extLst>
              <a:ext uri="{FF2B5EF4-FFF2-40B4-BE49-F238E27FC236}">
                <a16:creationId xmlns:a16="http://schemas.microsoft.com/office/drawing/2014/main" id="{266489C1-4F6D-4076-BAFA-2B0160294614}"/>
              </a:ext>
            </a:extLst>
          </p:cNvPr>
          <p:cNvPicPr>
            <a:picLocks noGrp="1" noChangeAspect="1"/>
          </p:cNvPicPr>
          <p:nvPr>
            <p:ph idx="1"/>
          </p:nvPr>
        </p:nvPicPr>
        <p:blipFill>
          <a:blip r:embed="rId2"/>
          <a:stretch>
            <a:fillRect/>
          </a:stretch>
        </p:blipFill>
        <p:spPr>
          <a:xfrm>
            <a:off x="494437" y="1690688"/>
            <a:ext cx="11412412" cy="4149969"/>
          </a:xfrm>
        </p:spPr>
      </p:pic>
    </p:spTree>
    <p:extLst>
      <p:ext uri="{BB962C8B-B14F-4D97-AF65-F5344CB8AC3E}">
        <p14:creationId xmlns:p14="http://schemas.microsoft.com/office/powerpoint/2010/main" val="418536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1DEB-E315-4D14-B4C0-B3C8C59D6263}"/>
              </a:ext>
            </a:extLst>
          </p:cNvPr>
          <p:cNvSpPr>
            <a:spLocks noGrp="1"/>
          </p:cNvSpPr>
          <p:nvPr>
            <p:ph type="title"/>
          </p:nvPr>
        </p:nvSpPr>
        <p:spPr/>
        <p:txBody>
          <a:bodyPr/>
          <a:lstStyle/>
          <a:p>
            <a:r>
              <a:rPr lang="en-US" dirty="0"/>
              <a:t>Persistence Level</a:t>
            </a:r>
            <a:endParaRPr lang="en-IN" dirty="0"/>
          </a:p>
        </p:txBody>
      </p:sp>
      <p:pic>
        <p:nvPicPr>
          <p:cNvPr id="5" name="Content Placeholder 4">
            <a:extLst>
              <a:ext uri="{FF2B5EF4-FFF2-40B4-BE49-F238E27FC236}">
                <a16:creationId xmlns:a16="http://schemas.microsoft.com/office/drawing/2014/main" id="{A9938307-6018-40D7-8FD1-D65E83CF9F82}"/>
              </a:ext>
            </a:extLst>
          </p:cNvPr>
          <p:cNvPicPr>
            <a:picLocks noGrp="1" noChangeAspect="1"/>
          </p:cNvPicPr>
          <p:nvPr>
            <p:ph idx="1"/>
          </p:nvPr>
        </p:nvPicPr>
        <p:blipFill>
          <a:blip r:embed="rId2"/>
          <a:stretch>
            <a:fillRect/>
          </a:stretch>
        </p:blipFill>
        <p:spPr>
          <a:xfrm>
            <a:off x="838200" y="1558795"/>
            <a:ext cx="10515599" cy="4884997"/>
          </a:xfrm>
        </p:spPr>
      </p:pic>
    </p:spTree>
    <p:extLst>
      <p:ext uri="{BB962C8B-B14F-4D97-AF65-F5344CB8AC3E}">
        <p14:creationId xmlns:p14="http://schemas.microsoft.com/office/powerpoint/2010/main" val="171730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B66C-9E00-49F8-87EE-89FF575F4B18}"/>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Columnar Storage</a:t>
            </a:r>
          </a:p>
        </p:txBody>
      </p:sp>
      <p:pic>
        <p:nvPicPr>
          <p:cNvPr id="9" name="Content Placeholder 8">
            <a:extLst>
              <a:ext uri="{FF2B5EF4-FFF2-40B4-BE49-F238E27FC236}">
                <a16:creationId xmlns:a16="http://schemas.microsoft.com/office/drawing/2014/main" id="{799B1780-4D72-4099-B89B-B4233C339ECF}"/>
              </a:ext>
            </a:extLst>
          </p:cNvPr>
          <p:cNvPicPr>
            <a:picLocks noGrp="1" noChangeAspect="1"/>
          </p:cNvPicPr>
          <p:nvPr>
            <p:ph idx="1"/>
          </p:nvPr>
        </p:nvPicPr>
        <p:blipFill>
          <a:blip r:embed="rId2"/>
          <a:stretch>
            <a:fillRect/>
          </a:stretch>
        </p:blipFill>
        <p:spPr>
          <a:xfrm>
            <a:off x="838200" y="2027478"/>
            <a:ext cx="10515600" cy="3947631"/>
          </a:xfrm>
        </p:spPr>
      </p:pic>
    </p:spTree>
    <p:extLst>
      <p:ext uri="{BB962C8B-B14F-4D97-AF65-F5344CB8AC3E}">
        <p14:creationId xmlns:p14="http://schemas.microsoft.com/office/powerpoint/2010/main" val="403089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7E5121-6D51-47FE-810E-E3E1D309B7C6}"/>
              </a:ext>
            </a:extLst>
          </p:cNvPr>
          <p:cNvPicPr>
            <a:picLocks noChangeAspect="1"/>
          </p:cNvPicPr>
          <p:nvPr/>
        </p:nvPicPr>
        <p:blipFill>
          <a:blip r:embed="rId2"/>
          <a:stretch>
            <a:fillRect/>
          </a:stretch>
        </p:blipFill>
        <p:spPr>
          <a:xfrm>
            <a:off x="643467" y="961728"/>
            <a:ext cx="10905066" cy="4934543"/>
          </a:xfrm>
          <a:prstGeom prst="rect">
            <a:avLst/>
          </a:prstGeom>
        </p:spPr>
      </p:pic>
    </p:spTree>
    <p:extLst>
      <p:ext uri="{BB962C8B-B14F-4D97-AF65-F5344CB8AC3E}">
        <p14:creationId xmlns:p14="http://schemas.microsoft.com/office/powerpoint/2010/main" val="361613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B63B3-331D-4421-B3EF-6A2694E85C91}"/>
              </a:ext>
            </a:extLst>
          </p:cNvPr>
          <p:cNvPicPr>
            <a:picLocks noChangeAspect="1"/>
          </p:cNvPicPr>
          <p:nvPr/>
        </p:nvPicPr>
        <p:blipFill>
          <a:blip r:embed="rId2"/>
          <a:stretch>
            <a:fillRect/>
          </a:stretch>
        </p:blipFill>
        <p:spPr>
          <a:xfrm>
            <a:off x="660814" y="643466"/>
            <a:ext cx="10870372" cy="5571067"/>
          </a:xfrm>
          <a:prstGeom prst="rect">
            <a:avLst/>
          </a:prstGeom>
        </p:spPr>
      </p:pic>
    </p:spTree>
    <p:extLst>
      <p:ext uri="{BB962C8B-B14F-4D97-AF65-F5344CB8AC3E}">
        <p14:creationId xmlns:p14="http://schemas.microsoft.com/office/powerpoint/2010/main" val="119202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B042-0D6E-4C0A-B2B5-9B659C4FF723}"/>
              </a:ext>
            </a:extLst>
          </p:cNvPr>
          <p:cNvSpPr>
            <a:spLocks noGrp="1"/>
          </p:cNvSpPr>
          <p:nvPr>
            <p:ph type="title"/>
          </p:nvPr>
        </p:nvSpPr>
        <p:spPr/>
        <p:txBody>
          <a:bodyPr/>
          <a:lstStyle/>
          <a:p>
            <a:r>
              <a:rPr lang="en-US" dirty="0"/>
              <a:t>Statistics for filter and query optimization</a:t>
            </a:r>
            <a:endParaRPr lang="en-IN" dirty="0"/>
          </a:p>
        </p:txBody>
      </p:sp>
      <p:pic>
        <p:nvPicPr>
          <p:cNvPr id="5" name="Content Placeholder 4">
            <a:extLst>
              <a:ext uri="{FF2B5EF4-FFF2-40B4-BE49-F238E27FC236}">
                <a16:creationId xmlns:a16="http://schemas.microsoft.com/office/drawing/2014/main" id="{48EB1230-7244-440E-8595-0FE6CDB212F0}"/>
              </a:ext>
            </a:extLst>
          </p:cNvPr>
          <p:cNvPicPr>
            <a:picLocks noGrp="1" noChangeAspect="1"/>
          </p:cNvPicPr>
          <p:nvPr>
            <p:ph idx="1"/>
          </p:nvPr>
        </p:nvPicPr>
        <p:blipFill>
          <a:blip r:embed="rId2"/>
          <a:stretch>
            <a:fillRect/>
          </a:stretch>
        </p:blipFill>
        <p:spPr>
          <a:xfrm>
            <a:off x="1122412" y="1825625"/>
            <a:ext cx="9947176" cy="4351338"/>
          </a:xfrm>
        </p:spPr>
      </p:pic>
    </p:spTree>
    <p:extLst>
      <p:ext uri="{BB962C8B-B14F-4D97-AF65-F5344CB8AC3E}">
        <p14:creationId xmlns:p14="http://schemas.microsoft.com/office/powerpoint/2010/main" val="321707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CE24-DA7B-4187-A34B-AE122373F86E}"/>
              </a:ext>
            </a:extLst>
          </p:cNvPr>
          <p:cNvSpPr>
            <a:spLocks noGrp="1"/>
          </p:cNvSpPr>
          <p:nvPr>
            <p:ph type="title"/>
          </p:nvPr>
        </p:nvSpPr>
        <p:spPr>
          <a:xfrm>
            <a:off x="838200" y="365125"/>
            <a:ext cx="5658134" cy="1325563"/>
          </a:xfrm>
        </p:spPr>
        <p:txBody>
          <a:bodyPr/>
          <a:lstStyle/>
          <a:p>
            <a:r>
              <a:rPr lang="en-US" dirty="0" err="1"/>
              <a:t>PySpark</a:t>
            </a:r>
            <a:r>
              <a:rPr lang="en-US" dirty="0"/>
              <a:t> Data Flow</a:t>
            </a:r>
            <a:endParaRPr lang="en-IN" dirty="0"/>
          </a:p>
        </p:txBody>
      </p:sp>
      <p:pic>
        <p:nvPicPr>
          <p:cNvPr id="5" name="Content Placeholder 4">
            <a:extLst>
              <a:ext uri="{FF2B5EF4-FFF2-40B4-BE49-F238E27FC236}">
                <a16:creationId xmlns:a16="http://schemas.microsoft.com/office/drawing/2014/main" id="{8F2BFAFF-CDBB-4EDB-9EB2-C178428211BA}"/>
              </a:ext>
            </a:extLst>
          </p:cNvPr>
          <p:cNvPicPr>
            <a:picLocks noGrp="1" noChangeAspect="1"/>
          </p:cNvPicPr>
          <p:nvPr>
            <p:ph idx="1"/>
          </p:nvPr>
        </p:nvPicPr>
        <p:blipFill>
          <a:blip r:embed="rId2"/>
          <a:stretch>
            <a:fillRect/>
          </a:stretch>
        </p:blipFill>
        <p:spPr>
          <a:xfrm>
            <a:off x="838200" y="1690688"/>
            <a:ext cx="5030337" cy="4351338"/>
          </a:xfrm>
        </p:spPr>
      </p:pic>
      <p:sp>
        <p:nvSpPr>
          <p:cNvPr id="6" name="TextBox 5">
            <a:extLst>
              <a:ext uri="{FF2B5EF4-FFF2-40B4-BE49-F238E27FC236}">
                <a16:creationId xmlns:a16="http://schemas.microsoft.com/office/drawing/2014/main" id="{BA5F6FF6-531E-4088-B40A-1DDF05F2EF84}"/>
              </a:ext>
            </a:extLst>
          </p:cNvPr>
          <p:cNvSpPr txBox="1"/>
          <p:nvPr/>
        </p:nvSpPr>
        <p:spPr>
          <a:xfrm>
            <a:off x="6096000" y="0"/>
            <a:ext cx="5257800" cy="7017306"/>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Python driver program (which is your Spark application in Python), </a:t>
            </a:r>
            <a:r>
              <a:rPr lang="en-US" dirty="0" err="1"/>
              <a:t>SparkContext</a:t>
            </a:r>
            <a:r>
              <a:rPr lang="en-US" dirty="0"/>
              <a:t> uses Py4J software — A Bridge between Python and Java to launch a JVM and create a </a:t>
            </a:r>
            <a:r>
              <a:rPr lang="en-US" dirty="0" err="1"/>
              <a:t>JavaSparkContext</a:t>
            </a:r>
            <a:r>
              <a:rPr lang="en-US" dirty="0"/>
              <a:t>.</a:t>
            </a:r>
          </a:p>
          <a:p>
            <a:pPr marL="285750" indent="-285750">
              <a:buFont typeface="Arial" panose="020B0604020202020204" pitchFamily="34" charset="0"/>
              <a:buChar char="•"/>
            </a:pPr>
            <a:r>
              <a:rPr lang="en-US" dirty="0"/>
              <a:t>Py4J is only used on the driver for local communication between the Python and Java </a:t>
            </a:r>
            <a:r>
              <a:rPr lang="en-US" dirty="0" err="1"/>
              <a:t>SparkContext</a:t>
            </a:r>
            <a:r>
              <a:rPr lang="en-US" dirty="0"/>
              <a:t> objects; large data transfers are performed through a different mechanism.</a:t>
            </a:r>
          </a:p>
          <a:p>
            <a:pPr marL="285750" indent="-285750">
              <a:buFont typeface="Arial" panose="020B0604020202020204" pitchFamily="34" charset="0"/>
              <a:buChar char="•"/>
            </a:pPr>
            <a:r>
              <a:rPr lang="en-US" dirty="0"/>
              <a:t>RDD transformations in Python are mapped to transformations on </a:t>
            </a:r>
            <a:r>
              <a:rPr lang="en-US" dirty="0" err="1"/>
              <a:t>PythonRDD</a:t>
            </a:r>
            <a:r>
              <a:rPr lang="en-US" dirty="0"/>
              <a:t> objects in Java.</a:t>
            </a:r>
          </a:p>
          <a:p>
            <a:pPr marL="285750" indent="-285750">
              <a:buFont typeface="Arial" panose="020B0604020202020204" pitchFamily="34" charset="0"/>
              <a:buChar char="•"/>
            </a:pPr>
            <a:r>
              <a:rPr lang="en-US" dirty="0"/>
              <a:t>On remote worker machines, </a:t>
            </a:r>
            <a:r>
              <a:rPr lang="en-US" dirty="0" err="1"/>
              <a:t>PythonRDD</a:t>
            </a:r>
            <a:r>
              <a:rPr lang="en-US" dirty="0"/>
              <a:t> objects launch Python subprocesses and communicate with them using pipes, sending the user’s code and the data to be processed. </a:t>
            </a:r>
          </a:p>
          <a:p>
            <a:pPr marL="285750" indent="-285750">
              <a:buFont typeface="Arial" panose="020B0604020202020204" pitchFamily="34" charset="0"/>
              <a:buChar char="•"/>
            </a:pPr>
            <a:r>
              <a:rPr lang="en-US" dirty="0" err="1"/>
              <a:t>SparkContext</a:t>
            </a:r>
            <a:r>
              <a:rPr lang="en-US" dirty="0"/>
              <a:t> uses Py4J software, which enables Python programs running in a Python interpreter to dynamically access Java objects in a JVM. Methods are called as if the Java objects resided in the Python interpreter and Java collections can be accessed through standard Python collection methods. Py4J also enables Java programs to call back Python objects.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4887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EC85-306A-4BC4-9B55-7DE0510D7A1A}"/>
              </a:ext>
            </a:extLst>
          </p:cNvPr>
          <p:cNvSpPr>
            <a:spLocks noGrp="1"/>
          </p:cNvSpPr>
          <p:nvPr>
            <p:ph type="title"/>
          </p:nvPr>
        </p:nvSpPr>
        <p:spPr/>
        <p:txBody>
          <a:bodyPr/>
          <a:lstStyle/>
          <a:p>
            <a:r>
              <a:rPr lang="en-IN" dirty="0"/>
              <a:t>RDD Example</a:t>
            </a:r>
          </a:p>
        </p:txBody>
      </p:sp>
      <p:sp>
        <p:nvSpPr>
          <p:cNvPr id="3" name="Content Placeholder 2">
            <a:extLst>
              <a:ext uri="{FF2B5EF4-FFF2-40B4-BE49-F238E27FC236}">
                <a16:creationId xmlns:a16="http://schemas.microsoft.com/office/drawing/2014/main" id="{2F6F515C-84FF-44D0-8F29-1678A113E75E}"/>
              </a:ext>
            </a:extLst>
          </p:cNvPr>
          <p:cNvSpPr>
            <a:spLocks noGrp="1"/>
          </p:cNvSpPr>
          <p:nvPr>
            <p:ph idx="1"/>
          </p:nvPr>
        </p:nvSpPr>
        <p:spPr/>
        <p:txBody>
          <a:bodyPr>
            <a:normAutofit lnSpcReduction="10000"/>
          </a:bodyPr>
          <a:lstStyle/>
          <a:p>
            <a:pPr marL="0" indent="0">
              <a:buNone/>
            </a:pPr>
            <a:r>
              <a:rPr lang="en-US" sz="2000" b="0" i="0" dirty="0">
                <a:solidFill>
                  <a:srgbClr val="222222"/>
                </a:solidFill>
                <a:effectLst/>
              </a:rPr>
              <a:t>RDD stands for Resilient Distributed Dataset. It is considered the backbone of Apache Spark. This is available since the beginning of the Spark. That’s why it is considered as a fundamental data structure of Apache Spark. Data structures in the newer version of Sparks such as datasets and data frames are built on the top of RDD. In Spark, anything you do will go around RDD. The dataset in Spark RDDs is</a:t>
            </a:r>
            <a:br>
              <a:rPr lang="en-US" sz="2000" dirty="0"/>
            </a:br>
            <a:r>
              <a:rPr lang="en-US" sz="2000" b="0" i="0" dirty="0">
                <a:solidFill>
                  <a:srgbClr val="222222"/>
                </a:solidFill>
                <a:effectLst/>
              </a:rPr>
              <a:t>divided into logical partitions. If the data is logically partitioned within RDD, it is possible to send different pieces of data across different nodes of the cluster for distributed computing. RDD helps Spark to achieve efficient data processing.</a:t>
            </a:r>
          </a:p>
          <a:p>
            <a:pPr marL="0" indent="0">
              <a:buNone/>
            </a:pPr>
            <a:endParaRPr lang="en-US" sz="2000" b="1" dirty="0">
              <a:solidFill>
                <a:srgbClr val="222222"/>
              </a:solidFill>
              <a:latin typeface="Lato" panose="020B0604020202020204" pitchFamily="34" charset="0"/>
            </a:endParaRPr>
          </a:p>
          <a:p>
            <a:pPr marL="0" indent="0">
              <a:buNone/>
            </a:pPr>
            <a:r>
              <a:rPr lang="en-US" sz="2000" b="1" dirty="0">
                <a:solidFill>
                  <a:srgbClr val="222222"/>
                </a:solidFill>
              </a:rPr>
              <a:t>Features:</a:t>
            </a:r>
          </a:p>
          <a:p>
            <a:r>
              <a:rPr lang="en-IN" sz="1800" dirty="0"/>
              <a:t>Immutability</a:t>
            </a:r>
          </a:p>
          <a:p>
            <a:r>
              <a:rPr lang="en-IN" sz="1800" dirty="0"/>
              <a:t>In-memory computation</a:t>
            </a:r>
          </a:p>
          <a:p>
            <a:r>
              <a:rPr lang="en-IN" sz="1800" dirty="0"/>
              <a:t>Lazy evaluation</a:t>
            </a:r>
          </a:p>
          <a:p>
            <a:r>
              <a:rPr lang="en-IN" sz="1800" dirty="0"/>
              <a:t>Fault-tolerant</a:t>
            </a:r>
          </a:p>
          <a:p>
            <a:pPr marL="0" indent="0">
              <a:buNone/>
            </a:pPr>
            <a:endParaRPr lang="en-IN" sz="1800" dirty="0"/>
          </a:p>
          <a:p>
            <a:endParaRPr lang="en-IN" sz="1800" dirty="0"/>
          </a:p>
        </p:txBody>
      </p:sp>
    </p:spTree>
    <p:extLst>
      <p:ext uri="{BB962C8B-B14F-4D97-AF65-F5344CB8AC3E}">
        <p14:creationId xmlns:p14="http://schemas.microsoft.com/office/powerpoint/2010/main" val="20382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CE35-F4DD-4A46-9362-215DD9E7241A}"/>
              </a:ext>
            </a:extLst>
          </p:cNvPr>
          <p:cNvSpPr>
            <a:spLocks noGrp="1"/>
          </p:cNvSpPr>
          <p:nvPr>
            <p:ph type="title"/>
          </p:nvPr>
        </p:nvSpPr>
        <p:spPr/>
        <p:txBody>
          <a:bodyPr/>
          <a:lstStyle/>
          <a:p>
            <a:r>
              <a:rPr lang="en-US" dirty="0"/>
              <a:t>RDD Workflow</a:t>
            </a:r>
            <a:endParaRPr lang="en-IN" dirty="0"/>
          </a:p>
        </p:txBody>
      </p:sp>
      <p:pic>
        <p:nvPicPr>
          <p:cNvPr id="5" name="Content Placeholder 4">
            <a:extLst>
              <a:ext uri="{FF2B5EF4-FFF2-40B4-BE49-F238E27FC236}">
                <a16:creationId xmlns:a16="http://schemas.microsoft.com/office/drawing/2014/main" id="{B671642E-9768-4FF1-8039-0CF58CE2618F}"/>
              </a:ext>
            </a:extLst>
          </p:cNvPr>
          <p:cNvPicPr>
            <a:picLocks noGrp="1" noChangeAspect="1"/>
          </p:cNvPicPr>
          <p:nvPr>
            <p:ph idx="1"/>
          </p:nvPr>
        </p:nvPicPr>
        <p:blipFill>
          <a:blip r:embed="rId2"/>
          <a:stretch>
            <a:fillRect/>
          </a:stretch>
        </p:blipFill>
        <p:spPr>
          <a:xfrm>
            <a:off x="618979" y="1477567"/>
            <a:ext cx="10884282" cy="5015307"/>
          </a:xfrm>
        </p:spPr>
      </p:pic>
    </p:spTree>
    <p:extLst>
      <p:ext uri="{BB962C8B-B14F-4D97-AF65-F5344CB8AC3E}">
        <p14:creationId xmlns:p14="http://schemas.microsoft.com/office/powerpoint/2010/main" val="346862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E468-A5C6-472A-94F2-D2CC2BF7ED6E}"/>
              </a:ext>
            </a:extLst>
          </p:cNvPr>
          <p:cNvSpPr>
            <a:spLocks noGrp="1"/>
          </p:cNvSpPr>
          <p:nvPr>
            <p:ph type="title"/>
          </p:nvPr>
        </p:nvSpPr>
        <p:spPr/>
        <p:txBody>
          <a:bodyPr/>
          <a:lstStyle/>
          <a:p>
            <a:r>
              <a:rPr lang="en-US" dirty="0"/>
              <a:t>Shuffle</a:t>
            </a:r>
            <a:endParaRPr lang="en-IN" dirty="0"/>
          </a:p>
        </p:txBody>
      </p:sp>
      <p:sp>
        <p:nvSpPr>
          <p:cNvPr id="3" name="Content Placeholder 2">
            <a:extLst>
              <a:ext uri="{FF2B5EF4-FFF2-40B4-BE49-F238E27FC236}">
                <a16:creationId xmlns:a16="http://schemas.microsoft.com/office/drawing/2014/main" id="{4D621FDE-4C6C-4E40-A68E-7F308EEBA047}"/>
              </a:ext>
            </a:extLst>
          </p:cNvPr>
          <p:cNvSpPr>
            <a:spLocks noGrp="1"/>
          </p:cNvSpPr>
          <p:nvPr>
            <p:ph idx="1"/>
          </p:nvPr>
        </p:nvSpPr>
        <p:spPr/>
        <p:txBody>
          <a:bodyPr>
            <a:normAutofit/>
          </a:bodyPr>
          <a:lstStyle/>
          <a:p>
            <a:r>
              <a:rPr lang="en-US" sz="2400" dirty="0"/>
              <a:t>Shuffling is a process of redistributing data across partitions that may or may not cause moving data across JVM processes or even over the wire (between executors on separate servers).</a:t>
            </a:r>
          </a:p>
          <a:p>
            <a:r>
              <a:rPr lang="en-US" sz="2400" dirty="0"/>
              <a:t>Shuffling is the process of data transfer between stages (to be explained shortly).</a:t>
            </a:r>
          </a:p>
          <a:p>
            <a:r>
              <a:rPr lang="en-US" sz="2400" dirty="0"/>
              <a:t>According to Spark documentation, RDD operations are compiled into a DAG (directed acyclic graph) of RDD objects, where each RDD points to the parent it depends on (illustrated as Figure 6.4). At shuffle boundaries, the DAG is partitioned into so-called stages (Stage-1, Stage-2, …) that are going to be executed in order. Since shuffling involves copying data across executors and servers, making the shuffle is a complex and costly operation. Since shuffling is a costly operation, we have to be careful in selecting proper reductions.</a:t>
            </a:r>
            <a:endParaRPr lang="en-IN" sz="2400" dirty="0"/>
          </a:p>
        </p:txBody>
      </p:sp>
    </p:spTree>
    <p:extLst>
      <p:ext uri="{BB962C8B-B14F-4D97-AF65-F5344CB8AC3E}">
        <p14:creationId xmlns:p14="http://schemas.microsoft.com/office/powerpoint/2010/main" val="175723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3F8E-AC1E-44E1-8E4D-484A15632334}"/>
              </a:ext>
            </a:extLst>
          </p:cNvPr>
          <p:cNvSpPr>
            <a:spLocks noGrp="1"/>
          </p:cNvSpPr>
          <p:nvPr>
            <p:ph type="title"/>
          </p:nvPr>
        </p:nvSpPr>
        <p:spPr/>
        <p:txBody>
          <a:bodyPr>
            <a:normAutofit/>
          </a:bodyPr>
          <a:lstStyle/>
          <a:p>
            <a:r>
              <a:rPr lang="en-IN" b="1" i="0" dirty="0">
                <a:solidFill>
                  <a:srgbClr val="222222"/>
                </a:solidFill>
                <a:effectLst/>
                <a:latin typeface="Lato" panose="020F0502020204030203" pitchFamily="34" charset="0"/>
              </a:rPr>
              <a:t>How to create RDD?</a:t>
            </a:r>
            <a:endParaRPr lang="en-IN" dirty="0"/>
          </a:p>
        </p:txBody>
      </p:sp>
      <p:sp>
        <p:nvSpPr>
          <p:cNvPr id="3" name="Content Placeholder 2">
            <a:extLst>
              <a:ext uri="{FF2B5EF4-FFF2-40B4-BE49-F238E27FC236}">
                <a16:creationId xmlns:a16="http://schemas.microsoft.com/office/drawing/2014/main" id="{25C75E71-5838-48BE-8A6A-7B08D24164A2}"/>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Lato" panose="020F0502020204030203" pitchFamily="34" charset="0"/>
              </a:rPr>
              <a:t>Parallelize method by which already existing collection can be used in the driver program.</a:t>
            </a:r>
          </a:p>
          <a:p>
            <a:pPr algn="l">
              <a:buFont typeface="Arial" panose="020B0604020202020204" pitchFamily="34" charset="0"/>
              <a:buChar char="•"/>
            </a:pPr>
            <a:r>
              <a:rPr lang="en-US" b="0" i="0" dirty="0">
                <a:solidFill>
                  <a:srgbClr val="222222"/>
                </a:solidFill>
                <a:effectLst/>
                <a:latin typeface="Lato" panose="020F0502020204030203" pitchFamily="34" charset="0"/>
              </a:rPr>
              <a:t>By referencing a dataset that is present in an external storage system such as HDFS, HBase.</a:t>
            </a:r>
          </a:p>
          <a:p>
            <a:r>
              <a:rPr lang="en-US" b="0" i="0" dirty="0">
                <a:solidFill>
                  <a:srgbClr val="222222"/>
                </a:solidFill>
                <a:effectLst/>
                <a:latin typeface="Lato" panose="020F0502020204030203" pitchFamily="34" charset="0"/>
              </a:rPr>
              <a:t>New RDDs can be created from an existing RDD.</a:t>
            </a:r>
            <a:br>
              <a:rPr lang="en-US" dirty="0"/>
            </a:br>
            <a:endParaRPr lang="en-IN" dirty="0"/>
          </a:p>
        </p:txBody>
      </p:sp>
    </p:spTree>
    <p:extLst>
      <p:ext uri="{BB962C8B-B14F-4D97-AF65-F5344CB8AC3E}">
        <p14:creationId xmlns:p14="http://schemas.microsoft.com/office/powerpoint/2010/main" val="375424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A2C-E092-4B7D-8C5E-8D5C2A9B4746}"/>
              </a:ext>
            </a:extLst>
          </p:cNvPr>
          <p:cNvSpPr>
            <a:spLocks noGrp="1"/>
          </p:cNvSpPr>
          <p:nvPr>
            <p:ph type="title"/>
          </p:nvPr>
        </p:nvSpPr>
        <p:spPr/>
        <p:txBody>
          <a:bodyPr/>
          <a:lstStyle/>
          <a:p>
            <a:r>
              <a:rPr lang="en-US" dirty="0"/>
              <a:t>Operations on RDD</a:t>
            </a:r>
            <a:endParaRPr lang="en-IN" dirty="0"/>
          </a:p>
        </p:txBody>
      </p:sp>
      <p:sp>
        <p:nvSpPr>
          <p:cNvPr id="3" name="Content Placeholder 2">
            <a:extLst>
              <a:ext uri="{FF2B5EF4-FFF2-40B4-BE49-F238E27FC236}">
                <a16:creationId xmlns:a16="http://schemas.microsoft.com/office/drawing/2014/main" id="{552AD4E9-BD0A-4F4C-A625-BFEFC1A86855}"/>
              </a:ext>
            </a:extLst>
          </p:cNvPr>
          <p:cNvSpPr>
            <a:spLocks noGrp="1"/>
          </p:cNvSpPr>
          <p:nvPr>
            <p:ph idx="1"/>
          </p:nvPr>
        </p:nvSpPr>
        <p:spPr/>
        <p:txBody>
          <a:bodyPr>
            <a:normAutofit/>
          </a:bodyPr>
          <a:lstStyle/>
          <a:p>
            <a:pPr algn="l"/>
            <a:r>
              <a:rPr lang="en-IN" sz="2400" b="1" i="0" dirty="0">
                <a:solidFill>
                  <a:srgbClr val="222222"/>
                </a:solidFill>
                <a:effectLst/>
                <a:latin typeface="+mj-lt"/>
              </a:rPr>
              <a:t>Transformations</a:t>
            </a:r>
            <a:r>
              <a:rPr lang="en-IN" b="1" i="0" dirty="0">
                <a:solidFill>
                  <a:srgbClr val="222222"/>
                </a:solidFill>
                <a:effectLst/>
                <a:latin typeface="+mj-lt"/>
              </a:rPr>
              <a:t> - </a:t>
            </a:r>
            <a:r>
              <a:rPr lang="en-US" sz="2000" b="0" i="0" dirty="0">
                <a:solidFill>
                  <a:srgbClr val="222222"/>
                </a:solidFill>
                <a:effectLst/>
              </a:rPr>
              <a:t>Transformations are the processes that you perform on an RDD to get a result which is also an RDD. The example would be applying functions such as filter(), union(), map(), </a:t>
            </a:r>
            <a:r>
              <a:rPr lang="en-US" sz="2000" b="0" i="0" dirty="0" err="1">
                <a:solidFill>
                  <a:srgbClr val="222222"/>
                </a:solidFill>
                <a:effectLst/>
              </a:rPr>
              <a:t>flatMap</a:t>
            </a:r>
            <a:r>
              <a:rPr lang="en-US" sz="2000" b="0" i="0" dirty="0">
                <a:solidFill>
                  <a:srgbClr val="222222"/>
                </a:solidFill>
                <a:effectLst/>
              </a:rPr>
              <a:t>(), distinct(), </a:t>
            </a:r>
            <a:r>
              <a:rPr lang="en-US" sz="2000" b="0" i="0" dirty="0" err="1">
                <a:solidFill>
                  <a:srgbClr val="222222"/>
                </a:solidFill>
                <a:effectLst/>
              </a:rPr>
              <a:t>mapPartitions</a:t>
            </a:r>
            <a:r>
              <a:rPr lang="en-US" sz="2000" b="0" i="0" dirty="0">
                <a:solidFill>
                  <a:srgbClr val="222222"/>
                </a:solidFill>
                <a:effectLst/>
              </a:rPr>
              <a:t>(), </a:t>
            </a:r>
            <a:r>
              <a:rPr lang="en-US" sz="2000" b="0" i="0" dirty="0" err="1">
                <a:solidFill>
                  <a:srgbClr val="222222"/>
                </a:solidFill>
                <a:effectLst/>
              </a:rPr>
              <a:t>sortBy</a:t>
            </a:r>
            <a:r>
              <a:rPr lang="en-US" sz="2000" b="0" i="0" dirty="0">
                <a:solidFill>
                  <a:srgbClr val="222222"/>
                </a:solidFill>
                <a:effectLst/>
              </a:rPr>
              <a:t>() that would create an another resultant RDD. Lazy evaluation is applied in the creation of RDD.</a:t>
            </a:r>
            <a:endParaRPr lang="en-US" b="0" i="0" dirty="0">
              <a:solidFill>
                <a:srgbClr val="222222"/>
              </a:solidFill>
              <a:effectLst/>
            </a:endParaRPr>
          </a:p>
          <a:p>
            <a:pPr algn="l"/>
            <a:r>
              <a:rPr lang="en-IN" sz="2400" b="1" i="0" dirty="0">
                <a:solidFill>
                  <a:srgbClr val="222222"/>
                </a:solidFill>
                <a:effectLst/>
                <a:latin typeface="+mj-lt"/>
              </a:rPr>
              <a:t>Actions</a:t>
            </a:r>
            <a:r>
              <a:rPr lang="en-IN" dirty="0">
                <a:solidFill>
                  <a:srgbClr val="222222"/>
                </a:solidFill>
                <a:latin typeface="Lato" panose="020F0502020204030203" pitchFamily="34" charset="0"/>
              </a:rPr>
              <a:t> </a:t>
            </a:r>
            <a:r>
              <a:rPr lang="en-IN" sz="2000" dirty="0">
                <a:solidFill>
                  <a:srgbClr val="222222"/>
                </a:solidFill>
              </a:rPr>
              <a:t>- </a:t>
            </a:r>
            <a:r>
              <a:rPr lang="en-US" sz="2000" b="0" i="0" dirty="0">
                <a:solidFill>
                  <a:srgbClr val="222222"/>
                </a:solidFill>
                <a:effectLst/>
              </a:rPr>
              <a:t>Actions return results to the driver program or write it in a storage and kick off a computation. Some examples are count(), first(), collect(), take(), </a:t>
            </a:r>
            <a:r>
              <a:rPr lang="en-US" sz="2000" b="0" i="0" dirty="0" err="1">
                <a:solidFill>
                  <a:srgbClr val="222222"/>
                </a:solidFill>
                <a:effectLst/>
              </a:rPr>
              <a:t>countByKey</a:t>
            </a:r>
            <a:r>
              <a:rPr lang="en-US" sz="2000" b="0" i="0" dirty="0">
                <a:solidFill>
                  <a:srgbClr val="222222"/>
                </a:solidFill>
                <a:effectLst/>
              </a:rPr>
              <a:t>(), </a:t>
            </a:r>
            <a:r>
              <a:rPr lang="en-US" sz="2000" b="0" i="0" dirty="0" err="1">
                <a:solidFill>
                  <a:srgbClr val="222222"/>
                </a:solidFill>
                <a:effectLst/>
              </a:rPr>
              <a:t>collectAsMap</a:t>
            </a:r>
            <a:r>
              <a:rPr lang="en-US" sz="2000" b="0" i="0" dirty="0">
                <a:solidFill>
                  <a:srgbClr val="222222"/>
                </a:solidFill>
                <a:effectLst/>
              </a:rPr>
              <a:t>(), and reduce().</a:t>
            </a:r>
          </a:p>
          <a:p>
            <a:pPr algn="l"/>
            <a:r>
              <a:rPr lang="en-US" sz="2400" b="0" i="0" dirty="0">
                <a:solidFill>
                  <a:srgbClr val="222222"/>
                </a:solidFill>
                <a:effectLst/>
              </a:rPr>
              <a:t>Transformations will always return RDD whereas actions return some other data type.</a:t>
            </a:r>
          </a:p>
          <a:p>
            <a:endParaRPr lang="en-IN"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420721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EFCD-9CB5-4445-B277-B4C0EFADCB22}"/>
              </a:ext>
            </a:extLst>
          </p:cNvPr>
          <p:cNvSpPr>
            <a:spLocks noGrp="1"/>
          </p:cNvSpPr>
          <p:nvPr>
            <p:ph type="title"/>
          </p:nvPr>
        </p:nvSpPr>
        <p:spPr/>
        <p:txBody>
          <a:bodyPr/>
          <a:lstStyle/>
          <a:p>
            <a:r>
              <a:rPr lang="en-US"/>
              <a:t>Transformations and Actions</a:t>
            </a:r>
            <a:endParaRPr lang="en-IN" dirty="0"/>
          </a:p>
        </p:txBody>
      </p:sp>
      <p:pic>
        <p:nvPicPr>
          <p:cNvPr id="5" name="Content Placeholder 4">
            <a:extLst>
              <a:ext uri="{FF2B5EF4-FFF2-40B4-BE49-F238E27FC236}">
                <a16:creationId xmlns:a16="http://schemas.microsoft.com/office/drawing/2014/main" id="{193D2D87-DCFB-451B-A80F-99F60701667E}"/>
              </a:ext>
            </a:extLst>
          </p:cNvPr>
          <p:cNvPicPr>
            <a:picLocks noGrp="1" noChangeAspect="1"/>
          </p:cNvPicPr>
          <p:nvPr>
            <p:ph idx="1"/>
          </p:nvPr>
        </p:nvPicPr>
        <p:blipFill>
          <a:blip r:embed="rId2"/>
          <a:stretch>
            <a:fillRect/>
          </a:stretch>
        </p:blipFill>
        <p:spPr>
          <a:xfrm>
            <a:off x="838200" y="1690688"/>
            <a:ext cx="6439799" cy="2772162"/>
          </a:xfrm>
        </p:spPr>
      </p:pic>
      <p:sp>
        <p:nvSpPr>
          <p:cNvPr id="6" name="TextBox 5">
            <a:extLst>
              <a:ext uri="{FF2B5EF4-FFF2-40B4-BE49-F238E27FC236}">
                <a16:creationId xmlns:a16="http://schemas.microsoft.com/office/drawing/2014/main" id="{3696A0CE-A1F8-4D5B-AEF2-8FA449BD23BC}"/>
              </a:ext>
            </a:extLst>
          </p:cNvPr>
          <p:cNvSpPr txBox="1"/>
          <p:nvPr/>
        </p:nvSpPr>
        <p:spPr>
          <a:xfrm>
            <a:off x="7737231" y="1690688"/>
            <a:ext cx="3812344" cy="5355312"/>
          </a:xfrm>
          <a:prstGeom prst="rect">
            <a:avLst/>
          </a:prstGeom>
          <a:noFill/>
        </p:spPr>
        <p:txBody>
          <a:bodyPr wrap="square" rtlCol="0">
            <a:spAutoFit/>
          </a:bodyPr>
          <a:lstStyle/>
          <a:p>
            <a:r>
              <a:rPr lang="en-US" b="1" dirty="0"/>
              <a:t>Transformations:</a:t>
            </a:r>
          </a:p>
          <a:p>
            <a:endParaRPr lang="en-US" dirty="0"/>
          </a:p>
          <a:p>
            <a:pPr marL="285750" indent="-285750">
              <a:buFont typeface="Arial" panose="020B0604020202020204" pitchFamily="34" charset="0"/>
              <a:buChar char="•"/>
            </a:pPr>
            <a:r>
              <a:rPr lang="en-US" dirty="0"/>
              <a:t>Distinct</a:t>
            </a:r>
          </a:p>
          <a:p>
            <a:pPr marL="285750" indent="-285750">
              <a:buFont typeface="Arial" panose="020B0604020202020204" pitchFamily="34" charset="0"/>
              <a:buChar char="•"/>
            </a:pPr>
            <a:r>
              <a:rPr lang="en-US" dirty="0"/>
              <a:t>Filter</a:t>
            </a:r>
          </a:p>
          <a:p>
            <a:pPr marL="285750" indent="-285750">
              <a:buFont typeface="Arial" panose="020B0604020202020204" pitchFamily="34" charset="0"/>
              <a:buChar char="•"/>
            </a:pPr>
            <a:r>
              <a:rPr lang="en-US" dirty="0" err="1"/>
              <a:t>sortBy</a:t>
            </a:r>
            <a:endParaRPr lang="en-US" dirty="0"/>
          </a:p>
          <a:p>
            <a:pPr marL="285750" indent="-285750">
              <a:buFont typeface="Arial" panose="020B0604020202020204" pitchFamily="34" charset="0"/>
              <a:buChar char="•"/>
            </a:pPr>
            <a:r>
              <a:rPr lang="en-US" dirty="0"/>
              <a:t>Intersection</a:t>
            </a:r>
          </a:p>
          <a:p>
            <a:pPr marL="285750" indent="-285750">
              <a:buFont typeface="Arial" panose="020B0604020202020204" pitchFamily="34" charset="0"/>
              <a:buChar char="•"/>
            </a:pPr>
            <a:r>
              <a:rPr lang="en-US" dirty="0"/>
              <a:t>Union</a:t>
            </a:r>
          </a:p>
          <a:p>
            <a:pPr marL="285750" indent="-285750">
              <a:buFont typeface="Arial" panose="020B0604020202020204" pitchFamily="34" charset="0"/>
              <a:buChar char="•"/>
            </a:pPr>
            <a:r>
              <a:rPr lang="en-US" dirty="0" err="1"/>
              <a:t>groupBy</a:t>
            </a:r>
            <a:endParaRPr lang="en-US" dirty="0"/>
          </a:p>
          <a:p>
            <a:pPr marL="285750" indent="-285750">
              <a:buFont typeface="Arial" panose="020B0604020202020204" pitchFamily="34" charset="0"/>
              <a:buChar char="•"/>
            </a:pPr>
            <a:r>
              <a:rPr lang="en-US" dirty="0"/>
              <a:t>Map</a:t>
            </a:r>
          </a:p>
          <a:p>
            <a:pPr marL="285750" indent="-285750">
              <a:buFont typeface="Arial" panose="020B0604020202020204" pitchFamily="34" charset="0"/>
              <a:buChar char="•"/>
            </a:pPr>
            <a:r>
              <a:rPr lang="en-US" dirty="0" err="1"/>
              <a:t>Flatmap</a:t>
            </a:r>
            <a:endParaRPr lang="en-US" dirty="0"/>
          </a:p>
          <a:p>
            <a:pPr marL="285750" indent="-285750">
              <a:buFont typeface="Arial" panose="020B0604020202020204" pitchFamily="34" charset="0"/>
              <a:buChar char="•"/>
            </a:pPr>
            <a:endParaRPr lang="en-US" dirty="0"/>
          </a:p>
          <a:p>
            <a:r>
              <a:rPr lang="en-US" b="1" dirty="0"/>
              <a:t>Actions</a:t>
            </a:r>
            <a:r>
              <a:rPr lang="en-US" dirty="0"/>
              <a:t>:</a:t>
            </a:r>
          </a:p>
          <a:p>
            <a:pPr marL="285750" indent="-285750">
              <a:buFont typeface="Arial" panose="020B0604020202020204" pitchFamily="34" charset="0"/>
              <a:buChar char="•"/>
            </a:pPr>
            <a:r>
              <a:rPr lang="en-US" dirty="0"/>
              <a:t>First</a:t>
            </a:r>
          </a:p>
          <a:p>
            <a:pPr marL="285750" indent="-285750">
              <a:buFont typeface="Arial" panose="020B0604020202020204" pitchFamily="34" charset="0"/>
              <a:buChar char="•"/>
            </a:pPr>
            <a:r>
              <a:rPr lang="en-US" dirty="0"/>
              <a:t>Take</a:t>
            </a:r>
          </a:p>
          <a:p>
            <a:pPr marL="285750" indent="-285750">
              <a:buFont typeface="Arial" panose="020B0604020202020204" pitchFamily="34" charset="0"/>
              <a:buChar char="•"/>
            </a:pPr>
            <a:r>
              <a:rPr lang="en-US" dirty="0"/>
              <a:t>Collect</a:t>
            </a:r>
          </a:p>
          <a:p>
            <a:pPr marL="285750" indent="-285750">
              <a:buFont typeface="Arial" panose="020B0604020202020204" pitchFamily="34" charset="0"/>
              <a:buChar char="•"/>
            </a:pPr>
            <a:r>
              <a:rPr lang="en-US" dirty="0"/>
              <a:t>reduce</a:t>
            </a:r>
          </a:p>
          <a:p>
            <a:pPr marL="285750" indent="-285750">
              <a:buFont typeface="Arial" panose="020B0604020202020204" pitchFamily="34" charset="0"/>
              <a:buChar char="•"/>
            </a:pPr>
            <a:r>
              <a:rPr lang="en-US" dirty="0" err="1"/>
              <a:t>saveAsTextFile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6063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3170-9FB7-4D5E-BD1B-9328E001A322}"/>
              </a:ext>
            </a:extLst>
          </p:cNvPr>
          <p:cNvSpPr>
            <a:spLocks noGrp="1"/>
          </p:cNvSpPr>
          <p:nvPr>
            <p:ph type="title"/>
          </p:nvPr>
        </p:nvSpPr>
        <p:spPr/>
        <p:txBody>
          <a:bodyPr/>
          <a:lstStyle/>
          <a:p>
            <a:r>
              <a:rPr lang="en-US" dirty="0"/>
              <a:t>General RDD Functions</a:t>
            </a:r>
            <a:endParaRPr lang="en-IN" dirty="0"/>
          </a:p>
        </p:txBody>
      </p:sp>
      <p:pic>
        <p:nvPicPr>
          <p:cNvPr id="5" name="Content Placeholder 4">
            <a:extLst>
              <a:ext uri="{FF2B5EF4-FFF2-40B4-BE49-F238E27FC236}">
                <a16:creationId xmlns:a16="http://schemas.microsoft.com/office/drawing/2014/main" id="{98D2F546-86A0-4A99-95C4-F0534D19BB2D}"/>
              </a:ext>
            </a:extLst>
          </p:cNvPr>
          <p:cNvPicPr>
            <a:picLocks noGrp="1" noChangeAspect="1"/>
          </p:cNvPicPr>
          <p:nvPr>
            <p:ph idx="1"/>
          </p:nvPr>
        </p:nvPicPr>
        <p:blipFill>
          <a:blip r:embed="rId2"/>
          <a:stretch>
            <a:fillRect/>
          </a:stretch>
        </p:blipFill>
        <p:spPr>
          <a:xfrm>
            <a:off x="838199" y="1531528"/>
            <a:ext cx="11091203" cy="5209912"/>
          </a:xfrm>
        </p:spPr>
      </p:pic>
    </p:spTree>
    <p:extLst>
      <p:ext uri="{BB962C8B-B14F-4D97-AF65-F5344CB8AC3E}">
        <p14:creationId xmlns:p14="http://schemas.microsoft.com/office/powerpoint/2010/main" val="425781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741</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Lato</vt:lpstr>
      <vt:lpstr>Office Theme</vt:lpstr>
      <vt:lpstr>PySpark Architecture</vt:lpstr>
      <vt:lpstr>PySpark Data Flow</vt:lpstr>
      <vt:lpstr>RDD Example</vt:lpstr>
      <vt:lpstr>RDD Workflow</vt:lpstr>
      <vt:lpstr>Shuffle</vt:lpstr>
      <vt:lpstr>How to create RDD?</vt:lpstr>
      <vt:lpstr>Operations on RDD</vt:lpstr>
      <vt:lpstr>Transformations and Actions</vt:lpstr>
      <vt:lpstr>General RDD Functions</vt:lpstr>
      <vt:lpstr>Other Pair RDD Functions</vt:lpstr>
      <vt:lpstr>Double RDD Functions</vt:lpstr>
      <vt:lpstr>Some things to remember</vt:lpstr>
      <vt:lpstr>Shared Variables</vt:lpstr>
      <vt:lpstr>RDD Persistence</vt:lpstr>
      <vt:lpstr>Persistence Level</vt:lpstr>
      <vt:lpstr>Columnar Storage</vt:lpstr>
      <vt:lpstr>PowerPoint Presentation</vt:lpstr>
      <vt:lpstr>PowerPoint Presentation</vt:lpstr>
      <vt:lpstr>Statistics for filter and query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PySpark Architecture</dc:title>
  <dc:creator>Atika Jain</dc:creator>
  <cp:lastModifiedBy>Atika Jain</cp:lastModifiedBy>
  <cp:revision>4</cp:revision>
  <dcterms:created xsi:type="dcterms:W3CDTF">2022-01-29T09:24:30Z</dcterms:created>
  <dcterms:modified xsi:type="dcterms:W3CDTF">2022-01-30T10:40:41Z</dcterms:modified>
</cp:coreProperties>
</file>