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in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in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Ref idx="minor">
          <a:srgbClr val="000000"/>
        </a:fontRef>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2400">
        <a:latin typeface="+mn-lt"/>
        <a:ea typeface="+mn-ea"/>
        <a:cs typeface="+mn-cs"/>
        <a:sym typeface="Calibri"/>
      </a:defRPr>
    </a:lvl1pPr>
    <a:lvl2pPr indent="228600" latinLnBrk="0">
      <a:defRPr sz="2400">
        <a:latin typeface="+mn-lt"/>
        <a:ea typeface="+mn-ea"/>
        <a:cs typeface="+mn-cs"/>
        <a:sym typeface="Calibri"/>
      </a:defRPr>
    </a:lvl2pPr>
    <a:lvl3pPr indent="457200" latinLnBrk="0">
      <a:defRPr sz="2400">
        <a:latin typeface="+mn-lt"/>
        <a:ea typeface="+mn-ea"/>
        <a:cs typeface="+mn-cs"/>
        <a:sym typeface="Calibri"/>
      </a:defRPr>
    </a:lvl3pPr>
    <a:lvl4pPr indent="685800" latinLnBrk="0">
      <a:defRPr sz="2400">
        <a:latin typeface="+mn-lt"/>
        <a:ea typeface="+mn-ea"/>
        <a:cs typeface="+mn-cs"/>
        <a:sym typeface="Calibri"/>
      </a:defRPr>
    </a:lvl4pPr>
    <a:lvl5pPr indent="914400" latinLnBrk="0">
      <a:defRPr sz="2400">
        <a:latin typeface="+mn-lt"/>
        <a:ea typeface="+mn-ea"/>
        <a:cs typeface="+mn-cs"/>
        <a:sym typeface="Calibri"/>
      </a:defRPr>
    </a:lvl5pPr>
    <a:lvl6pPr indent="1143000" latinLnBrk="0">
      <a:defRPr sz="2400">
        <a:latin typeface="+mn-lt"/>
        <a:ea typeface="+mn-ea"/>
        <a:cs typeface="+mn-cs"/>
        <a:sym typeface="Calibri"/>
      </a:defRPr>
    </a:lvl6pPr>
    <a:lvl7pPr indent="1371600" latinLnBrk="0">
      <a:defRPr sz="2400">
        <a:latin typeface="+mn-lt"/>
        <a:ea typeface="+mn-ea"/>
        <a:cs typeface="+mn-cs"/>
        <a:sym typeface="Calibri"/>
      </a:defRPr>
    </a:lvl7pPr>
    <a:lvl8pPr indent="1600200" latinLnBrk="0">
      <a:defRPr sz="2400">
        <a:latin typeface="+mn-lt"/>
        <a:ea typeface="+mn-ea"/>
        <a:cs typeface="+mn-cs"/>
        <a:sym typeface="Calibri"/>
      </a:defRPr>
    </a:lvl8pPr>
    <a:lvl9pPr indent="1828800" latinLnBrk="0">
      <a:defRPr sz="24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github.com/codeblazer81/MIMIC-IV-NLP/blob/main/ClinicalBERT_ICU_Phenotyping.ipynb"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hape 100"/>
          <p:cNvSpPr/>
          <p:nvPr>
            <p:ph type="sldImg"/>
          </p:nvPr>
        </p:nvSpPr>
        <p:spPr>
          <a:prstGeom prst="rect">
            <a:avLst/>
          </a:prstGeom>
        </p:spPr>
        <p:txBody>
          <a:bodyPr/>
          <a:lstStyle/>
          <a:p>
            <a:pPr/>
          </a:p>
        </p:txBody>
      </p:sp>
      <p:sp>
        <p:nvSpPr>
          <p:cNvPr id="101" name="Shape 101"/>
          <p:cNvSpPr/>
          <p:nvPr>
            <p:ph type="body" sz="quarter" idx="1"/>
          </p:nvPr>
        </p:nvSpPr>
        <p:spPr>
          <a:prstGeom prst="rect">
            <a:avLst/>
          </a:prstGeom>
        </p:spPr>
        <p:txBody>
          <a:bodyPr/>
          <a:lstStyle/>
          <a:p>
            <a:pPr>
              <a:defRPr sz="1800"/>
            </a:pPr>
            <a:r>
              <a:t>What is ICU phenotyping? In summary, it means automatically determining from the ICU data whether a patient had a certain condition (phenotype) during their stay. The rich information in clinical notes is particularly useful for this, as notes contain detailed observations, descriptions of patient status, and clinician impressions</a:t>
            </a:r>
          </a:p>
          <a:p>
            <a:pPr>
              <a:defRPr sz="1800"/>
            </a:pPr>
            <a:r>
              <a:t>. However, notes are unstructured text, so we need NLP techniques to extract meaningful features for phenotyping. This tutorial will walk through how we preprocess the text, use a specialized BERT-based model (ClinicalBERT) to get features, and train a classifier to predict phenotypes.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defTabSz="457200">
              <a:defRPr sz="1200"/>
            </a:pPr>
            <a:r>
              <a:t>Code link -&gt; </a:t>
            </a:r>
            <a:r>
              <a:rPr u="sng">
                <a:solidFill>
                  <a:srgbClr val="0000FF"/>
                </a:solidFill>
                <a:uFill>
                  <a:solidFill>
                    <a:srgbClr val="0000FF"/>
                  </a:solidFill>
                </a:uFill>
                <a:hlinkClick r:id="rId3" invalidUrl="" action="" tgtFrame="" tooltip="" history="1" highlightClick="0" endSnd="0"/>
              </a:rPr>
              <a:t>https://github.com/codeblazer81/MIMIC-IV-NLP/blob/main/ClinicalBERT_ICU_Phenotyping.ipynb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defTabSz="457200">
              <a:defRPr sz="1200"/>
            </a:pPr>
            <a:r>
              <a:t>In summary, ClinicalBERT-based phenotyping shows better results than using a general-language model or simpler text features, especially for capturing nuances in clinical language2. However, performance can still vary by phenotype: common phenotypes (with more training examples and clearer mentions in text) will be predicted more accurately than rare ones. Our results highlight that while ClinicalBERT provides a powerful foundation, proper handling of class imbalance and possibly task-specific fine-tuning are important to reach high recall on the rarer conditions.</a:t>
            </a:r>
          </a:p>
          <a:p>
            <a:pPr defTabSz="457200">
              <a:defRPr sz="1200"/>
            </a:pPr>
          </a:p>
          <a:p>
            <a:pPr defTabSz="457200">
              <a:defRPr sz="1200"/>
            </a:pPr>
            <a:r>
              <a:t>Overall, this project illustrates how ClinicalBERT can be applied to clinical free-text for phenotype prediction, and how to go from raw ICU notes to an evaluated classification model. With further refinement, such models could assist clinicians in automatically flagging patients with certain conditions from their notes, aiding in cohort building for research or clinical decision support. The combination of domain-specific NLP models and critical care data is a promising avenue to improve automated understanding of electronic health records.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384300" y="4260850"/>
            <a:ext cx="15544800" cy="2940050"/>
          </a:xfrm>
          <a:prstGeom prst="rect">
            <a:avLst/>
          </a:prstGeom>
        </p:spPr>
        <p:txBody>
          <a:bodyPr/>
          <a:lstStyle/>
          <a:p>
            <a:pPr/>
            <a:r>
              <a:t>Title Text</a:t>
            </a:r>
          </a:p>
        </p:txBody>
      </p:sp>
      <p:sp>
        <p:nvSpPr>
          <p:cNvPr id="12" name="Body Level One…"/>
          <p:cNvSpPr txBox="1"/>
          <p:nvPr>
            <p:ph type="body" sz="quarter" idx="1"/>
          </p:nvPr>
        </p:nvSpPr>
        <p:spPr>
          <a:xfrm>
            <a:off x="2755900" y="7772400"/>
            <a:ext cx="12801600" cy="35052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927100" y="549276"/>
            <a:ext cx="16459200" cy="2286001"/>
          </a:xfrm>
          <a:prstGeom prst="rect">
            <a:avLst/>
          </a:prstGeom>
        </p:spPr>
        <p:txBody>
          <a:bodyPr/>
          <a:lstStyle/>
          <a:p>
            <a:pPr/>
            <a:r>
              <a:t>Title Text</a:t>
            </a:r>
          </a:p>
        </p:txBody>
      </p:sp>
      <p:sp>
        <p:nvSpPr>
          <p:cNvPr id="21" name="Body Level One…"/>
          <p:cNvSpPr txBox="1"/>
          <p:nvPr>
            <p:ph type="body" idx="1"/>
          </p:nvPr>
        </p:nvSpPr>
        <p:spPr>
          <a:xfrm>
            <a:off x="927100" y="3200400"/>
            <a:ext cx="16459200" cy="90519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1457325" y="8813800"/>
            <a:ext cx="15544801" cy="2724150"/>
          </a:xfrm>
          <a:prstGeom prst="rect">
            <a:avLst/>
          </a:prstGeom>
        </p:spPr>
        <p:txBody>
          <a:bodyPr anchor="t"/>
          <a:lstStyle>
            <a:lvl1pPr algn="l">
              <a:defRPr b="1" cap="all" sz="8000"/>
            </a:lvl1pPr>
          </a:lstStyle>
          <a:p>
            <a:pPr/>
            <a:r>
              <a:t>Title Text</a:t>
            </a:r>
          </a:p>
        </p:txBody>
      </p:sp>
      <p:sp>
        <p:nvSpPr>
          <p:cNvPr id="30" name="Body Level One…"/>
          <p:cNvSpPr txBox="1"/>
          <p:nvPr>
            <p:ph type="body" sz="quarter" idx="1"/>
          </p:nvPr>
        </p:nvSpPr>
        <p:spPr>
          <a:xfrm>
            <a:off x="1457325" y="5813426"/>
            <a:ext cx="15544801" cy="3000375"/>
          </a:xfrm>
          <a:prstGeom prst="rect">
            <a:avLst/>
          </a:prstGeom>
        </p:spPr>
        <p:txBody>
          <a:bodyPr anchor="b"/>
          <a:lstStyle>
            <a:lvl1pPr marL="0" indent="0">
              <a:spcBef>
                <a:spcPts val="900"/>
              </a:spcBef>
              <a:buSzTx/>
              <a:buFontTx/>
              <a:buNone/>
              <a:defRPr sz="4000">
                <a:solidFill>
                  <a:srgbClr val="888888"/>
                </a:solidFill>
              </a:defRPr>
            </a:lvl1pPr>
            <a:lvl2pPr marL="0" indent="457200">
              <a:spcBef>
                <a:spcPts val="900"/>
              </a:spcBef>
              <a:buSzTx/>
              <a:buFontTx/>
              <a:buNone/>
              <a:defRPr sz="4000">
                <a:solidFill>
                  <a:srgbClr val="888888"/>
                </a:solidFill>
              </a:defRPr>
            </a:lvl2pPr>
            <a:lvl3pPr marL="0" indent="914400">
              <a:spcBef>
                <a:spcPts val="900"/>
              </a:spcBef>
              <a:buSzTx/>
              <a:buFontTx/>
              <a:buNone/>
              <a:defRPr sz="4000">
                <a:solidFill>
                  <a:srgbClr val="888888"/>
                </a:solidFill>
              </a:defRPr>
            </a:lvl3pPr>
            <a:lvl4pPr marL="0" indent="1371600">
              <a:spcBef>
                <a:spcPts val="900"/>
              </a:spcBef>
              <a:buSzTx/>
              <a:buFontTx/>
              <a:buNone/>
              <a:defRPr sz="4000">
                <a:solidFill>
                  <a:srgbClr val="888888"/>
                </a:solidFill>
              </a:defRPr>
            </a:lvl4pPr>
            <a:lvl5pPr marL="0" indent="1828800">
              <a:spcBef>
                <a:spcPts val="900"/>
              </a:spcBef>
              <a:buSzTx/>
              <a:buFontTx/>
              <a:buNone/>
              <a:defRPr sz="4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927100" y="549276"/>
            <a:ext cx="16459200" cy="2286001"/>
          </a:xfrm>
          <a:prstGeom prst="rect">
            <a:avLst/>
          </a:prstGeom>
        </p:spPr>
        <p:txBody>
          <a:bodyPr/>
          <a:lstStyle/>
          <a:p>
            <a:pPr/>
            <a:r>
              <a:t>Title Text</a:t>
            </a:r>
          </a:p>
        </p:txBody>
      </p:sp>
      <p:sp>
        <p:nvSpPr>
          <p:cNvPr id="39" name="Body Level One…"/>
          <p:cNvSpPr txBox="1"/>
          <p:nvPr>
            <p:ph type="body" sz="half" idx="1"/>
          </p:nvPr>
        </p:nvSpPr>
        <p:spPr>
          <a:xfrm>
            <a:off x="927100" y="3200400"/>
            <a:ext cx="8077200" cy="9051926"/>
          </a:xfrm>
          <a:prstGeom prst="rect">
            <a:avLst/>
          </a:prstGeom>
        </p:spPr>
        <p:txBody>
          <a:bodyPr/>
          <a:lstStyle>
            <a:lvl1pPr>
              <a:spcBef>
                <a:spcPts val="1300"/>
              </a:spcBef>
              <a:defRPr sz="5600"/>
            </a:lvl1pPr>
            <a:lvl2pPr marL="1123950" indent="-666750">
              <a:spcBef>
                <a:spcPts val="1300"/>
              </a:spcBef>
              <a:defRPr sz="5600"/>
            </a:lvl2pPr>
            <a:lvl3pPr marL="1554479" indent="-640079">
              <a:spcBef>
                <a:spcPts val="1300"/>
              </a:spcBef>
              <a:defRPr sz="5600"/>
            </a:lvl3pPr>
            <a:lvl4pPr marL="2082800" indent="-711200">
              <a:spcBef>
                <a:spcPts val="1300"/>
              </a:spcBef>
              <a:defRPr sz="5600"/>
            </a:lvl4pPr>
            <a:lvl5pPr marL="2540000" indent="-711200">
              <a:spcBef>
                <a:spcPts val="1300"/>
              </a:spcBef>
              <a:defRPr sz="56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927100" y="549276"/>
            <a:ext cx="16459200" cy="2286001"/>
          </a:xfrm>
          <a:prstGeom prst="rect">
            <a:avLst/>
          </a:prstGeom>
        </p:spPr>
        <p:txBody>
          <a:bodyPr/>
          <a:lstStyle/>
          <a:p>
            <a:pPr/>
            <a:r>
              <a:t>Title Text</a:t>
            </a:r>
          </a:p>
        </p:txBody>
      </p:sp>
      <p:sp>
        <p:nvSpPr>
          <p:cNvPr id="48" name="Body Level One…"/>
          <p:cNvSpPr txBox="1"/>
          <p:nvPr>
            <p:ph type="body" sz="quarter" idx="1"/>
          </p:nvPr>
        </p:nvSpPr>
        <p:spPr>
          <a:xfrm>
            <a:off x="927100" y="3070225"/>
            <a:ext cx="8080376" cy="1279525"/>
          </a:xfrm>
          <a:prstGeom prst="rect">
            <a:avLst/>
          </a:prstGeom>
        </p:spPr>
        <p:txBody>
          <a:bodyPr anchor="b"/>
          <a:lstStyle>
            <a:lvl1pPr marL="0" indent="0">
              <a:spcBef>
                <a:spcPts val="1100"/>
              </a:spcBef>
              <a:buSzTx/>
              <a:buFontTx/>
              <a:buNone/>
              <a:defRPr b="1" sz="4800"/>
            </a:lvl1pPr>
            <a:lvl2pPr marL="0" indent="457200">
              <a:spcBef>
                <a:spcPts val="1100"/>
              </a:spcBef>
              <a:buSzTx/>
              <a:buFontTx/>
              <a:buNone/>
              <a:defRPr b="1" sz="4800"/>
            </a:lvl2pPr>
            <a:lvl3pPr marL="0" indent="914400">
              <a:spcBef>
                <a:spcPts val="1100"/>
              </a:spcBef>
              <a:buSzTx/>
              <a:buFontTx/>
              <a:buNone/>
              <a:defRPr b="1" sz="4800"/>
            </a:lvl3pPr>
            <a:lvl4pPr marL="0" indent="1371600">
              <a:spcBef>
                <a:spcPts val="1100"/>
              </a:spcBef>
              <a:buSzTx/>
              <a:buFontTx/>
              <a:buNone/>
              <a:defRPr b="1" sz="4800"/>
            </a:lvl4pPr>
            <a:lvl5pPr marL="0" indent="1828800">
              <a:spcBef>
                <a:spcPts val="1100"/>
              </a:spcBef>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9302750" y="3070225"/>
            <a:ext cx="8083550" cy="1279525"/>
          </a:xfrm>
          <a:prstGeom prst="rect">
            <a:avLst/>
          </a:prstGeom>
          <a:ln w="12700"/>
        </p:spPr>
        <p:txBody>
          <a:bodyPr anchor="b"/>
          <a:lstStyle/>
          <a:p>
            <a:pPr marL="0" indent="0">
              <a:spcBef>
                <a:spcPts val="1100"/>
              </a:spcBef>
              <a:buSzTx/>
              <a:buFontTx/>
              <a:buNone/>
              <a:defRPr b="1" sz="48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927100" y="549276"/>
            <a:ext cx="16459200" cy="2286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927100" y="546100"/>
            <a:ext cx="6016627" cy="2324100"/>
          </a:xfrm>
          <a:prstGeom prst="rect">
            <a:avLst/>
          </a:prstGeom>
        </p:spPr>
        <p:txBody>
          <a:bodyPr anchor="b"/>
          <a:lstStyle>
            <a:lvl1pPr algn="l">
              <a:defRPr b="1" sz="4000"/>
            </a:lvl1pPr>
          </a:lstStyle>
          <a:p>
            <a:pPr/>
            <a:r>
              <a:t>Title Text</a:t>
            </a:r>
          </a:p>
        </p:txBody>
      </p:sp>
      <p:sp>
        <p:nvSpPr>
          <p:cNvPr id="73" name="Body Level One…"/>
          <p:cNvSpPr txBox="1"/>
          <p:nvPr>
            <p:ph type="body" sz="half" idx="1"/>
          </p:nvPr>
        </p:nvSpPr>
        <p:spPr>
          <a:xfrm>
            <a:off x="7162800" y="546100"/>
            <a:ext cx="10223500" cy="117062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927099" y="2870200"/>
            <a:ext cx="6016628" cy="9382126"/>
          </a:xfrm>
          <a:prstGeom prst="rect">
            <a:avLst/>
          </a:prstGeom>
          <a:ln w="12700"/>
        </p:spPr>
        <p:txBody>
          <a:bodyPr/>
          <a:lstStyle/>
          <a:p>
            <a:pPr marL="0" indent="0">
              <a:spcBef>
                <a:spcPts val="600"/>
              </a:spcBef>
              <a:buSzTx/>
              <a:buFontTx/>
              <a:buNone/>
              <a:defRPr sz="28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3597276" y="9601200"/>
            <a:ext cx="10972801" cy="1133476"/>
          </a:xfrm>
          <a:prstGeom prst="rect">
            <a:avLst/>
          </a:prstGeom>
        </p:spPr>
        <p:txBody>
          <a:bodyPr anchor="b"/>
          <a:lstStyle>
            <a:lvl1pPr algn="l">
              <a:defRPr b="1" sz="4000"/>
            </a:lvl1pPr>
          </a:lstStyle>
          <a:p>
            <a:pPr/>
            <a:r>
              <a:t>Title Text</a:t>
            </a:r>
          </a:p>
        </p:txBody>
      </p:sp>
      <p:sp>
        <p:nvSpPr>
          <p:cNvPr id="83" name="Picture Placeholder 2"/>
          <p:cNvSpPr/>
          <p:nvPr>
            <p:ph type="pic" sz="half" idx="21"/>
          </p:nvPr>
        </p:nvSpPr>
        <p:spPr>
          <a:xfrm>
            <a:off x="3597276" y="1225550"/>
            <a:ext cx="10972801" cy="8229600"/>
          </a:xfrm>
          <a:prstGeom prst="rect">
            <a:avLst/>
          </a:prstGeom>
          <a:ln w="12700"/>
        </p:spPr>
        <p:txBody>
          <a:bodyPr tIns="45719" bIns="45719">
            <a:noAutofit/>
          </a:bodyPr>
          <a:lstStyle/>
          <a:p>
            <a:pPr/>
          </a:p>
        </p:txBody>
      </p:sp>
      <p:sp>
        <p:nvSpPr>
          <p:cNvPr id="84" name="Body Level One…"/>
          <p:cNvSpPr txBox="1"/>
          <p:nvPr>
            <p:ph type="body" sz="quarter" idx="1"/>
          </p:nvPr>
        </p:nvSpPr>
        <p:spPr>
          <a:xfrm>
            <a:off x="3597276" y="10734675"/>
            <a:ext cx="10972801" cy="1609725"/>
          </a:xfrm>
          <a:prstGeom prst="rect">
            <a:avLst/>
          </a:prstGeom>
        </p:spPr>
        <p:txBody>
          <a:bodyPr/>
          <a:lstStyle>
            <a:lvl1pPr marL="0" indent="0">
              <a:spcBef>
                <a:spcPts val="600"/>
              </a:spcBef>
              <a:buSzTx/>
              <a:buFontTx/>
              <a:buNone/>
              <a:defRPr sz="2800"/>
            </a:lvl1pPr>
            <a:lvl2pPr marL="0" indent="457200">
              <a:spcBef>
                <a:spcPts val="600"/>
              </a:spcBef>
              <a:buSzTx/>
              <a:buFontTx/>
              <a:buNone/>
              <a:defRPr sz="2800"/>
            </a:lvl2pPr>
            <a:lvl3pPr marL="0" indent="914400">
              <a:spcBef>
                <a:spcPts val="600"/>
              </a:spcBef>
              <a:buSzTx/>
              <a:buFontTx/>
              <a:buNone/>
              <a:defRPr sz="2800"/>
            </a:lvl3pPr>
            <a:lvl4pPr marL="0" indent="1371600">
              <a:spcBef>
                <a:spcPts val="600"/>
              </a:spcBef>
              <a:buSzTx/>
              <a:buFontTx/>
              <a:buNone/>
              <a:defRPr sz="2800"/>
            </a:lvl4pPr>
            <a:lvl5pPr marL="0" indent="1828800">
              <a:spcBef>
                <a:spcPts val="600"/>
              </a:spcBef>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16881752" y="12835870"/>
            <a:ext cx="504548" cy="483910"/>
          </a:xfrm>
          <a:prstGeom prst="rect">
            <a:avLst/>
          </a:prstGeom>
          <a:ln w="25400">
            <a:miter lim="400000"/>
          </a:ln>
        </p:spPr>
        <p:txBody>
          <a:bodyPr wrap="none" tIns="91439" bIns="91439" anchor="ctr">
            <a:spAutoFit/>
          </a:bodyPr>
          <a:lstStyle>
            <a:lvl1pPr algn="r">
              <a:defRPr sz="2400">
                <a:solidFill>
                  <a:srgbClr val="888888"/>
                </a:solidFill>
              </a:defRPr>
            </a:lvl1pPr>
          </a:lstStyle>
          <a:p>
            <a:pPr/>
            <a:fld id="{86CB4B4D-7CA3-9044-876B-883B54F8677D}" type="slidenum"/>
          </a:p>
        </p:txBody>
      </p:sp>
      <p:sp>
        <p:nvSpPr>
          <p:cNvPr id="3" name="Title Text"/>
          <p:cNvSpPr txBox="1"/>
          <p:nvPr>
            <p:ph type="title"/>
          </p:nvPr>
        </p:nvSpPr>
        <p:spPr>
          <a:xfrm>
            <a:off x="1230630" y="184149"/>
            <a:ext cx="21922740" cy="3016251"/>
          </a:xfrm>
          <a:prstGeom prst="rect">
            <a:avLst/>
          </a:prstGeom>
          <a:ln w="25400">
            <a:miter lim="400000"/>
          </a:ln>
          <a:extLst>
            <a:ext uri="{C572A759-6A51-4108-AA02-DFA0A04FC94B}">
              <ma14:wrappingTextBoxFlag xmlns:ma14="http://schemas.microsoft.com/office/mac/drawingml/2011/main" val="1"/>
            </a:ext>
          </a:extLst>
        </p:spPr>
        <p:txBody>
          <a:bodyPr tIns="91439" bIns="91439" anchor="ctr">
            <a:normAutofit fontScale="100000" lnSpcReduction="0"/>
          </a:bodyPr>
          <a:lstStyle/>
          <a:p>
            <a:pPr/>
            <a:r>
              <a:t>Title Text</a:t>
            </a:r>
          </a:p>
        </p:txBody>
      </p:sp>
      <p:sp>
        <p:nvSpPr>
          <p:cNvPr id="4" name="Body Level One…"/>
          <p:cNvSpPr txBox="1"/>
          <p:nvPr>
            <p:ph type="body" idx="1"/>
          </p:nvPr>
        </p:nvSpPr>
        <p:spPr>
          <a:xfrm>
            <a:off x="1230630" y="3200400"/>
            <a:ext cx="21922740" cy="10515600"/>
          </a:xfrm>
          <a:prstGeom prst="rect">
            <a:avLst/>
          </a:prstGeom>
          <a:ln w="254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8800" u="none">
          <a:solidFill>
            <a:srgbClr val="000000"/>
          </a:solidFill>
          <a:uFillTx/>
          <a:latin typeface="+mn-lt"/>
          <a:ea typeface="+mn-ea"/>
          <a:cs typeface="+mn-cs"/>
          <a:sym typeface="Calibri"/>
        </a:defRPr>
      </a:lvl9pPr>
    </p:titleStyle>
    <p:bodyStyle>
      <a:lvl1pPr marL="685800" marR="0" indent="-68580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1pPr>
      <a:lvl2pPr marL="1110342" marR="0" indent="-653142"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2pPr>
      <a:lvl3pPr marL="1524000" marR="0" indent="-60960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3pPr>
      <a:lvl4pPr marL="21031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4pPr>
      <a:lvl5pPr marL="25603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5pPr>
      <a:lvl6pPr marL="30175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6pPr>
      <a:lvl7pPr marL="34747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7pPr>
      <a:lvl8pPr marL="39319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8pPr>
      <a:lvl9pPr marL="4389120" marR="0" indent="-731520" algn="l" defTabSz="914400" rtl="0" latinLnBrk="0">
        <a:lnSpc>
          <a:spcPct val="100000"/>
        </a:lnSpc>
        <a:spcBef>
          <a:spcPts val="1500"/>
        </a:spcBef>
        <a:spcAft>
          <a:spcPts val="0"/>
        </a:spcAft>
        <a:buClrTx/>
        <a:buSzPct val="100000"/>
        <a:buFont typeface="Arial"/>
        <a:buChar char="•"/>
        <a:tabLst/>
        <a:defRPr b="0" baseline="0" cap="none" i="0" spc="0" strike="noStrike" sz="64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medium.com/@EleventhHourEnthusiast/adapting-bert-for-biomedical-and-clinical-nlp-clinicalbert-and-bluebert-64cbdc33a00b#:~:text=ClinicalBERT consistently outperformed these baseline,and better capturing of long" TargetMode="External"/><Relationship Id="rId4" Type="http://schemas.openxmlformats.org/officeDocument/2006/relationships/hyperlink" Target="https://ai.jmir.org/2023/1/e41264/PDF#:~:text=domain,tasks after training BERT models"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ai.jmir.org/2023/1/e41264/PDF#:~:text=domain,tasks after training BERT models" TargetMode="External"/><Relationship Id="rId3" Type="http://schemas.openxmlformats.org/officeDocument/2006/relationships/hyperlink" Target="https://medium.com/@EleventhHourEnthusiast/adapting-bert-for-biomedical-and-clinical-nlp-clinicalbert-and-bluebert-64cbdc33a00b#:~:text=ClinicalBERT consistently outperformed these baseline,and better capturing of long"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ClinicalBERT for ICU Phenotyping:…"/>
          <p:cNvSpPr txBox="1"/>
          <p:nvPr>
            <p:ph type="ctrTitle"/>
          </p:nvPr>
        </p:nvSpPr>
        <p:spPr>
          <a:xfrm>
            <a:off x="1384300" y="4260850"/>
            <a:ext cx="21615400" cy="2940050"/>
          </a:xfrm>
          <a:prstGeom prst="rect">
            <a:avLst/>
          </a:prstGeom>
        </p:spPr>
        <p:txBody>
          <a:bodyPr/>
          <a:lstStyle/>
          <a:p>
            <a:pPr/>
            <a:r>
              <a:t>ClinicalBERT for ICU Phenotyping: </a:t>
            </a:r>
          </a:p>
          <a:p>
            <a:pPr/>
            <a:r>
              <a:t>A Beginner's Tutorial</a:t>
            </a:r>
          </a:p>
        </p:txBody>
      </p:sp>
      <p:sp>
        <p:nvSpPr>
          <p:cNvPr id="95" name="Slide Number"/>
          <p:cNvSpPr txBox="1"/>
          <p:nvPr>
            <p:ph type="sldNum" sz="quarter" idx="2"/>
          </p:nvPr>
        </p:nvSpPr>
        <p:spPr>
          <a:xfrm>
            <a:off x="17036236" y="12835870"/>
            <a:ext cx="350065"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Measuring Model Performance</a:t>
            </a:r>
          </a:p>
        </p:txBody>
      </p:sp>
      <p:sp>
        <p:nvSpPr>
          <p:cNvPr id="169" name="Slide Number"/>
          <p:cNvSpPr txBox="1"/>
          <p:nvPr>
            <p:ph type="sldNum" sz="quarter" idx="2"/>
          </p:nvPr>
        </p:nvSpPr>
        <p:spPr>
          <a:xfrm>
            <a:off x="22638435" y="12999678"/>
            <a:ext cx="504548"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0" name="Classification with Class Weights"/>
          <p:cNvGraphicFramePr/>
          <p:nvPr/>
        </p:nvGraphicFramePr>
        <p:xfrm>
          <a:off x="1021704" y="2177562"/>
          <a:ext cx="10431965" cy="4318118"/>
        </p:xfrm>
        <a:graphic xmlns:a="http://schemas.openxmlformats.org/drawingml/2006/main">
          <a:graphicData uri="http://schemas.openxmlformats.org/drawingml/2006/table">
            <a:tbl>
              <a:tblPr firstCol="1" firstRow="1" lastCol="0" lastRow="0" bandCol="0" bandRow="0" rtl="0">
                <a:tableStyleId>{2708684C-4D16-4618-839F-0558EEFCDFE6}</a:tableStyleId>
              </a:tblPr>
              <a:tblGrid>
                <a:gridCol w="2631205"/>
                <a:gridCol w="2178243"/>
                <a:gridCol w="1942451"/>
                <a:gridCol w="1909791"/>
                <a:gridCol w="1744872"/>
              </a:tblGrid>
              <a:tr h="457894">
                <a:tc gridSpan="5">
                  <a:txBody>
                    <a:bodyPr/>
                    <a:lstStyle/>
                    <a:p>
                      <a:pPr algn="l">
                        <a:defRPr b="0" sz="1800"/>
                      </a:pPr>
                      <a:r>
                        <a:rPr sz="3600"/>
                        <a:t>Classification with Class Weights</a:t>
                      </a:r>
                    </a:p>
                  </a:txBody>
                  <a:tcPr marL="0" marR="0" marT="0" marB="0" anchor="t" anchorCtr="0" horzOverflow="overflow">
                    <a:lnL/>
                    <a:lnR/>
                    <a:lnT/>
                    <a:lnB w="25400">
                      <a:solidFill>
                        <a:srgbClr val="000000"/>
                      </a:solidFill>
                    </a:lnB>
                    <a:solidFill>
                      <a:srgbClr val="000000">
                        <a:alpha val="0"/>
                      </a:srgbClr>
                    </a:solidFill>
                  </a:tcPr>
                </a:tc>
                <a:tc hMerge="1">
                  <a:tcPr/>
                </a:tc>
                <a:tc hMerge="1">
                  <a:tcPr/>
                </a:tc>
                <a:tc hMerge="1">
                  <a:tcPr/>
                </a:tc>
                <a:tc hMerge="1">
                  <a:tcPr/>
                </a:tc>
              </a:tr>
              <a:tr h="491534">
                <a:tc>
                  <a:txBody>
                    <a:bodyPr/>
                    <a:lstStyle/>
                    <a:p>
                      <a:pPr algn="l">
                        <a:defRPr sz="2600"/>
                      </a:pP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precision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recall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f1-score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support</a:t>
                      </a:r>
                    </a:p>
                  </a:txBody>
                  <a:tcPr marL="0" marR="0" marT="0" marB="0" anchor="t" anchorCtr="0" horzOverflow="overflow">
                    <a:lnT w="25400">
                      <a:solidFill>
                        <a:srgbClr val="000000"/>
                      </a:solidFill>
                    </a:lnT>
                    <a:lnB w="50800">
                      <a:solidFill>
                        <a:srgbClr val="000000"/>
                      </a:solidFill>
                    </a:lnB>
                    <a:noFill/>
                  </a:tcPr>
                </a:tc>
              </a:tr>
              <a:tr h="491534">
                <a:tc>
                  <a:txBody>
                    <a:bodyPr/>
                    <a:lstStyle/>
                    <a:p>
                      <a:pPr algn="l">
                        <a:defRPr sz="2600"/>
                      </a:pPr>
                    </a:p>
                  </a:txBody>
                  <a:tcPr marL="0" marR="0" marT="0" marB="0" anchor="t" anchorCtr="0" horzOverflow="overflow">
                    <a:lnT w="50800">
                      <a:solidFill>
                        <a:srgbClr val="000000"/>
                      </a:solidFill>
                    </a:lnT>
                  </a:tcPr>
                </a:tc>
                <a:tc>
                  <a:txBody>
                    <a:bodyPr/>
                    <a:lstStyle/>
                    <a:p>
                      <a:pPr algn="l">
                        <a:defRPr sz="2600"/>
                      </a:pPr>
                    </a:p>
                  </a:txBody>
                  <a:tcPr marL="0" marR="0" marT="0" marB="0" anchor="t" anchorCtr="0" horzOverflow="overflow">
                    <a:lnT w="50800">
                      <a:solidFill>
                        <a:srgbClr val="000000"/>
                      </a:solidFill>
                    </a:lnT>
                  </a:tcPr>
                </a:tc>
                <a:tc>
                  <a:txBody>
                    <a:bodyPr/>
                    <a:lstStyle/>
                    <a:p>
                      <a:pPr algn="l">
                        <a:defRPr sz="2600"/>
                      </a:pPr>
                    </a:p>
                  </a:txBody>
                  <a:tcPr marL="0" marR="0" marT="0" marB="0" anchor="t" anchorCtr="0" horzOverflow="overflow">
                    <a:lnT w="50800">
                      <a:solidFill>
                        <a:srgbClr val="000000"/>
                      </a:solidFill>
                    </a:lnT>
                  </a:tcPr>
                </a:tc>
                <a:tc>
                  <a:txBody>
                    <a:bodyPr/>
                    <a:lstStyle/>
                    <a:p>
                      <a:pPr algn="l">
                        <a:defRPr sz="2600"/>
                      </a:pPr>
                    </a:p>
                  </a:txBody>
                  <a:tcPr marL="0" marR="0" marT="0" marB="0" anchor="t" anchorCtr="0" horzOverflow="overflow">
                    <a:lnT w="50800">
                      <a:solidFill>
                        <a:srgbClr val="000000"/>
                      </a:solidFill>
                    </a:lnT>
                  </a:tcPr>
                </a:tc>
                <a:tc>
                  <a:txBody>
                    <a:bodyPr/>
                    <a:lstStyle/>
                    <a:p>
                      <a:pPr algn="l">
                        <a:defRPr sz="2600"/>
                      </a:pPr>
                    </a:p>
                  </a:txBody>
                  <a:tcPr marL="0" marR="0" marT="0" marB="0" anchor="t" anchorCtr="0" horzOverflow="overflow">
                    <a:lnT w="50800">
                      <a:solidFill>
                        <a:srgbClr val="000000"/>
                      </a:solidFill>
                    </a:lnT>
                  </a:tcPr>
                </a:tc>
              </a:tr>
              <a:tr h="475292">
                <a:tc>
                  <a:txBody>
                    <a:bodyPr/>
                    <a:lstStyle/>
                    <a:p>
                      <a:pPr algn="l">
                        <a:defRPr b="0" sz="1800"/>
                      </a:pPr>
                      <a:r>
                        <a:rPr b="1" sz="2600"/>
                        <a:t>No heart failure  </a:t>
                      </a:r>
                    </a:p>
                  </a:txBody>
                  <a:tcPr marL="0" marR="0" marT="0" marB="0" anchor="t" anchorCtr="0" horzOverflow="overflow"/>
                </a:tc>
                <a:tc>
                  <a:txBody>
                    <a:bodyPr/>
                    <a:lstStyle/>
                    <a:p>
                      <a:pPr algn="l">
                        <a:defRPr sz="1800"/>
                      </a:pPr>
                      <a:r>
                        <a:rPr sz="2600"/>
                        <a:t>0.99</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2509</a:t>
                      </a:r>
                    </a:p>
                  </a:txBody>
                  <a:tcPr marL="0" marR="0" marT="0" marB="0" anchor="t" anchorCtr="0" horzOverflow="overflow"/>
                </a:tc>
              </a:tr>
              <a:tr h="475292">
                <a:tc>
                  <a:txBody>
                    <a:bodyPr/>
                    <a:lstStyle/>
                    <a:p>
                      <a:pPr algn="l">
                        <a:defRPr b="0" sz="1800"/>
                      </a:pPr>
                      <a:r>
                        <a:rPr b="1" sz="2600"/>
                        <a:t>   heart failure  </a:t>
                      </a:r>
                    </a:p>
                  </a:txBody>
                  <a:tcPr marL="0" marR="0" marT="0" marB="0" anchor="t" anchorCtr="0" horzOverflow="overflow"/>
                </a:tc>
                <a:tc>
                  <a:txBody>
                    <a:bodyPr/>
                    <a:lstStyle/>
                    <a:p>
                      <a:pPr algn="l">
                        <a:defRPr sz="1800"/>
                      </a:pPr>
                      <a:r>
                        <a:rPr sz="2600"/>
                        <a:t>0.07</a:t>
                      </a:r>
                    </a:p>
                  </a:txBody>
                  <a:tcPr marL="0" marR="0" marT="0" marB="0" anchor="t" anchorCtr="0" horzOverflow="overflow"/>
                </a:tc>
                <a:tc>
                  <a:txBody>
                    <a:bodyPr/>
                    <a:lstStyle/>
                    <a:p>
                      <a:pPr algn="l">
                        <a:defRPr sz="1800"/>
                      </a:pPr>
                      <a:r>
                        <a:rPr sz="2600"/>
                        <a:t>0.64</a:t>
                      </a:r>
                    </a:p>
                  </a:txBody>
                  <a:tcPr marL="0" marR="0" marT="0" marB="0" anchor="t" anchorCtr="0" horzOverflow="overflow"/>
                </a:tc>
                <a:tc>
                  <a:txBody>
                    <a:bodyPr/>
                    <a:lstStyle/>
                    <a:p>
                      <a:pPr algn="l">
                        <a:defRPr sz="1800"/>
                      </a:pPr>
                      <a:r>
                        <a:rPr sz="2600"/>
                        <a:t>0.64</a:t>
                      </a:r>
                    </a:p>
                  </a:txBody>
                  <a:tcPr marL="0" marR="0" marT="0" marB="0" anchor="t" anchorCtr="0" horzOverflow="overflow"/>
                </a:tc>
                <a:tc>
                  <a:txBody>
                    <a:bodyPr/>
                    <a:lstStyle/>
                    <a:p>
                      <a:pPr algn="l">
                        <a:defRPr sz="1800"/>
                      </a:pPr>
                      <a:r>
                        <a:rPr sz="2600"/>
                        <a:t>39</a:t>
                      </a:r>
                    </a:p>
                  </a:txBody>
                  <a:tcPr marL="0" marR="0" marT="0" marB="0" anchor="t" anchorCtr="0" horzOverflow="overflow"/>
                </a:tc>
              </a:tr>
              <a:tr h="475292">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r>
              <a:tr h="475292">
                <a:tc>
                  <a:txBody>
                    <a:bodyPr/>
                    <a:lstStyle/>
                    <a:p>
                      <a:pPr algn="l">
                        <a:defRPr b="0" sz="1800"/>
                      </a:pPr>
                      <a:r>
                        <a:rPr b="1" sz="2600"/>
                        <a:t>        accuracy  </a:t>
                      </a:r>
                    </a:p>
                  </a:txBody>
                  <a:tcPr marL="0" marR="0" marT="0" marB="0" anchor="t" anchorCtr="0" horzOverflow="overflow"/>
                </a:tc>
                <a:tc>
                  <a:txBody>
                    <a:bodyPr/>
                    <a:lstStyle/>
                    <a:p>
                      <a:pPr algn="l">
                        <a:defRPr sz="1800"/>
                      </a:pPr>
                      <a:r>
                        <a:rPr sz="2600"/>
                        <a:t>             </a:t>
                      </a:r>
                    </a:p>
                  </a:txBody>
                  <a:tcPr marL="0" marR="0" marT="0" marB="0" anchor="t" anchorCtr="0" horzOverflow="overflow"/>
                </a:tc>
                <a:tc gridSpan="2">
                  <a:txBody>
                    <a:bodyPr/>
                    <a:lstStyle/>
                    <a:p>
                      <a:pPr algn="l">
                        <a:defRPr sz="1800"/>
                      </a:pPr>
                      <a:r>
                        <a:rPr b="1" sz="2600"/>
                        <a:t>0.86</a:t>
                      </a:r>
                    </a:p>
                  </a:txBody>
                  <a:tcPr marL="0" marR="0" marT="0" marB="0" anchor="t" anchorCtr="0" horzOverflow="overflow"/>
                </a:tc>
                <a:tc hMerge="1">
                  <a:tcPr/>
                </a:tc>
                <a:tc>
                  <a:txBody>
                    <a:bodyPr/>
                    <a:lstStyle/>
                    <a:p>
                      <a:pPr algn="l">
                        <a:defRPr sz="1800"/>
                      </a:pPr>
                      <a:r>
                        <a:rPr sz="2600"/>
                        <a:t>2548</a:t>
                      </a:r>
                    </a:p>
                  </a:txBody>
                  <a:tcPr marL="0" marR="0" marT="0" marB="0" anchor="t" anchorCtr="0" horzOverflow="overflow"/>
                </a:tc>
              </a:tr>
              <a:tr h="475292">
                <a:tc>
                  <a:txBody>
                    <a:bodyPr/>
                    <a:lstStyle/>
                    <a:p>
                      <a:pPr algn="l">
                        <a:defRPr b="0" sz="1800"/>
                      </a:pPr>
                      <a:r>
                        <a:rPr b="1" sz="2600"/>
                        <a:t>       macro avg  </a:t>
                      </a:r>
                    </a:p>
                  </a:txBody>
                  <a:tcPr marL="0" marR="0" marT="0" marB="0" anchor="t" anchorCtr="0" horzOverflow="overflow"/>
                </a:tc>
                <a:tc>
                  <a:txBody>
                    <a:bodyPr/>
                    <a:lstStyle/>
                    <a:p>
                      <a:pPr algn="l">
                        <a:defRPr sz="1800"/>
                      </a:pPr>
                      <a:r>
                        <a:rPr sz="2600"/>
                        <a:t>0.53</a:t>
                      </a:r>
                    </a:p>
                  </a:txBody>
                  <a:tcPr marL="0" marR="0" marT="0" marB="0" anchor="t" anchorCtr="0" horzOverflow="overflow"/>
                </a:tc>
                <a:tc>
                  <a:txBody>
                    <a:bodyPr/>
                    <a:lstStyle/>
                    <a:p>
                      <a:pPr algn="l">
                        <a:defRPr sz="1800"/>
                      </a:pPr>
                      <a:r>
                        <a:rPr sz="2600"/>
                        <a:t>0.75</a:t>
                      </a:r>
                    </a:p>
                  </a:txBody>
                  <a:tcPr marL="0" marR="0" marT="0" marB="0" anchor="t" anchorCtr="0" horzOverflow="overflow"/>
                </a:tc>
                <a:tc>
                  <a:txBody>
                    <a:bodyPr/>
                    <a:lstStyle/>
                    <a:p>
                      <a:pPr algn="l">
                        <a:defRPr sz="1800"/>
                      </a:pPr>
                      <a:r>
                        <a:rPr sz="2600"/>
                        <a:t>0.75</a:t>
                      </a:r>
                    </a:p>
                  </a:txBody>
                  <a:tcPr marL="0" marR="0" marT="0" marB="0" anchor="t" anchorCtr="0" horzOverflow="overflow"/>
                </a:tc>
                <a:tc>
                  <a:txBody>
                    <a:bodyPr/>
                    <a:lstStyle/>
                    <a:p>
                      <a:pPr algn="l">
                        <a:defRPr sz="1800"/>
                      </a:pPr>
                      <a:r>
                        <a:rPr sz="2600"/>
                        <a:t>2548</a:t>
                      </a:r>
                    </a:p>
                  </a:txBody>
                  <a:tcPr marL="0" marR="0" marT="0" marB="0" anchor="t" anchorCtr="0" horzOverflow="overflow"/>
                </a:tc>
              </a:tr>
              <a:tr h="475292">
                <a:tc>
                  <a:txBody>
                    <a:bodyPr/>
                    <a:lstStyle/>
                    <a:p>
                      <a:pPr algn="l">
                        <a:defRPr b="0" sz="1800"/>
                      </a:pPr>
                      <a:r>
                        <a:rPr b="1" sz="2600"/>
                        <a:t>    weighted avg  </a:t>
                      </a:r>
                    </a:p>
                  </a:txBody>
                  <a:tcPr marL="0" marR="0" marT="0" marB="0" anchor="t" anchorCtr="0" horzOverflow="overflow"/>
                </a:tc>
                <a:tc>
                  <a:txBody>
                    <a:bodyPr/>
                    <a:lstStyle/>
                    <a:p>
                      <a:pPr algn="l">
                        <a:defRPr sz="1800"/>
                      </a:pPr>
                      <a:r>
                        <a:rPr sz="2600"/>
                        <a:t>0.98</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2548</a:t>
                      </a:r>
                    </a:p>
                  </a:txBody>
                  <a:tcPr marL="0" marR="0" marT="0" marB="0" anchor="t" anchorCtr="0" horzOverflow="overflow"/>
                </a:tc>
              </a:tr>
            </a:tbl>
          </a:graphicData>
        </a:graphic>
      </p:graphicFrame>
      <p:pic>
        <p:nvPicPr>
          <p:cNvPr id="171" name="pasted-movie.png" descr="pasted-movie.png"/>
          <p:cNvPicPr>
            <a:picLocks noChangeAspect="1"/>
          </p:cNvPicPr>
          <p:nvPr/>
        </p:nvPicPr>
        <p:blipFill>
          <a:blip r:embed="rId2">
            <a:extLst/>
          </a:blip>
          <a:stretch>
            <a:fillRect/>
          </a:stretch>
        </p:blipFill>
        <p:spPr>
          <a:xfrm>
            <a:off x="14021962" y="1787860"/>
            <a:ext cx="7727082" cy="5531408"/>
          </a:xfrm>
          <a:prstGeom prst="rect">
            <a:avLst/>
          </a:prstGeom>
          <a:ln w="12700">
            <a:miter lim="400000"/>
          </a:ln>
        </p:spPr>
      </p:pic>
      <p:sp>
        <p:nvSpPr>
          <p:cNvPr id="172" name="Confusion Matrix:…"/>
          <p:cNvSpPr txBox="1"/>
          <p:nvPr/>
        </p:nvSpPr>
        <p:spPr>
          <a:xfrm>
            <a:off x="12671733" y="7198155"/>
            <a:ext cx="11121438" cy="63296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rPr b="1"/>
              <a:t>Confusion Matrix:</a:t>
            </a:r>
            <a:r>
              <a:t> </a:t>
            </a:r>
          </a:p>
          <a:p>
            <a:pPr marL="260684" indent="-260684" defTabSz="457200">
              <a:spcBef>
                <a:spcPts val="1200"/>
              </a:spcBef>
              <a:buSzPct val="100000"/>
              <a:buChar char="•"/>
              <a:defRPr sz="2600">
                <a:latin typeface="Times Roman"/>
                <a:ea typeface="Times Roman"/>
                <a:cs typeface="Times Roman"/>
                <a:sym typeface="Times Roman"/>
              </a:defRPr>
            </a:pPr>
            <a:r>
              <a:t>This gives a snapshot of how the classifier is predicting relative to true labels. Each cell [i,j] shows the count of examples with true class i that were predicted as class j. In our heart failure example, the confusion matrix revealed the model's struggle with the positive class.</a:t>
            </a:r>
          </a:p>
          <a:p>
            <a:pPr marL="260684" indent="-260684" defTabSz="457200">
              <a:spcBef>
                <a:spcPts val="1200"/>
              </a:spcBef>
              <a:buSzPct val="100000"/>
              <a:buChar char="•"/>
              <a:defRPr sz="2600">
                <a:latin typeface="Times Roman"/>
                <a:ea typeface="Times Roman"/>
                <a:cs typeface="Times Roman"/>
                <a:sym typeface="Times Roman"/>
              </a:defRPr>
            </a:pPr>
            <a:r>
              <a:rPr i="1"/>
              <a:t>Confusion matrix for predicting heart failure (class 1 = heart failure, class 0 = no heart failure) using logistic regression with ClinicalBERT embeddings.</a:t>
            </a:r>
            <a:r>
              <a:t> In this matrix, the bottom-right cell (25) are true heart failure cases correctly predicted (true positives), and the top-right cell (349) are false positives (cases without heart failure that were misclassified as positive). </a:t>
            </a:r>
          </a:p>
          <a:p>
            <a:pPr marL="260684" indent="-260684" defTabSz="457200">
              <a:spcBef>
                <a:spcPts val="1200"/>
              </a:spcBef>
              <a:buSzPct val="100000"/>
              <a:buChar char="•"/>
              <a:defRPr sz="2600">
                <a:latin typeface="Times Roman"/>
                <a:ea typeface="Times Roman"/>
                <a:cs typeface="Times Roman"/>
                <a:sym typeface="Times Roman"/>
              </a:defRPr>
            </a:pPr>
            <a:r>
              <a:t>The model managed to recall about 25 of 39 true heart failure cases (~64% recall) but at the cost of flagging 349 false alarms, resulting in a precision around 7%. This imbalance is reflected in the poor F1-score for heart failure (around 0.12).</a:t>
            </a:r>
          </a:p>
        </p:txBody>
      </p:sp>
      <p:sp>
        <p:nvSpPr>
          <p:cNvPr id="173" name="Evaluation Metrics:…"/>
          <p:cNvSpPr txBox="1"/>
          <p:nvPr/>
        </p:nvSpPr>
        <p:spPr>
          <a:xfrm>
            <a:off x="1160968" y="7198155"/>
            <a:ext cx="10976182" cy="47040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b="1" sz="2600">
                <a:latin typeface="Times Roman"/>
                <a:ea typeface="Times Roman"/>
                <a:cs typeface="Times Roman"/>
                <a:sym typeface="Times Roman"/>
              </a:defRPr>
            </a:pPr>
            <a:r>
              <a:t>Evaluation Metrics:</a:t>
            </a:r>
          </a:p>
          <a:p>
            <a:pPr marL="260684" indent="-260684" defTabSz="457200">
              <a:spcBef>
                <a:spcPts val="1200"/>
              </a:spcBef>
              <a:buSzPct val="100000"/>
              <a:buChar char="•"/>
              <a:defRPr sz="2600">
                <a:latin typeface="Times Roman"/>
                <a:ea typeface="Times Roman"/>
                <a:cs typeface="Times Roman"/>
                <a:sym typeface="Times Roman"/>
              </a:defRPr>
            </a:pPr>
            <a:r>
              <a:t>Accuracy can be misleading when classes are imbalanced, so we pay close attention to precision, recall, and F1 for the positive class. </a:t>
            </a:r>
          </a:p>
          <a:p>
            <a:pPr marL="260684" indent="-260684" defTabSz="457200">
              <a:spcBef>
                <a:spcPts val="1200"/>
              </a:spcBef>
              <a:buSzPct val="100000"/>
              <a:buChar char="•"/>
              <a:defRPr sz="2600">
                <a:latin typeface="Times Roman"/>
                <a:ea typeface="Times Roman"/>
                <a:cs typeface="Times Roman"/>
                <a:sym typeface="Times Roman"/>
              </a:defRPr>
            </a:pPr>
            <a:r>
              <a:t>We use scikit-learn's </a:t>
            </a:r>
            <a:r>
              <a:rPr>
                <a:latin typeface="Courier"/>
                <a:ea typeface="Courier"/>
                <a:cs typeface="Courier"/>
                <a:sym typeface="Courier"/>
              </a:rPr>
              <a:t>classification_report</a:t>
            </a:r>
            <a:r>
              <a:t> to get precision, recall, F1 for each class, as well as the overall (macro and weighted) averages. </a:t>
            </a:r>
          </a:p>
          <a:p>
            <a:pPr marL="260684" indent="-260684" defTabSz="457200">
              <a:spcBef>
                <a:spcPts val="1200"/>
              </a:spcBef>
              <a:buSzPct val="100000"/>
              <a:buChar char="•"/>
              <a:defRPr sz="2600">
                <a:latin typeface="Times Roman"/>
                <a:ea typeface="Times Roman"/>
                <a:cs typeface="Times Roman"/>
                <a:sym typeface="Times Roman"/>
              </a:defRPr>
            </a:pPr>
            <a:r>
              <a:t>For example, in one of our phenotype tasks (heart failure prediction), the model achieved an </a:t>
            </a:r>
            <a:r>
              <a:rPr b="1"/>
              <a:t>overall accuracy</a:t>
            </a:r>
            <a:r>
              <a:t> of about 86%, but the </a:t>
            </a:r>
            <a:r>
              <a:rPr b="1"/>
              <a:t>F1-score for the positive class</a:t>
            </a:r>
            <a:r>
              <a:t> (heart failure) was much lower. This is because heart failure cases were very rare (only 39 positive cases out of ~12.7k), so the model could get many negatives right but struggled on the positives.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Additional Evaluation Techniques </a:t>
            </a:r>
          </a:p>
        </p:txBody>
      </p:sp>
      <p:sp>
        <p:nvSpPr>
          <p:cNvPr id="176" name="Slide Number"/>
          <p:cNvSpPr txBox="1"/>
          <p:nvPr>
            <p:ph type="sldNum" sz="quarter" idx="2"/>
          </p:nvPr>
        </p:nvSpPr>
        <p:spPr>
          <a:xfrm>
            <a:off x="22638435" y="12999678"/>
            <a:ext cx="504548"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pasted-movie.png" descr="pasted-movie.png"/>
          <p:cNvPicPr>
            <a:picLocks noChangeAspect="1"/>
          </p:cNvPicPr>
          <p:nvPr/>
        </p:nvPicPr>
        <p:blipFill>
          <a:blip r:embed="rId2">
            <a:extLst/>
          </a:blip>
          <a:stretch>
            <a:fillRect/>
          </a:stretch>
        </p:blipFill>
        <p:spPr>
          <a:xfrm>
            <a:off x="9491344" y="2322349"/>
            <a:ext cx="6807097" cy="5622733"/>
          </a:xfrm>
          <a:prstGeom prst="rect">
            <a:avLst/>
          </a:prstGeom>
          <a:ln w="12700">
            <a:miter lim="400000"/>
          </a:ln>
        </p:spPr>
      </p:pic>
      <p:pic>
        <p:nvPicPr>
          <p:cNvPr id="178" name="pasted-movie.png" descr="pasted-movie.png"/>
          <p:cNvPicPr>
            <a:picLocks noChangeAspect="1"/>
          </p:cNvPicPr>
          <p:nvPr/>
        </p:nvPicPr>
        <p:blipFill>
          <a:blip r:embed="rId3">
            <a:extLst/>
          </a:blip>
          <a:stretch>
            <a:fillRect/>
          </a:stretch>
        </p:blipFill>
        <p:spPr>
          <a:xfrm>
            <a:off x="1060036" y="2853230"/>
            <a:ext cx="8019415" cy="4560971"/>
          </a:xfrm>
          <a:prstGeom prst="rect">
            <a:avLst/>
          </a:prstGeom>
          <a:ln w="12700">
            <a:miter lim="400000"/>
          </a:ln>
        </p:spPr>
      </p:pic>
      <p:sp>
        <p:nvSpPr>
          <p:cNvPr id="179" name="Additionally, one can look at feature importance to interpret the model. With logistic regression, we could examine the largest coefficients to see which dimensions of the ClinicalBERT embedding contribute most to the prediction. However, since individua"/>
          <p:cNvSpPr txBox="1"/>
          <p:nvPr/>
        </p:nvSpPr>
        <p:spPr>
          <a:xfrm>
            <a:off x="1220486" y="7993498"/>
            <a:ext cx="8196120" cy="3840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defRPr sz="2600">
                <a:latin typeface="Times Roman"/>
                <a:ea typeface="Times Roman"/>
                <a:cs typeface="Times Roman"/>
                <a:sym typeface="Times Roman"/>
              </a:defRPr>
            </a:pPr>
            <a:r>
              <a:t>Additionally, one can look at </a:t>
            </a:r>
            <a:r>
              <a:rPr b="1"/>
              <a:t>feature importance</a:t>
            </a:r>
            <a:r>
              <a:t> to interpret the model. With logistic regression, we could examine the largest coefficients to see which dimensions of the ClinicalBERT embedding contribute most to the prediction. However, since individual embedding dimensions are not easily human-interpretable, a better approach is using SHAP values or other explanation techniques to identify influential words or sections in the note. </a:t>
            </a:r>
          </a:p>
        </p:txBody>
      </p:sp>
      <p:pic>
        <p:nvPicPr>
          <p:cNvPr id="180" name="pasted-movie.png" descr="pasted-movie.png"/>
          <p:cNvPicPr>
            <a:picLocks noChangeAspect="1"/>
          </p:cNvPicPr>
          <p:nvPr/>
        </p:nvPicPr>
        <p:blipFill>
          <a:blip r:embed="rId4">
            <a:extLst/>
          </a:blip>
          <a:stretch>
            <a:fillRect/>
          </a:stretch>
        </p:blipFill>
        <p:spPr>
          <a:xfrm>
            <a:off x="17365566" y="2322349"/>
            <a:ext cx="6412308" cy="5622733"/>
          </a:xfrm>
          <a:prstGeom prst="rect">
            <a:avLst/>
          </a:prstGeom>
          <a:ln w="12700">
            <a:miter lim="400000"/>
          </a:ln>
        </p:spPr>
      </p:pic>
      <p:sp>
        <p:nvSpPr>
          <p:cNvPr id="181" name="ROC Curve and precision-recall curve: For a phenotype that has a more balanced prevalence (or simply to evaluate ranking performance), an ROC curve is useful. Below is the ROC curve for the sepsis phenotype classifier. The ROC curve plots the True Positi"/>
          <p:cNvSpPr txBox="1"/>
          <p:nvPr/>
        </p:nvSpPr>
        <p:spPr>
          <a:xfrm>
            <a:off x="9900694" y="8006319"/>
            <a:ext cx="13627707" cy="52120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rPr b="1"/>
              <a:t>ROC Curve and precision-recall curve:</a:t>
            </a:r>
            <a:r>
              <a:t> For a phenotype that has a more balanced prevalence (or simply to evaluate ranking performance), an ROC curve is useful. Below is the ROC curve for the sepsis phenotype classifier. The ROC curve plots the True Positive Rate (recall) against the False Positive Rate at various classification thresholds. The </a:t>
            </a:r>
            <a:r>
              <a:rPr b="1"/>
              <a:t>AUC (Area Under Curve)</a:t>
            </a:r>
            <a:r>
              <a:t> summarizing this curve is around 0.74, indicating moderate discriminative ability.</a:t>
            </a:r>
          </a:p>
          <a:p>
            <a:pPr defTabSz="457200">
              <a:spcBef>
                <a:spcPts val="1200"/>
              </a:spcBef>
              <a:defRPr sz="2600">
                <a:latin typeface="Times Roman"/>
                <a:ea typeface="Times Roman"/>
                <a:cs typeface="Times Roman"/>
                <a:sym typeface="Times Roman"/>
              </a:defRPr>
            </a:pPr>
            <a:r>
              <a:rPr i="1"/>
              <a:t>ROC curve for sepsis phenotyping using ClinicalBERT embeddings. AUC ≈ 0.74 indicates moderate classification performance.</a:t>
            </a:r>
            <a:r>
              <a:t> In this case, the model is better at identifying sepsis than it was for heart failure, likely because sepsis was more commonly represented in the data (making the classes less skewed). We see a decent true positive rate can be achieved at the expense of some false positives. In general, an AUC closer to 1.0 would be ideal, whereas 0.5 would mean no better than chance. An AUC of 0.74 suggests the model is capturing some real signal from the notes for sepsis prediction, though there's room for improvement.</a:t>
            </a:r>
          </a:p>
        </p:txBody>
      </p:sp>
      <p:sp>
        <p:nvSpPr>
          <p:cNvPr id="182" name="Feature Importance"/>
          <p:cNvSpPr txBox="1"/>
          <p:nvPr/>
        </p:nvSpPr>
        <p:spPr>
          <a:xfrm>
            <a:off x="3807006" y="1685181"/>
            <a:ext cx="3023080" cy="5892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b="1" sz="2600">
                <a:latin typeface="Times Roman"/>
                <a:ea typeface="Times Roman"/>
                <a:cs typeface="Times Roman"/>
                <a:sym typeface="Times Roman"/>
              </a:defRPr>
            </a:lvl1pPr>
          </a:lstStyle>
          <a:p>
            <a:pPr/>
            <a:r>
              <a:t>Feature Importance</a:t>
            </a:r>
          </a:p>
        </p:txBody>
      </p:sp>
      <p:sp>
        <p:nvSpPr>
          <p:cNvPr id="183" name="Precision Recall Curve"/>
          <p:cNvSpPr txBox="1"/>
          <p:nvPr/>
        </p:nvSpPr>
        <p:spPr>
          <a:xfrm>
            <a:off x="11281729" y="1685181"/>
            <a:ext cx="3417450" cy="5892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b="1" sz="2600">
                <a:latin typeface="Times Roman"/>
                <a:ea typeface="Times Roman"/>
                <a:cs typeface="Times Roman"/>
                <a:sym typeface="Times Roman"/>
              </a:defRPr>
            </a:lvl1pPr>
          </a:lstStyle>
          <a:p>
            <a:pPr/>
            <a:r>
              <a:t>Precision Recall Curve</a:t>
            </a:r>
          </a:p>
        </p:txBody>
      </p:sp>
      <p:sp>
        <p:nvSpPr>
          <p:cNvPr id="184" name="ROC Curve and AUC"/>
          <p:cNvSpPr txBox="1"/>
          <p:nvPr/>
        </p:nvSpPr>
        <p:spPr>
          <a:xfrm>
            <a:off x="18991713" y="1685181"/>
            <a:ext cx="3287014" cy="5892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b="1" sz="2600">
                <a:latin typeface="Times Roman"/>
                <a:ea typeface="Times Roman"/>
                <a:cs typeface="Times Roman"/>
                <a:sym typeface="Times Roman"/>
              </a:defRPr>
            </a:lvl1pPr>
          </a:lstStyle>
          <a:p>
            <a:pPr/>
            <a:r>
              <a:t>ROC Curve and AUC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Performance Comparison</a:t>
            </a:r>
          </a:p>
        </p:txBody>
      </p:sp>
      <p:sp>
        <p:nvSpPr>
          <p:cNvPr id="187" name="Slide Number"/>
          <p:cNvSpPr txBox="1"/>
          <p:nvPr>
            <p:ph type="sldNum" sz="quarter" idx="2"/>
          </p:nvPr>
        </p:nvSpPr>
        <p:spPr>
          <a:xfrm>
            <a:off x="22638435" y="12999678"/>
            <a:ext cx="504548"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8" name="XGBoost Classification Report"/>
          <p:cNvGraphicFramePr/>
          <p:nvPr/>
        </p:nvGraphicFramePr>
        <p:xfrm>
          <a:off x="937508" y="1932849"/>
          <a:ext cx="9697304" cy="4256269"/>
        </p:xfrm>
        <a:graphic xmlns:a="http://schemas.openxmlformats.org/drawingml/2006/main">
          <a:graphicData uri="http://schemas.openxmlformats.org/drawingml/2006/table">
            <a:tbl>
              <a:tblPr firstCol="0" firstRow="1" lastCol="0" lastRow="0" bandCol="0" bandRow="0" rtl="0">
                <a:tableStyleId>{2708684C-4D16-4618-839F-0558EEFCDFE6}</a:tableStyleId>
              </a:tblPr>
              <a:tblGrid>
                <a:gridCol w="2905721"/>
                <a:gridCol w="1632738"/>
                <a:gridCol w="1397513"/>
                <a:gridCol w="2061678"/>
                <a:gridCol w="1674249"/>
              </a:tblGrid>
              <a:tr h="457894">
                <a:tc gridSpan="5">
                  <a:txBody>
                    <a:bodyPr/>
                    <a:lstStyle/>
                    <a:p>
                      <a:pPr algn="l">
                        <a:defRPr b="0" sz="1800"/>
                      </a:pPr>
                      <a:r>
                        <a:rPr sz="3600"/>
                        <a:t>XGBoost Classification Report</a:t>
                      </a:r>
                    </a:p>
                  </a:txBody>
                  <a:tcPr marL="0" marR="0" marT="0" marB="0" anchor="t" anchorCtr="0" horzOverflow="overflow">
                    <a:lnL/>
                    <a:lnR/>
                    <a:lnT/>
                    <a:lnB w="25400">
                      <a:solidFill>
                        <a:srgbClr val="000000"/>
                      </a:solidFill>
                    </a:lnB>
                    <a:solidFill>
                      <a:srgbClr val="000000">
                        <a:alpha val="0"/>
                      </a:srgbClr>
                    </a:solidFill>
                  </a:tcPr>
                </a:tc>
                <a:tc hMerge="1">
                  <a:tcPr/>
                </a:tc>
                <a:tc hMerge="1">
                  <a:tcPr/>
                </a:tc>
                <a:tc hMerge="1">
                  <a:tcPr/>
                </a:tc>
                <a:tc hMerge="1">
                  <a:tcPr/>
                </a:tc>
              </a:tr>
              <a:tr h="872547">
                <a:tc>
                  <a:txBody>
                    <a:bodyPr/>
                    <a:lstStyle/>
                    <a:p>
                      <a:pPr algn="l">
                        <a:defRPr b="1" sz="2600"/>
                      </a:pP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precision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recall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f1-score   </a:t>
                      </a:r>
                    </a:p>
                  </a:txBody>
                  <a:tcPr marL="0" marR="0" marT="0" marB="0" anchor="t" anchorCtr="0" horzOverflow="overflow">
                    <a:lnT w="25400">
                      <a:solidFill>
                        <a:srgbClr val="000000"/>
                      </a:solidFill>
                    </a:lnT>
                    <a:lnB w="50800">
                      <a:solidFill>
                        <a:srgbClr val="000000"/>
                      </a:solidFill>
                    </a:lnB>
                    <a:noFill/>
                  </a:tcPr>
                </a:tc>
                <a:tc>
                  <a:txBody>
                    <a:bodyPr/>
                    <a:lstStyle/>
                    <a:p>
                      <a:pPr algn="l">
                        <a:defRPr sz="1800"/>
                      </a:pPr>
                      <a:r>
                        <a:rPr b="1" sz="2600"/>
                        <a:t>support</a:t>
                      </a:r>
                    </a:p>
                  </a:txBody>
                  <a:tcPr marL="0" marR="0" marT="0" marB="0" anchor="t" anchorCtr="0" horzOverflow="overflow">
                    <a:lnT w="25400">
                      <a:solidFill>
                        <a:srgbClr val="000000"/>
                      </a:solidFill>
                    </a:lnT>
                    <a:lnB w="50800">
                      <a:solidFill>
                        <a:srgbClr val="000000"/>
                      </a:solidFill>
                    </a:lnB>
                    <a:noFill/>
                  </a:tcPr>
                </a:tc>
              </a:tr>
              <a:tr h="872547">
                <a:tc>
                  <a:txBody>
                    <a:bodyPr/>
                    <a:lstStyle/>
                    <a:p>
                      <a:pPr algn="l">
                        <a:defRPr sz="1800"/>
                      </a:pPr>
                      <a:r>
                        <a:rPr b="1" sz="2600"/>
                        <a:t>No Heart failure       </a:t>
                      </a:r>
                    </a:p>
                  </a:txBody>
                  <a:tcPr marL="0" marR="0" marT="0" marB="0" anchor="t" anchorCtr="0" horzOverflow="overflow">
                    <a:lnT w="50800">
                      <a:solidFill>
                        <a:srgbClr val="000000"/>
                      </a:solidFill>
                    </a:lnT>
                  </a:tcPr>
                </a:tc>
                <a:tc>
                  <a:txBody>
                    <a:bodyPr/>
                    <a:lstStyle/>
                    <a:p>
                      <a:pPr algn="l">
                        <a:defRPr sz="1800"/>
                      </a:pPr>
                      <a:r>
                        <a:rPr sz="2600"/>
                        <a:t>0.99</a:t>
                      </a:r>
                    </a:p>
                  </a:txBody>
                  <a:tcPr marL="0" marR="0" marT="0" marB="0" anchor="t" anchorCtr="0" horzOverflow="overflow">
                    <a:lnT w="50800">
                      <a:solidFill>
                        <a:srgbClr val="000000"/>
                      </a:solidFill>
                    </a:lnT>
                  </a:tcPr>
                </a:tc>
                <a:tc>
                  <a:txBody>
                    <a:bodyPr/>
                    <a:lstStyle/>
                    <a:p>
                      <a:pPr algn="l">
                        <a:defRPr sz="1800"/>
                      </a:pPr>
                      <a:r>
                        <a:rPr sz="2600"/>
                        <a:t>0.87</a:t>
                      </a:r>
                    </a:p>
                  </a:txBody>
                  <a:tcPr marL="0" marR="0" marT="0" marB="0" anchor="t" anchorCtr="0" horzOverflow="overflow">
                    <a:lnT w="50800">
                      <a:solidFill>
                        <a:srgbClr val="000000"/>
                      </a:solidFill>
                    </a:lnT>
                  </a:tcPr>
                </a:tc>
                <a:tc>
                  <a:txBody>
                    <a:bodyPr/>
                    <a:lstStyle/>
                    <a:p>
                      <a:pPr algn="l">
                        <a:defRPr sz="1800"/>
                      </a:pPr>
                      <a:r>
                        <a:rPr sz="2600"/>
                        <a:t>0.93</a:t>
                      </a:r>
                    </a:p>
                  </a:txBody>
                  <a:tcPr marL="0" marR="0" marT="0" marB="0" anchor="t" anchorCtr="0" horzOverflow="overflow">
                    <a:lnT w="50800">
                      <a:solidFill>
                        <a:srgbClr val="000000"/>
                      </a:solidFill>
                    </a:lnT>
                  </a:tcPr>
                </a:tc>
                <a:tc>
                  <a:txBody>
                    <a:bodyPr/>
                    <a:lstStyle/>
                    <a:p>
                      <a:pPr algn="l">
                        <a:defRPr sz="1800"/>
                      </a:pPr>
                      <a:r>
                        <a:rPr sz="2600"/>
                        <a:t>2509</a:t>
                      </a:r>
                    </a:p>
                  </a:txBody>
                  <a:tcPr marL="0" marR="0" marT="0" marB="0" anchor="t" anchorCtr="0" horzOverflow="overflow">
                    <a:lnT w="50800">
                      <a:solidFill>
                        <a:srgbClr val="000000"/>
                      </a:solidFill>
                    </a:lnT>
                  </a:tcPr>
                </a:tc>
              </a:tr>
              <a:tr h="406886">
                <a:tc>
                  <a:txBody>
                    <a:bodyPr/>
                    <a:lstStyle/>
                    <a:p>
                      <a:pPr algn="l">
                        <a:defRPr sz="1800"/>
                      </a:pPr>
                      <a:r>
                        <a:rPr b="1" sz="2600"/>
                        <a:t>Heart failure       </a:t>
                      </a:r>
                    </a:p>
                  </a:txBody>
                  <a:tcPr marL="0" marR="0" marT="0" marB="0" anchor="t" anchorCtr="0" horzOverflow="overflow"/>
                </a:tc>
                <a:tc>
                  <a:txBody>
                    <a:bodyPr/>
                    <a:lstStyle/>
                    <a:p>
                      <a:pPr algn="l">
                        <a:defRPr sz="1800"/>
                      </a:pPr>
                      <a:r>
                        <a:rPr sz="2600"/>
                        <a:t>0.07</a:t>
                      </a:r>
                    </a:p>
                  </a:txBody>
                  <a:tcPr marL="0" marR="0" marT="0" marB="0" anchor="t" anchorCtr="0" horzOverflow="overflow"/>
                </a:tc>
                <a:tc>
                  <a:txBody>
                    <a:bodyPr/>
                    <a:lstStyle/>
                    <a:p>
                      <a:pPr algn="l">
                        <a:defRPr sz="1800"/>
                      </a:pPr>
                      <a:r>
                        <a:rPr sz="2600"/>
                        <a:t>0.62</a:t>
                      </a:r>
                    </a:p>
                  </a:txBody>
                  <a:tcPr marL="0" marR="0" marT="0" marB="0" anchor="t" anchorCtr="0" horzOverflow="overflow"/>
                </a:tc>
                <a:tc>
                  <a:txBody>
                    <a:bodyPr/>
                    <a:lstStyle/>
                    <a:p>
                      <a:pPr algn="l">
                        <a:defRPr sz="1800"/>
                      </a:pPr>
                      <a:r>
                        <a:rPr sz="2600"/>
                        <a:t>0.12</a:t>
                      </a:r>
                    </a:p>
                  </a:txBody>
                  <a:tcPr marL="0" marR="0" marT="0" marB="0" anchor="t" anchorCtr="0" horzOverflow="overflow"/>
                </a:tc>
                <a:tc>
                  <a:txBody>
                    <a:bodyPr/>
                    <a:lstStyle/>
                    <a:p>
                      <a:pPr algn="l">
                        <a:defRPr sz="1800"/>
                      </a:pPr>
                      <a:r>
                        <a:rPr sz="2600"/>
                        <a:t>39</a:t>
                      </a:r>
                    </a:p>
                  </a:txBody>
                  <a:tcPr marL="0" marR="0" marT="0" marB="0" anchor="t" anchorCtr="0" horzOverflow="overflow"/>
                </a:tc>
              </a:tr>
              <a:tr h="406886">
                <a:tc>
                  <a:txBody>
                    <a:bodyPr/>
                    <a:lstStyle/>
                    <a:p>
                      <a:pPr algn="l">
                        <a:defRPr b="1"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c>
                  <a:txBody>
                    <a:bodyPr/>
                    <a:lstStyle/>
                    <a:p>
                      <a:pPr algn="l">
                        <a:defRPr sz="2600"/>
                      </a:pPr>
                    </a:p>
                  </a:txBody>
                  <a:tcPr marL="0" marR="0" marT="0" marB="0" anchor="t" anchorCtr="0" horzOverflow="overflow"/>
                </a:tc>
              </a:tr>
              <a:tr h="406886">
                <a:tc>
                  <a:txBody>
                    <a:bodyPr/>
                    <a:lstStyle/>
                    <a:p>
                      <a:pPr algn="l">
                        <a:defRPr sz="1800"/>
                      </a:pPr>
                      <a:r>
                        <a:rPr b="1" sz="2600"/>
                        <a:t>accuracy       </a:t>
                      </a:r>
                    </a:p>
                  </a:txBody>
                  <a:tcPr marL="0" marR="0" marT="0" marB="0" anchor="t" anchorCtr="0" horzOverflow="overflow"/>
                </a:tc>
                <a:tc>
                  <a:txBody>
                    <a:bodyPr/>
                    <a:lstStyle/>
                    <a:p>
                      <a:pPr algn="l">
                        <a:defRPr sz="1800"/>
                      </a:pPr>
                      <a:r>
                        <a:rPr sz="2600"/>
                        <a:t>        </a:t>
                      </a:r>
                    </a:p>
                  </a:txBody>
                  <a:tcPr marL="0" marR="0" marT="0" marB="0" anchor="t" anchorCtr="0" horzOverflow="overflow"/>
                </a:tc>
                <a:tc>
                  <a:txBody>
                    <a:bodyPr/>
                    <a:lstStyle/>
                    <a:p>
                      <a:pPr algn="l">
                        <a:defRPr sz="1800"/>
                      </a:pPr>
                      <a:r>
                        <a:rPr sz="2600"/>
                        <a:t>        </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2548</a:t>
                      </a:r>
                    </a:p>
                  </a:txBody>
                  <a:tcPr marL="0" marR="0" marT="0" marB="0" anchor="t" anchorCtr="0" horzOverflow="overflow"/>
                </a:tc>
              </a:tr>
              <a:tr h="406886">
                <a:tc>
                  <a:txBody>
                    <a:bodyPr/>
                    <a:lstStyle/>
                    <a:p>
                      <a:pPr algn="l">
                        <a:defRPr sz="1800"/>
                      </a:pPr>
                      <a:r>
                        <a:rPr b="1" sz="2600"/>
                        <a:t>macro avg       </a:t>
                      </a:r>
                    </a:p>
                  </a:txBody>
                  <a:tcPr marL="0" marR="0" marT="0" marB="0" anchor="t" anchorCtr="0" horzOverflow="overflow"/>
                </a:tc>
                <a:tc>
                  <a:txBody>
                    <a:bodyPr/>
                    <a:lstStyle/>
                    <a:p>
                      <a:pPr algn="l">
                        <a:defRPr sz="1800"/>
                      </a:pPr>
                      <a:r>
                        <a:rPr sz="2600"/>
                        <a:t>0.53</a:t>
                      </a:r>
                    </a:p>
                  </a:txBody>
                  <a:tcPr marL="0" marR="0" marT="0" marB="0" anchor="t" anchorCtr="0" horzOverflow="overflow"/>
                </a:tc>
                <a:tc>
                  <a:txBody>
                    <a:bodyPr/>
                    <a:lstStyle/>
                    <a:p>
                      <a:pPr algn="l">
                        <a:defRPr sz="1800"/>
                      </a:pPr>
                      <a:r>
                        <a:rPr sz="2600"/>
                        <a:t>0.74</a:t>
                      </a:r>
                    </a:p>
                  </a:txBody>
                  <a:tcPr marL="0" marR="0" marT="0" marB="0" anchor="t" anchorCtr="0" horzOverflow="overflow"/>
                </a:tc>
                <a:tc>
                  <a:txBody>
                    <a:bodyPr/>
                    <a:lstStyle/>
                    <a:p>
                      <a:pPr algn="l">
                        <a:defRPr sz="1800"/>
                      </a:pPr>
                      <a:r>
                        <a:rPr sz="2600"/>
                        <a:t>0.52</a:t>
                      </a:r>
                    </a:p>
                  </a:txBody>
                  <a:tcPr marL="0" marR="0" marT="0" marB="0" anchor="t" anchorCtr="0" horzOverflow="overflow"/>
                </a:tc>
                <a:tc>
                  <a:txBody>
                    <a:bodyPr/>
                    <a:lstStyle/>
                    <a:p>
                      <a:pPr algn="l">
                        <a:defRPr sz="1800"/>
                      </a:pPr>
                      <a:r>
                        <a:rPr sz="2600"/>
                        <a:t>2548</a:t>
                      </a:r>
                    </a:p>
                  </a:txBody>
                  <a:tcPr marL="0" marR="0" marT="0" marB="0" anchor="t" anchorCtr="0" horzOverflow="overflow"/>
                </a:tc>
              </a:tr>
              <a:tr h="406886">
                <a:tc>
                  <a:txBody>
                    <a:bodyPr/>
                    <a:lstStyle/>
                    <a:p>
                      <a:pPr algn="l">
                        <a:defRPr sz="1800"/>
                      </a:pPr>
                      <a:r>
                        <a:rPr b="1" sz="2600"/>
                        <a:t>weighted avg       </a:t>
                      </a:r>
                    </a:p>
                  </a:txBody>
                  <a:tcPr marL="0" marR="0" marT="0" marB="0" anchor="t" anchorCtr="0" horzOverflow="overflow"/>
                </a:tc>
                <a:tc>
                  <a:txBody>
                    <a:bodyPr/>
                    <a:lstStyle/>
                    <a:p>
                      <a:pPr algn="l">
                        <a:defRPr sz="1800"/>
                      </a:pPr>
                      <a:r>
                        <a:rPr sz="2600"/>
                        <a:t>0.98</a:t>
                      </a:r>
                    </a:p>
                  </a:txBody>
                  <a:tcPr marL="0" marR="0" marT="0" marB="0" anchor="t" anchorCtr="0" horzOverflow="overflow"/>
                </a:tc>
                <a:tc>
                  <a:txBody>
                    <a:bodyPr/>
                    <a:lstStyle/>
                    <a:p>
                      <a:pPr algn="l">
                        <a:defRPr sz="1800"/>
                      </a:pPr>
                      <a:r>
                        <a:rPr sz="2600"/>
                        <a:t>0.86</a:t>
                      </a:r>
                    </a:p>
                  </a:txBody>
                  <a:tcPr marL="0" marR="0" marT="0" marB="0" anchor="t" anchorCtr="0" horzOverflow="overflow"/>
                </a:tc>
                <a:tc>
                  <a:txBody>
                    <a:bodyPr/>
                    <a:lstStyle/>
                    <a:p>
                      <a:pPr algn="l">
                        <a:defRPr sz="1800"/>
                      </a:pPr>
                      <a:r>
                        <a:rPr sz="2600"/>
                        <a:t>0.91</a:t>
                      </a:r>
                    </a:p>
                  </a:txBody>
                  <a:tcPr marL="0" marR="0" marT="0" marB="0" anchor="t" anchorCtr="0" horzOverflow="overflow"/>
                </a:tc>
                <a:tc>
                  <a:txBody>
                    <a:bodyPr/>
                    <a:lstStyle/>
                    <a:p>
                      <a:pPr algn="l">
                        <a:defRPr sz="1800"/>
                      </a:pPr>
                      <a:r>
                        <a:rPr sz="2600"/>
                        <a:t>2548</a:t>
                      </a:r>
                    </a:p>
                  </a:txBody>
                  <a:tcPr marL="0" marR="0" marT="0" marB="0" anchor="t" anchorCtr="0" horzOverflow="overflow"/>
                </a:tc>
              </a:tr>
            </a:tbl>
          </a:graphicData>
        </a:graphic>
      </p:graphicFrame>
      <p:pic>
        <p:nvPicPr>
          <p:cNvPr id="189" name="pasted-movie.png" descr="pasted-movie.png"/>
          <p:cNvPicPr>
            <a:picLocks noChangeAspect="1"/>
          </p:cNvPicPr>
          <p:nvPr/>
        </p:nvPicPr>
        <p:blipFill>
          <a:blip r:embed="rId2">
            <a:extLst/>
          </a:blip>
          <a:stretch>
            <a:fillRect/>
          </a:stretch>
        </p:blipFill>
        <p:spPr>
          <a:xfrm>
            <a:off x="12815885" y="1647916"/>
            <a:ext cx="6875039" cy="5798048"/>
          </a:xfrm>
          <a:prstGeom prst="rect">
            <a:avLst/>
          </a:prstGeom>
          <a:ln w="12700">
            <a:miter lim="400000"/>
          </a:ln>
        </p:spPr>
      </p:pic>
      <p:sp>
        <p:nvSpPr>
          <p:cNvPr id="190" name="It’s important to compare our ClinicalBERT-based approach with baseline methods to gauge its value. Traditional machine learning approaches for phenotyping might use simpler text representations or general NLP models:…"/>
          <p:cNvSpPr txBox="1"/>
          <p:nvPr/>
        </p:nvSpPr>
        <p:spPr>
          <a:xfrm>
            <a:off x="863057" y="6483991"/>
            <a:ext cx="9820806" cy="55168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t>It’s important to compare our ClinicalBERT-based approach with baseline methods to gauge its value. Traditional machine learning approaches for phenotyping might use simpler text representations or general NLP models:</a:t>
            </a:r>
          </a:p>
          <a:p>
            <a:pPr marL="457200" indent="-317500" defTabSz="457200">
              <a:spcBef>
                <a:spcPts val="1200"/>
              </a:spcBef>
              <a:buSzPct val="100000"/>
              <a:buFont typeface="Times Roman"/>
              <a:buChar char="•"/>
              <a:defRPr b="1" sz="2600">
                <a:latin typeface="Times Roman"/>
                <a:ea typeface="Times Roman"/>
                <a:cs typeface="Times Roman"/>
                <a:sym typeface="Times Roman"/>
              </a:defRPr>
            </a:pPr>
            <a:r>
              <a:rPr b="0"/>
              <a:t>A basic baseline could be a </a:t>
            </a:r>
            <a:r>
              <a:t>logistic regression on bag-of-words features</a:t>
            </a:r>
            <a:r>
              <a:rPr b="0"/>
              <a:t> (or TF-IDF features) from the notes.</a:t>
            </a:r>
            <a:endParaRPr b="0"/>
          </a:p>
          <a:p>
            <a:pPr marL="457200" indent="-317500" defTabSz="457200">
              <a:spcBef>
                <a:spcPts val="1200"/>
              </a:spcBef>
              <a:buSzPct val="100000"/>
              <a:buFont typeface="Times Roman"/>
              <a:buChar char="•"/>
              <a:defRPr sz="2600">
                <a:latin typeface="Times Roman"/>
                <a:ea typeface="Times Roman"/>
                <a:cs typeface="Times Roman"/>
                <a:sym typeface="Times Roman"/>
              </a:defRPr>
            </a:pPr>
            <a:r>
              <a:t>Another baseline is to use a general </a:t>
            </a:r>
            <a:r>
              <a:rPr b="1"/>
              <a:t>BERT-base model</a:t>
            </a:r>
            <a:r>
              <a:t> (pretrained on Wikipedia/BookCorpus, i.e., not clinical text) either as a feature extractor or fine-tuned, to see if the clinical domain pretraining makes a difference.</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t>We could also compare against classical rule-based phenotyping or simpler models like Naive Bayes on the text.</a:t>
            </a:r>
          </a:p>
        </p:txBody>
      </p:sp>
      <p:sp>
        <p:nvSpPr>
          <p:cNvPr id="191" name="We did compare two classifiers using the ClinicalBERT embeddings: logistic regression vs. XGBoost (a boosted tree model). Interestingly, the overall performance of XGBoost was quite similar to logistic regression in our heart failure task. XGBoost achiev"/>
          <p:cNvSpPr txBox="1"/>
          <p:nvPr/>
        </p:nvSpPr>
        <p:spPr>
          <a:xfrm>
            <a:off x="11155370" y="7765643"/>
            <a:ext cx="12394540" cy="48056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t>We </a:t>
            </a:r>
            <a:r>
              <a:rPr i="1"/>
              <a:t>did</a:t>
            </a:r>
            <a:r>
              <a:t> compare two classifiers using the ClinicalBERT embeddings: logistic regression vs. XGBoost (a boosted tree model). Interestingly, the overall performance of XGBoost was quite similar to logistic regression in our heart failure task. XGBoost achieved the same 86% overall accuracy and likewise struggled with the positive class (precision ~7%, recall ~62%). This suggests that the limiting factor was not the choice of classifier but the inherent difficulty of the task (extreme class imbalance and possibly limited signal in a short note for that phenotype).</a:t>
            </a:r>
          </a:p>
          <a:p>
            <a:pPr defTabSz="457200">
              <a:spcBef>
                <a:spcPts val="1200"/>
              </a:spcBef>
              <a:defRPr sz="2600">
                <a:latin typeface="Times Roman"/>
                <a:ea typeface="Times Roman"/>
                <a:cs typeface="Times Roman"/>
                <a:sym typeface="Times Roman"/>
              </a:defRPr>
            </a:pPr>
            <a:r>
              <a:t> </a:t>
            </a:r>
            <a:r>
              <a:rPr u="sng"/>
              <a:t>The takeaway is that </a:t>
            </a:r>
            <a:r>
              <a:rPr b="1" u="sng"/>
              <a:t>ClinicalBERT embeddings</a:t>
            </a:r>
            <a:r>
              <a:rPr u="sng"/>
              <a:t> provided a strong feature representation – any reasonably good classifier can leverage them to a point, but to further improve, we might need to either incorporate more data (e.g. multiple notes, structured data) or fine-tune the language model itself on the task.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Conclusion</a:t>
            </a:r>
          </a:p>
        </p:txBody>
      </p:sp>
      <p:sp>
        <p:nvSpPr>
          <p:cNvPr id="194" name="Slide Number"/>
          <p:cNvSpPr txBox="1"/>
          <p:nvPr>
            <p:ph type="sldNum" sz="quarter" idx="2"/>
          </p:nvPr>
        </p:nvSpPr>
        <p:spPr>
          <a:xfrm>
            <a:off x="22638435" y="12999678"/>
            <a:ext cx="504548"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In this tutorial, we demonstrated a full workflow for ICU phenotyping using ClinicalBERT:…"/>
          <p:cNvSpPr txBox="1"/>
          <p:nvPr/>
        </p:nvSpPr>
        <p:spPr>
          <a:xfrm>
            <a:off x="658874" y="1770608"/>
            <a:ext cx="23066251" cy="95808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t>In this tutorial, we demonstrated a full workflow for ICU phenotyping using ClinicalBERT:</a:t>
            </a:r>
          </a:p>
          <a:p>
            <a:pPr marL="457200" indent="-317500" defTabSz="457200">
              <a:spcBef>
                <a:spcPts val="1200"/>
              </a:spcBef>
              <a:buSzPct val="100000"/>
              <a:buFont typeface="Times Roman"/>
              <a:buAutoNum type="arabicPeriod" startAt="1"/>
              <a:defRPr sz="2600">
                <a:latin typeface="Times Roman"/>
                <a:ea typeface="Times Roman"/>
                <a:cs typeface="Times Roman"/>
                <a:sym typeface="Times Roman"/>
              </a:defRPr>
            </a:pPr>
            <a:r>
              <a:t>We started with the MIMIC-IV ICU dataset and identified phenotypes (like sepsis, heart failure) using diagnosis codes.</a:t>
            </a:r>
          </a:p>
          <a:p>
            <a:pPr marL="457200" indent="-317500" defTabSz="457200">
              <a:spcBef>
                <a:spcPts val="1200"/>
              </a:spcBef>
              <a:buSzPct val="100000"/>
              <a:buFont typeface="Times Roman"/>
              <a:buAutoNum type="arabicPeriod" startAt="1"/>
              <a:defRPr sz="2600">
                <a:latin typeface="Times Roman"/>
                <a:ea typeface="Times Roman"/>
                <a:cs typeface="Times Roman"/>
                <a:sym typeface="Times Roman"/>
              </a:defRPr>
            </a:pPr>
            <a:r>
              <a:t>We preprocessed the clinical note text, cleaning and preparing it for modeling.</a:t>
            </a:r>
          </a:p>
          <a:p>
            <a:pPr marL="457200" indent="-317500" defTabSz="457200">
              <a:spcBef>
                <a:spcPts val="1200"/>
              </a:spcBef>
              <a:buSzPct val="100000"/>
              <a:buFont typeface="Times Roman"/>
              <a:buAutoNum type="arabicPeriod" startAt="1"/>
              <a:defRPr sz="2600">
                <a:latin typeface="Times Roman"/>
                <a:ea typeface="Times Roman"/>
                <a:cs typeface="Times Roman"/>
                <a:sym typeface="Times Roman"/>
              </a:defRPr>
            </a:pPr>
            <a:r>
              <a:t>We leveraged ClinicalBERT, a domain-specific BERT model, to transform unstructured notes into meaningful vector embeddings.</a:t>
            </a:r>
          </a:p>
          <a:p>
            <a:pPr marL="457200" indent="-317500" defTabSz="457200">
              <a:spcBef>
                <a:spcPts val="1200"/>
              </a:spcBef>
              <a:buSzPct val="100000"/>
              <a:buFont typeface="Times Roman"/>
              <a:buAutoNum type="arabicPeriod" startAt="1"/>
              <a:defRPr sz="2600">
                <a:latin typeface="Times Roman"/>
                <a:ea typeface="Times Roman"/>
                <a:cs typeface="Times Roman"/>
                <a:sym typeface="Times Roman"/>
              </a:defRPr>
            </a:pPr>
            <a:r>
              <a:t>On top of these embeddings, we trained a simple classifier (logistic regression) to predict the presence or absence of phenotypes.</a:t>
            </a:r>
          </a:p>
          <a:p>
            <a:pPr marL="457200" indent="-317500" defTabSz="457200">
              <a:spcBef>
                <a:spcPts val="1200"/>
              </a:spcBef>
              <a:buSzPct val="100000"/>
              <a:buFont typeface="Times Roman"/>
              <a:buAutoNum type="arabicPeriod" startAt="1"/>
              <a:defRPr sz="2600">
                <a:latin typeface="Times Roman"/>
                <a:ea typeface="Times Roman"/>
                <a:cs typeface="Times Roman"/>
                <a:sym typeface="Times Roman"/>
              </a:defRPr>
            </a:pPr>
            <a:r>
              <a:t>We evaluated the model using appropriate metrics and visualizations, seeing reasonable accuracy but also challenges with imbalanced data.</a:t>
            </a:r>
          </a:p>
          <a:p>
            <a:pPr defTabSz="457200">
              <a:spcBef>
                <a:spcPts val="1200"/>
              </a:spcBef>
              <a:defRPr sz="2600">
                <a:latin typeface="Times Roman"/>
                <a:ea typeface="Times Roman"/>
                <a:cs typeface="Times Roman"/>
                <a:sym typeface="Times Roman"/>
              </a:defRPr>
            </a:pPr>
          </a:p>
          <a:p>
            <a:pPr defTabSz="457200">
              <a:spcBef>
                <a:spcPts val="1200"/>
              </a:spcBef>
              <a:defRPr sz="2600">
                <a:latin typeface="Times Roman"/>
                <a:ea typeface="Times Roman"/>
                <a:cs typeface="Times Roman"/>
                <a:sym typeface="Times Roman"/>
              </a:defRPr>
            </a:pPr>
            <a:r>
              <a:rPr b="1"/>
              <a:t>Insights:</a:t>
            </a:r>
            <a:r>
              <a:t> ClinicalBERT was effective in featurizing clinical notes such that even a basic classifier could pick up some signal for complex conditions. The model performed fairly well for more common phenotypes (as evidenced by a decent AUC for sepsis), but it struggled with very rare conditions (low precision for heart failure). This highlights the limitation of limited positive examples and the need for careful model tuning or data augmentation. We also saw that domain-specific language understanding is crucial – using a general BERT or bag-of-words likely would not have achieved the same level of performance</a:t>
            </a:r>
            <a:r>
              <a:rPr baseline="31999"/>
              <a:t>.</a:t>
            </a:r>
          </a:p>
          <a:p>
            <a:pPr defTabSz="457200">
              <a:spcBef>
                <a:spcPts val="1200"/>
              </a:spcBef>
              <a:defRPr sz="2600">
                <a:latin typeface="Times Roman"/>
                <a:ea typeface="Times Roman"/>
                <a:cs typeface="Times Roman"/>
                <a:sym typeface="Times Roman"/>
              </a:defRPr>
            </a:pPr>
          </a:p>
          <a:p>
            <a:pPr defTabSz="457200">
              <a:spcBef>
                <a:spcPts val="1200"/>
              </a:spcBef>
              <a:defRPr sz="2600">
                <a:latin typeface="Times Roman"/>
                <a:ea typeface="Times Roman"/>
                <a:cs typeface="Times Roman"/>
                <a:sym typeface="Times Roman"/>
              </a:defRPr>
            </a:pPr>
            <a:r>
              <a:rPr b="1"/>
              <a:t>Limitations and Next Steps:</a:t>
            </a:r>
            <a:r>
              <a:t> One limitation was that we did not fine-tune the ClinicalBERT model on our specific task; we used it as a fixed feature extractor. Fine-tuning could potentially improve the embeddings for the classification task. In the future, we could attach a feed-forward layer on top of BERT and train the whole model on the phenotyping labels. Another step is to try more advanced classifiers or ensemble methods to squeeze out better recall on the hard cases. We could also incorporate multiple notes per patient or other data (like vitals or lab results) to provide more context. Finally, exploring techniques like data balancing, threshold tuning (to optimize precision/recall trade-off), and more interpretability (e.g., highlighting which parts of the note led the model to predict a phenotype) would be valuable for a clinical application.</a:t>
            </a:r>
          </a:p>
          <a:p>
            <a:pPr defTabSz="457200">
              <a:spcBef>
                <a:spcPts val="1200"/>
              </a:spcBef>
              <a:defRPr sz="2600">
                <a:latin typeface="Times Roman"/>
                <a:ea typeface="Times Roman"/>
                <a:cs typeface="Times Roman"/>
                <a:sym typeface="Times Roman"/>
              </a:defRPr>
            </a:pPr>
          </a:p>
        </p:txBody>
      </p:sp>
      <p:sp>
        <p:nvSpPr>
          <p:cNvPr id="196" name="1medium.com."/>
          <p:cNvSpPr txBox="1"/>
          <p:nvPr/>
        </p:nvSpPr>
        <p:spPr>
          <a:xfrm>
            <a:off x="954985" y="12777895"/>
            <a:ext cx="2121426" cy="5892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defTabSz="457200">
              <a:spcBef>
                <a:spcPts val="1200"/>
              </a:spcBef>
              <a:defRPr sz="2600">
                <a:latin typeface="Times Roman"/>
                <a:ea typeface="Times Roman"/>
                <a:cs typeface="Times Roman"/>
                <a:sym typeface="Times Roman"/>
              </a:defRPr>
            </a:pPr>
            <a:r>
              <a:rPr baseline="31999"/>
              <a:t>1</a:t>
            </a:r>
            <a:r>
              <a:rPr u="sng">
                <a:solidFill>
                  <a:srgbClr val="0000EE"/>
                </a:solidFill>
                <a:hlinkClick r:id="rId3" invalidUrl="" action="" tgtFrame="" tooltip="" history="1" highlightClick="0" endSnd="0"/>
              </a:rPr>
              <a:t>medium.com</a:t>
            </a:r>
            <a:r>
              <a:t>.</a:t>
            </a:r>
          </a:p>
        </p:txBody>
      </p:sp>
      <p:sp>
        <p:nvSpPr>
          <p:cNvPr id="197" name="2ai.jmir.org"/>
          <p:cNvSpPr txBox="1"/>
          <p:nvPr/>
        </p:nvSpPr>
        <p:spPr>
          <a:xfrm>
            <a:off x="3404762" y="12777895"/>
            <a:ext cx="1675623" cy="5892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defTabSz="457200">
              <a:spcBef>
                <a:spcPts val="1200"/>
              </a:spcBef>
              <a:defRPr sz="2600">
                <a:latin typeface="Times Roman"/>
                <a:ea typeface="Times Roman"/>
                <a:cs typeface="Times Roman"/>
                <a:sym typeface="Times Roman"/>
              </a:defRPr>
            </a:pPr>
            <a:r>
              <a:rPr baseline="31999"/>
              <a:t>2</a:t>
            </a:r>
            <a:r>
              <a:rPr u="sng">
                <a:solidFill>
                  <a:srgbClr val="0000EE"/>
                </a:solidFill>
                <a:hlinkClick r:id="rId4" invalidUrl="" action="" tgtFrame="" tooltip="" history="1" highlightClick="0" endSnd="0"/>
              </a:rPr>
              <a:t>ai.jmir.org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hank you"/>
          <p:cNvSpPr txBox="1"/>
          <p:nvPr>
            <p:ph type="title"/>
          </p:nvPr>
        </p:nvSpPr>
        <p:spPr>
          <a:prstGeom prst="rect">
            <a:avLst/>
          </a:prstGeom>
        </p:spPr>
        <p:txBody>
          <a:bodyPr/>
          <a:lstStyle/>
          <a:p>
            <a:pPr/>
            <a:r>
              <a:t>Thank you</a:t>
            </a:r>
          </a:p>
        </p:txBody>
      </p:sp>
      <p:sp>
        <p:nvSpPr>
          <p:cNvPr id="2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Introduction"/>
          <p:cNvSpPr txBox="1"/>
          <p:nvPr>
            <p:ph type="title"/>
          </p:nvPr>
        </p:nvSpPr>
        <p:spPr>
          <a:prstGeom prst="rect">
            <a:avLst/>
          </a:prstGeom>
        </p:spPr>
        <p:txBody>
          <a:bodyPr/>
          <a:lstStyle>
            <a:lvl1pPr algn="l">
              <a:defRPr b="1" sz="6400">
                <a:solidFill>
                  <a:srgbClr val="00467A"/>
                </a:solidFill>
              </a:defRPr>
            </a:lvl1pPr>
          </a:lstStyle>
          <a:p>
            <a:pPr/>
            <a:r>
              <a:t>Introduction</a:t>
            </a:r>
          </a:p>
        </p:txBody>
      </p:sp>
      <p:sp>
        <p:nvSpPr>
          <p:cNvPr id="98" name="Automated ICU phenotyping uses patients’ electronic health records to infer clinical conditions—such as sepsis, heart failure, hypertension and diabetes—from free-text notes and structured data. This capability supports tasks like risk stratification and"/>
          <p:cNvSpPr txBox="1"/>
          <p:nvPr>
            <p:ph type="body" idx="1"/>
          </p:nvPr>
        </p:nvSpPr>
        <p:spPr>
          <a:xfrm>
            <a:off x="927100" y="2332037"/>
            <a:ext cx="23015179" cy="6013433"/>
          </a:xfrm>
          <a:prstGeom prst="rect">
            <a:avLst/>
          </a:prstGeom>
        </p:spPr>
        <p:txBody>
          <a:bodyPr/>
          <a:lstStyle/>
          <a:p>
            <a:pPr marL="0" indent="0" defTabSz="457200">
              <a:spcBef>
                <a:spcPts val="1200"/>
              </a:spcBef>
              <a:buSzTx/>
              <a:buFontTx/>
              <a:buNone/>
              <a:defRPr sz="2600">
                <a:latin typeface="Times Roman"/>
                <a:ea typeface="Times Roman"/>
                <a:cs typeface="Times Roman"/>
                <a:sym typeface="Times Roman"/>
              </a:defRPr>
            </a:pPr>
            <a:r>
              <a:rPr b="1"/>
              <a:t>Automated ICU phenotyping </a:t>
            </a:r>
            <a:r>
              <a:t>uses patients’ electronic health records to infer clinical conditions—such as sepsis, heart failure, hypertension and diabetes—from free-text notes and structured data. This capability supports tasks like risk stratification and cohort building. </a:t>
            </a:r>
          </a:p>
          <a:p>
            <a:pPr marL="0" indent="0" defTabSz="457200">
              <a:spcBef>
                <a:spcPts val="1200"/>
              </a:spcBef>
              <a:buSzTx/>
              <a:buFontTx/>
              <a:buNone/>
              <a:defRPr sz="2600">
                <a:latin typeface="Times Roman"/>
                <a:ea typeface="Times Roman"/>
                <a:cs typeface="Times Roman"/>
                <a:sym typeface="Times Roman"/>
              </a:defRPr>
            </a:pPr>
          </a:p>
          <a:p>
            <a:pPr marL="0" indent="0" defTabSz="457200">
              <a:spcBef>
                <a:spcPts val="1200"/>
              </a:spcBef>
              <a:buSzTx/>
              <a:buFontTx/>
              <a:buNone/>
              <a:defRPr sz="2600">
                <a:latin typeface="Times Roman"/>
                <a:ea typeface="Times Roman"/>
                <a:cs typeface="Times Roman"/>
                <a:sym typeface="Times Roman"/>
              </a:defRPr>
            </a:pPr>
            <a:r>
              <a:t>In this project, we leverage the MIMIC-IV ICU database, a large, publicly available repository of tens of thousands of ICU stays that includes both structured fields and de-identified narrative notes.</a:t>
            </a:r>
          </a:p>
          <a:p>
            <a:pPr marL="0" indent="0" defTabSz="457200">
              <a:spcBef>
                <a:spcPts val="1200"/>
              </a:spcBef>
              <a:buSzTx/>
              <a:buFontTx/>
              <a:buNone/>
              <a:defRPr sz="2600">
                <a:latin typeface="Times Roman"/>
                <a:ea typeface="Times Roman"/>
                <a:cs typeface="Times Roman"/>
                <a:sym typeface="Times Roman"/>
              </a:defRPr>
            </a:pPr>
          </a:p>
          <a:p>
            <a:pPr marL="260684" indent="-260684" defTabSz="457200">
              <a:spcBef>
                <a:spcPts val="1200"/>
              </a:spcBef>
              <a:buFontTx/>
              <a:defRPr sz="2600">
                <a:latin typeface="Times Roman"/>
                <a:ea typeface="Times Roman"/>
                <a:cs typeface="Times Roman"/>
                <a:sym typeface="Times Roman"/>
              </a:defRPr>
            </a:pPr>
            <a:r>
              <a:t>We extract each patient’s discharge note (one per hospital admission) and, via SQL queries on Google BigQuery, retrieve corresponding diagnosis codes. </a:t>
            </a:r>
          </a:p>
          <a:p>
            <a:pPr marL="260684" indent="-260684" defTabSz="457200">
              <a:spcBef>
                <a:spcPts val="1200"/>
              </a:spcBef>
              <a:buFontTx/>
              <a:defRPr sz="2600">
                <a:latin typeface="Times Roman"/>
                <a:ea typeface="Times Roman"/>
                <a:cs typeface="Times Roman"/>
                <a:sym typeface="Times Roman"/>
              </a:defRPr>
            </a:pPr>
            <a:r>
              <a:t>Phenotype labels are assigned by matching ICD-10 code prefixes—for example, any code beginning with “I50” denotes heart failure, “A41” indicates sepsis, and “E11” flags type 2 diabetes. </a:t>
            </a:r>
          </a:p>
          <a:p>
            <a:pPr marL="260684" indent="-260684" defTabSz="457200">
              <a:spcBef>
                <a:spcPts val="1200"/>
              </a:spcBef>
              <a:buFontTx/>
              <a:defRPr sz="2600">
                <a:latin typeface="Times Roman"/>
                <a:ea typeface="Times Roman"/>
                <a:cs typeface="Times Roman"/>
                <a:sym typeface="Times Roman"/>
              </a:defRPr>
            </a:pPr>
            <a:r>
              <a:t>Applying these rules yields a dataset in which every ICU admission is paired with its clinical note and a set of binary indicators for each phenotype of interest.</a:t>
            </a:r>
          </a:p>
          <a:p>
            <a:pPr marL="260684" indent="-260684" defTabSz="457200">
              <a:spcBef>
                <a:spcPts val="1200"/>
              </a:spcBef>
              <a:buFontTx/>
              <a:defRPr sz="2600">
                <a:latin typeface="Times Roman"/>
                <a:ea typeface="Times Roman"/>
                <a:cs typeface="Times Roman"/>
                <a:sym typeface="Times Roman"/>
              </a:defRPr>
            </a:pPr>
            <a:r>
              <a:t>We then apply NLP and Classification models to classify the phenotype based on the clinical notes</a:t>
            </a:r>
          </a:p>
        </p:txBody>
      </p:sp>
      <p:sp>
        <p:nvSpPr>
          <p:cNvPr id="99" name="Slide Number"/>
          <p:cNvSpPr txBox="1"/>
          <p:nvPr>
            <p:ph type="sldNum" sz="quarter" idx="2"/>
          </p:nvPr>
        </p:nvSpPr>
        <p:spPr>
          <a:xfrm>
            <a:off x="17036236" y="12835870"/>
            <a:ext cx="350065" cy="48391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Rounded Rectangle"/>
          <p:cNvSpPr/>
          <p:nvPr/>
        </p:nvSpPr>
        <p:spPr>
          <a:xfrm>
            <a:off x="15835997" y="5183561"/>
            <a:ext cx="3810001" cy="3810001"/>
          </a:xfrm>
          <a:prstGeom prst="roundRect">
            <a:avLst>
              <a:gd name="adj" fmla="val 9463"/>
            </a:avLst>
          </a:prstGeom>
          <a:solidFill>
            <a:srgbClr val="FFFFFF"/>
          </a:solidFill>
          <a:ln w="25400">
            <a:solidFill>
              <a:schemeClr val="accent3">
                <a:lumOff val="11470"/>
              </a:schemeClr>
            </a:solidFill>
          </a:ln>
          <a:effectLst>
            <a:outerShdw sx="100000" sy="100000" kx="0" ky="0" algn="b" rotWithShape="0" blurRad="355600" dist="0" dir="0">
              <a:srgbClr val="000000">
                <a:alpha val="75000"/>
              </a:srgbClr>
            </a:outerShdw>
          </a:effectLst>
        </p:spPr>
        <p:txBody>
          <a:bodyPr tIns="91439" bIns="91439" anchor="ctr"/>
          <a:lstStyle/>
          <a:p>
            <a:pPr/>
          </a:p>
        </p:txBody>
      </p:sp>
      <p:sp>
        <p:nvSpPr>
          <p:cNvPr id="104" name="Rounded Rectangle"/>
          <p:cNvSpPr/>
          <p:nvPr/>
        </p:nvSpPr>
        <p:spPr>
          <a:xfrm>
            <a:off x="9227923" y="5183561"/>
            <a:ext cx="3810001" cy="3810001"/>
          </a:xfrm>
          <a:prstGeom prst="roundRect">
            <a:avLst>
              <a:gd name="adj" fmla="val 9463"/>
            </a:avLst>
          </a:prstGeom>
          <a:solidFill>
            <a:srgbClr val="FFFFFF"/>
          </a:solidFill>
          <a:ln w="25400">
            <a:solidFill>
              <a:schemeClr val="accent6">
                <a:lumOff val="9460"/>
              </a:schemeClr>
            </a:solidFill>
          </a:ln>
          <a:effectLst>
            <a:outerShdw sx="100000" sy="100000" kx="0" ky="0" algn="b" rotWithShape="0" blurRad="355600" dist="0" dir="0">
              <a:srgbClr val="000000">
                <a:alpha val="75000"/>
              </a:srgbClr>
            </a:outerShdw>
          </a:effectLst>
        </p:spPr>
        <p:txBody>
          <a:bodyPr tIns="91439" bIns="91439" anchor="ctr"/>
          <a:lstStyle/>
          <a:p>
            <a:pPr/>
          </a:p>
        </p:txBody>
      </p:sp>
      <p:sp>
        <p:nvSpPr>
          <p:cNvPr id="105" name="Title 1"/>
          <p:cNvSpPr txBox="1"/>
          <p:nvPr>
            <p:ph type="title"/>
          </p:nvPr>
        </p:nvSpPr>
        <p:spPr>
          <a:xfrm>
            <a:off x="927100" y="549276"/>
            <a:ext cx="22173971" cy="1231330"/>
          </a:xfrm>
          <a:prstGeom prst="rect">
            <a:avLst/>
          </a:prstGeom>
        </p:spPr>
        <p:txBody>
          <a:bodyPr/>
          <a:lstStyle>
            <a:lvl1pPr algn="l">
              <a:defRPr b="1" sz="6400">
                <a:solidFill>
                  <a:srgbClr val="00467A"/>
                </a:solidFill>
              </a:defRPr>
            </a:lvl1pPr>
          </a:lstStyle>
          <a:p>
            <a:pPr/>
            <a:r>
              <a:t>Project Goals and Architecture</a:t>
            </a:r>
          </a:p>
        </p:txBody>
      </p:sp>
      <p:sp>
        <p:nvSpPr>
          <p:cNvPr id="106" name="Slide Number"/>
          <p:cNvSpPr txBox="1"/>
          <p:nvPr>
            <p:ph type="sldNum" sz="quarter" idx="2"/>
          </p:nvPr>
        </p:nvSpPr>
        <p:spPr>
          <a:xfrm>
            <a:off x="22746117" y="1274966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7" name="Because the notes are unstructured, we apply NLP techniques to extract meaningful features for phenotyping. For this project, we’ll create a Python program to preprocess the text, use ClinicalBERT to generate rich embeddings, and train a classifier to pr"/>
          <p:cNvSpPr txBox="1"/>
          <p:nvPr/>
        </p:nvSpPr>
        <p:spPr>
          <a:xfrm>
            <a:off x="1021093" y="3121403"/>
            <a:ext cx="21783312" cy="9956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t>Because the notes are unstructured, we apply NLP techniques to extract meaningful features for phenotyping. For this project, we’ll create a </a:t>
            </a:r>
            <a:r>
              <a:rPr b="1"/>
              <a:t>Python</a:t>
            </a:r>
            <a:r>
              <a:t> program to preprocess the text, use ClinicalBERT to generate rich embeddings, and train a classifier to predict patient phenotypes.</a:t>
            </a:r>
          </a:p>
        </p:txBody>
      </p:sp>
      <p:sp>
        <p:nvSpPr>
          <p:cNvPr id="108" name="Goal: Leverage AI/ML models to automatically infer patient phenotypes from ICU data by harnessing the rich detail in clinical notes—capturing observations, status descriptions, and clinician impressions."/>
          <p:cNvSpPr txBox="1"/>
          <p:nvPr/>
        </p:nvSpPr>
        <p:spPr>
          <a:xfrm>
            <a:off x="1043214" y="1793177"/>
            <a:ext cx="21941742" cy="1554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rPr b="1"/>
              <a:t>Goal:</a:t>
            </a:r>
            <a:r>
              <a:t> Leverage AI/ML models to automatically infer patient phenotypes from ICU data by harnessing the rich detail in clinical notes—capturing observations, status descriptions, and clinician impressions.</a:t>
            </a:r>
          </a:p>
        </p:txBody>
      </p:sp>
      <p:sp>
        <p:nvSpPr>
          <p:cNvPr id="109" name="Rounded Rectangle"/>
          <p:cNvSpPr/>
          <p:nvPr/>
        </p:nvSpPr>
        <p:spPr>
          <a:xfrm>
            <a:off x="1588109" y="5193349"/>
            <a:ext cx="3810001" cy="3810001"/>
          </a:xfrm>
          <a:prstGeom prst="roundRect">
            <a:avLst>
              <a:gd name="adj" fmla="val 9463"/>
            </a:avLst>
          </a:prstGeom>
          <a:solidFill>
            <a:srgbClr val="FFFFFF"/>
          </a:solidFill>
          <a:ln w="25400">
            <a:solidFill>
              <a:schemeClr val="accent5">
                <a:lumOff val="23235"/>
              </a:schemeClr>
            </a:solidFill>
          </a:ln>
          <a:effectLst>
            <a:outerShdw sx="100000" sy="100000" kx="0" ky="0" algn="b" rotWithShape="0" blurRad="355600" dist="0" dir="0">
              <a:srgbClr val="000000">
                <a:alpha val="75000"/>
              </a:srgbClr>
            </a:outerShdw>
          </a:effectLst>
        </p:spPr>
        <p:txBody>
          <a:bodyPr tIns="91439" bIns="91439" anchor="ctr"/>
          <a:lstStyle/>
          <a:p>
            <a:pPr/>
          </a:p>
        </p:txBody>
      </p:sp>
      <p:sp>
        <p:nvSpPr>
          <p:cNvPr id="110" name="Clinical Note Extraction and Cleansing"/>
          <p:cNvSpPr txBox="1"/>
          <p:nvPr/>
        </p:nvSpPr>
        <p:spPr>
          <a:xfrm>
            <a:off x="1621574" y="7661819"/>
            <a:ext cx="3743071" cy="948204"/>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2600"/>
            </a:lvl1pPr>
          </a:lstStyle>
          <a:p>
            <a:pPr/>
            <a:r>
              <a:t>Clinical Note Extraction and Cleansing</a:t>
            </a:r>
          </a:p>
        </p:txBody>
      </p:sp>
      <p:sp>
        <p:nvSpPr>
          <p:cNvPr id="111" name="Tokenization and Embeddings"/>
          <p:cNvSpPr txBox="1"/>
          <p:nvPr/>
        </p:nvSpPr>
        <p:spPr>
          <a:xfrm>
            <a:off x="9777386" y="7661819"/>
            <a:ext cx="2711074" cy="948204"/>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2600"/>
            </a:lvl1pPr>
          </a:lstStyle>
          <a:p>
            <a:pPr/>
            <a:r>
              <a:t>Tokenization and Embeddings</a:t>
            </a:r>
          </a:p>
        </p:txBody>
      </p:sp>
      <p:sp>
        <p:nvSpPr>
          <p:cNvPr id="112" name="Training and Evaluation"/>
          <p:cNvSpPr txBox="1"/>
          <p:nvPr/>
        </p:nvSpPr>
        <p:spPr>
          <a:xfrm>
            <a:off x="16663396" y="7661819"/>
            <a:ext cx="2155205" cy="948204"/>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2600"/>
            </a:lvl1pPr>
          </a:lstStyle>
          <a:p>
            <a:pPr/>
            <a:r>
              <a:t>Training and Evaluation </a:t>
            </a:r>
          </a:p>
        </p:txBody>
      </p:sp>
      <p:sp>
        <p:nvSpPr>
          <p:cNvPr id="113" name="Bar Chart"/>
          <p:cNvSpPr/>
          <p:nvPr/>
        </p:nvSpPr>
        <p:spPr>
          <a:xfrm>
            <a:off x="2959110" y="5862511"/>
            <a:ext cx="1067999" cy="10651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6"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chemeClr val="accent5">
              <a:satOff val="-6843"/>
              <a:lumOff val="-10705"/>
            </a:schemeClr>
          </a:solidFill>
          <a:ln w="12700">
            <a:miter lim="400000"/>
          </a:ln>
        </p:spPr>
        <p:txBody>
          <a:bodyPr tIns="91439" bIns="91439" anchor="ctr"/>
          <a:lstStyle/>
          <a:p>
            <a:pPr/>
          </a:p>
        </p:txBody>
      </p:sp>
      <p:sp>
        <p:nvSpPr>
          <p:cNvPr id="114" name="Archery"/>
          <p:cNvSpPr/>
          <p:nvPr/>
        </p:nvSpPr>
        <p:spPr>
          <a:xfrm>
            <a:off x="21479425" y="6453561"/>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0800" y="1252"/>
                </a:moveTo>
                <a:cubicBezTo>
                  <a:pt x="16065" y="1252"/>
                  <a:pt x="20348" y="5536"/>
                  <a:pt x="20348" y="10800"/>
                </a:cubicBezTo>
                <a:cubicBezTo>
                  <a:pt x="20348" y="16065"/>
                  <a:pt x="16064" y="20348"/>
                  <a:pt x="10800" y="20348"/>
                </a:cubicBezTo>
                <a:cubicBezTo>
                  <a:pt x="5536" y="20348"/>
                  <a:pt x="1252" y="16065"/>
                  <a:pt x="1252" y="10800"/>
                </a:cubicBezTo>
                <a:cubicBezTo>
                  <a:pt x="1252" y="5536"/>
                  <a:pt x="5535" y="1252"/>
                  <a:pt x="10800" y="1252"/>
                </a:cubicBezTo>
                <a:close/>
                <a:moveTo>
                  <a:pt x="10800" y="1520"/>
                </a:moveTo>
                <a:cubicBezTo>
                  <a:pt x="5684" y="1520"/>
                  <a:pt x="1520" y="5684"/>
                  <a:pt x="1520" y="10800"/>
                </a:cubicBezTo>
                <a:cubicBezTo>
                  <a:pt x="1520" y="15916"/>
                  <a:pt x="5684" y="20080"/>
                  <a:pt x="10800" y="20080"/>
                </a:cubicBezTo>
                <a:cubicBezTo>
                  <a:pt x="15916" y="20080"/>
                  <a:pt x="20078" y="15916"/>
                  <a:pt x="20078" y="10800"/>
                </a:cubicBezTo>
                <a:cubicBezTo>
                  <a:pt x="20078" y="5684"/>
                  <a:pt x="15916" y="1520"/>
                  <a:pt x="10800" y="1520"/>
                </a:cubicBezTo>
                <a:close/>
                <a:moveTo>
                  <a:pt x="10800" y="2810"/>
                </a:moveTo>
                <a:cubicBezTo>
                  <a:pt x="15213" y="2810"/>
                  <a:pt x="18789" y="6387"/>
                  <a:pt x="18789" y="10800"/>
                </a:cubicBezTo>
                <a:cubicBezTo>
                  <a:pt x="18789" y="15213"/>
                  <a:pt x="15213" y="18790"/>
                  <a:pt x="10800" y="18790"/>
                </a:cubicBezTo>
                <a:cubicBezTo>
                  <a:pt x="6387" y="18790"/>
                  <a:pt x="2810" y="15213"/>
                  <a:pt x="2810" y="10800"/>
                </a:cubicBezTo>
                <a:cubicBezTo>
                  <a:pt x="2810" y="6387"/>
                  <a:pt x="6387" y="2810"/>
                  <a:pt x="10800" y="2810"/>
                </a:cubicBezTo>
                <a:close/>
                <a:moveTo>
                  <a:pt x="10800" y="4855"/>
                </a:moveTo>
                <a:cubicBezTo>
                  <a:pt x="7517" y="4855"/>
                  <a:pt x="4855" y="7517"/>
                  <a:pt x="4855" y="10800"/>
                </a:cubicBezTo>
                <a:cubicBezTo>
                  <a:pt x="4855" y="14083"/>
                  <a:pt x="7517" y="16745"/>
                  <a:pt x="10800" y="16745"/>
                </a:cubicBezTo>
                <a:cubicBezTo>
                  <a:pt x="14083" y="16745"/>
                  <a:pt x="16743" y="14083"/>
                  <a:pt x="16743" y="10800"/>
                </a:cubicBezTo>
                <a:cubicBezTo>
                  <a:pt x="16743" y="7517"/>
                  <a:pt x="14083" y="4855"/>
                  <a:pt x="10800" y="4855"/>
                </a:cubicBezTo>
                <a:close/>
                <a:moveTo>
                  <a:pt x="10800" y="6664"/>
                </a:moveTo>
                <a:cubicBezTo>
                  <a:pt x="13085" y="6664"/>
                  <a:pt x="14936" y="8515"/>
                  <a:pt x="14936" y="10800"/>
                </a:cubicBezTo>
                <a:cubicBezTo>
                  <a:pt x="14936" y="13085"/>
                  <a:pt x="13085" y="14936"/>
                  <a:pt x="10800" y="14936"/>
                </a:cubicBezTo>
                <a:cubicBezTo>
                  <a:pt x="8515" y="14936"/>
                  <a:pt x="6662" y="13085"/>
                  <a:pt x="6662" y="10800"/>
                </a:cubicBezTo>
                <a:cubicBezTo>
                  <a:pt x="6662" y="8515"/>
                  <a:pt x="8515" y="6664"/>
                  <a:pt x="10800" y="6664"/>
                </a:cubicBezTo>
                <a:close/>
                <a:moveTo>
                  <a:pt x="10800" y="8755"/>
                </a:moveTo>
                <a:cubicBezTo>
                  <a:pt x="10276" y="8755"/>
                  <a:pt x="9752" y="8954"/>
                  <a:pt x="9352" y="9354"/>
                </a:cubicBezTo>
                <a:cubicBezTo>
                  <a:pt x="8553" y="10153"/>
                  <a:pt x="8553" y="11447"/>
                  <a:pt x="9352" y="12246"/>
                </a:cubicBezTo>
                <a:cubicBezTo>
                  <a:pt x="10151" y="13045"/>
                  <a:pt x="11447" y="13045"/>
                  <a:pt x="12246" y="12246"/>
                </a:cubicBezTo>
                <a:cubicBezTo>
                  <a:pt x="13045" y="11447"/>
                  <a:pt x="13045" y="10153"/>
                  <a:pt x="12246" y="9354"/>
                </a:cubicBezTo>
                <a:cubicBezTo>
                  <a:pt x="11847" y="8954"/>
                  <a:pt x="11324" y="8755"/>
                  <a:pt x="10800" y="8755"/>
                </a:cubicBezTo>
                <a:close/>
              </a:path>
            </a:pathLst>
          </a:custGeom>
          <a:solidFill>
            <a:schemeClr val="accent2">
              <a:satOff val="-4966"/>
              <a:lumOff val="-10549"/>
            </a:schemeClr>
          </a:solidFill>
          <a:ln w="12700">
            <a:miter lim="400000"/>
          </a:ln>
        </p:spPr>
        <p:txBody>
          <a:bodyPr tIns="91439" bIns="91439" anchor="ctr"/>
          <a:lstStyle/>
          <a:p>
            <a:pPr/>
          </a:p>
        </p:txBody>
      </p:sp>
      <p:sp>
        <p:nvSpPr>
          <p:cNvPr id="115" name="Cylinder"/>
          <p:cNvSpPr/>
          <p:nvPr/>
        </p:nvSpPr>
        <p:spPr>
          <a:xfrm>
            <a:off x="2499960" y="10092558"/>
            <a:ext cx="1986299" cy="2622187"/>
          </a:xfrm>
          <a:custGeom>
            <a:avLst/>
            <a:gdLst/>
            <a:ahLst/>
            <a:cxnLst>
              <a:cxn ang="0">
                <a:pos x="wd2" y="hd2"/>
              </a:cxn>
              <a:cxn ang="5400000">
                <a:pos x="wd2" y="hd2"/>
              </a:cxn>
              <a:cxn ang="10800000">
                <a:pos x="wd2" y="hd2"/>
              </a:cxn>
              <a:cxn ang="16200000">
                <a:pos x="wd2" y="hd2"/>
              </a:cxn>
            </a:cxnLst>
            <a:rect l="0" t="0" r="r" b="b"/>
            <a:pathLst>
              <a:path w="19679" h="21600" fill="norm" stroke="1"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A7A7A7"/>
          </a:solidFill>
          <a:ln w="12700">
            <a:solidFill>
              <a:srgbClr val="535353"/>
            </a:solidFill>
            <a:miter lim="400000"/>
          </a:ln>
        </p:spPr>
        <p:txBody>
          <a:bodyPr tIns="91439" bIns="91439" anchor="ctr"/>
          <a:lstStyle/>
          <a:p>
            <a:pPr/>
          </a:p>
        </p:txBody>
      </p:sp>
      <p:sp>
        <p:nvSpPr>
          <p:cNvPr id="116" name="Dingbat Asterisk"/>
          <p:cNvSpPr/>
          <p:nvPr/>
        </p:nvSpPr>
        <p:spPr>
          <a:xfrm>
            <a:off x="10534603" y="5727234"/>
            <a:ext cx="1196640" cy="1335724"/>
          </a:xfrm>
          <a:custGeom>
            <a:avLst/>
            <a:gdLst/>
            <a:ahLst/>
            <a:cxnLst>
              <a:cxn ang="0">
                <a:pos x="wd2" y="hd2"/>
              </a:cxn>
              <a:cxn ang="5400000">
                <a:pos x="wd2" y="hd2"/>
              </a:cxn>
              <a:cxn ang="10800000">
                <a:pos x="wd2" y="hd2"/>
              </a:cxn>
              <a:cxn ang="16200000">
                <a:pos x="wd2" y="hd2"/>
              </a:cxn>
            </a:cxnLst>
            <a:rect l="0" t="0" r="r" b="b"/>
            <a:pathLst>
              <a:path w="21059" h="21354" fill="norm" stroke="1" extrusionOk="0">
                <a:moveTo>
                  <a:pt x="10529" y="0"/>
                </a:moveTo>
                <a:cubicBezTo>
                  <a:pt x="9820" y="0"/>
                  <a:pt x="9110" y="245"/>
                  <a:pt x="8569" y="737"/>
                </a:cubicBezTo>
                <a:cubicBezTo>
                  <a:pt x="7487" y="1720"/>
                  <a:pt x="7487" y="3315"/>
                  <a:pt x="8569" y="4298"/>
                </a:cubicBezTo>
                <a:cubicBezTo>
                  <a:pt x="8826" y="4531"/>
                  <a:pt x="9128" y="4691"/>
                  <a:pt x="9444" y="4812"/>
                </a:cubicBezTo>
                <a:lnTo>
                  <a:pt x="9444" y="4832"/>
                </a:lnTo>
                <a:cubicBezTo>
                  <a:pt x="9543" y="4868"/>
                  <a:pt x="9613" y="4954"/>
                  <a:pt x="9616" y="5056"/>
                </a:cubicBezTo>
                <a:lnTo>
                  <a:pt x="9616" y="9232"/>
                </a:lnTo>
                <a:lnTo>
                  <a:pt x="5646" y="7128"/>
                </a:lnTo>
                <a:cubicBezTo>
                  <a:pt x="5550" y="7074"/>
                  <a:pt x="5504" y="6975"/>
                  <a:pt x="5520" y="6879"/>
                </a:cubicBezTo>
                <a:lnTo>
                  <a:pt x="5515" y="6877"/>
                </a:lnTo>
                <a:cubicBezTo>
                  <a:pt x="5617" y="6133"/>
                  <a:pt x="5360" y="5355"/>
                  <a:pt x="4731" y="4783"/>
                </a:cubicBezTo>
                <a:cubicBezTo>
                  <a:pt x="4190" y="4292"/>
                  <a:pt x="3480" y="4047"/>
                  <a:pt x="2771" y="4047"/>
                </a:cubicBezTo>
                <a:cubicBezTo>
                  <a:pt x="2062" y="4047"/>
                  <a:pt x="1352" y="4292"/>
                  <a:pt x="811" y="4783"/>
                </a:cubicBezTo>
                <a:cubicBezTo>
                  <a:pt x="-271" y="5766"/>
                  <a:pt x="-271" y="7361"/>
                  <a:pt x="811" y="8344"/>
                </a:cubicBezTo>
                <a:cubicBezTo>
                  <a:pt x="1793" y="9237"/>
                  <a:pt x="3320" y="9300"/>
                  <a:pt x="4404" y="8571"/>
                </a:cubicBezTo>
                <a:lnTo>
                  <a:pt x="4426" y="8583"/>
                </a:lnTo>
                <a:cubicBezTo>
                  <a:pt x="4510" y="8524"/>
                  <a:pt x="4626" y="8514"/>
                  <a:pt x="4724" y="8561"/>
                </a:cubicBezTo>
                <a:cubicBezTo>
                  <a:pt x="4725" y="8561"/>
                  <a:pt x="4726" y="8561"/>
                  <a:pt x="4727" y="8561"/>
                </a:cubicBezTo>
                <a:lnTo>
                  <a:pt x="8719" y="10677"/>
                </a:lnTo>
                <a:lnTo>
                  <a:pt x="4727" y="12793"/>
                </a:lnTo>
                <a:cubicBezTo>
                  <a:pt x="4726" y="12793"/>
                  <a:pt x="4725" y="12792"/>
                  <a:pt x="4724" y="12793"/>
                </a:cubicBezTo>
                <a:cubicBezTo>
                  <a:pt x="4626" y="12840"/>
                  <a:pt x="4510" y="12830"/>
                  <a:pt x="4426" y="12770"/>
                </a:cubicBezTo>
                <a:lnTo>
                  <a:pt x="4406" y="12783"/>
                </a:lnTo>
                <a:cubicBezTo>
                  <a:pt x="3920" y="12453"/>
                  <a:pt x="3350" y="12273"/>
                  <a:pt x="2771" y="12273"/>
                </a:cubicBezTo>
                <a:cubicBezTo>
                  <a:pt x="2062" y="12273"/>
                  <a:pt x="1352" y="12518"/>
                  <a:pt x="811" y="13009"/>
                </a:cubicBezTo>
                <a:cubicBezTo>
                  <a:pt x="-271" y="13992"/>
                  <a:pt x="-271" y="15587"/>
                  <a:pt x="811" y="16570"/>
                </a:cubicBezTo>
                <a:cubicBezTo>
                  <a:pt x="1893" y="17553"/>
                  <a:pt x="3649" y="17553"/>
                  <a:pt x="4731" y="16570"/>
                </a:cubicBezTo>
                <a:cubicBezTo>
                  <a:pt x="5360" y="15999"/>
                  <a:pt x="5618" y="15220"/>
                  <a:pt x="5515" y="14475"/>
                </a:cubicBezTo>
                <a:lnTo>
                  <a:pt x="5520" y="14473"/>
                </a:lnTo>
                <a:cubicBezTo>
                  <a:pt x="5504" y="14377"/>
                  <a:pt x="5553" y="14280"/>
                  <a:pt x="5648" y="14226"/>
                </a:cubicBezTo>
                <a:lnTo>
                  <a:pt x="9616" y="12122"/>
                </a:lnTo>
                <a:lnTo>
                  <a:pt x="9616" y="16295"/>
                </a:lnTo>
                <a:cubicBezTo>
                  <a:pt x="9613" y="16397"/>
                  <a:pt x="9543" y="16484"/>
                  <a:pt x="9444" y="16520"/>
                </a:cubicBezTo>
                <a:lnTo>
                  <a:pt x="9444" y="16542"/>
                </a:lnTo>
                <a:cubicBezTo>
                  <a:pt x="9128" y="16663"/>
                  <a:pt x="8826" y="16822"/>
                  <a:pt x="8569" y="17056"/>
                </a:cubicBezTo>
                <a:cubicBezTo>
                  <a:pt x="7487" y="18039"/>
                  <a:pt x="7487" y="19634"/>
                  <a:pt x="8569" y="20617"/>
                </a:cubicBezTo>
                <a:cubicBezTo>
                  <a:pt x="9651" y="21600"/>
                  <a:pt x="11407" y="21600"/>
                  <a:pt x="12489" y="20617"/>
                </a:cubicBezTo>
                <a:cubicBezTo>
                  <a:pt x="13571" y="19634"/>
                  <a:pt x="13571" y="18039"/>
                  <a:pt x="12489" y="17056"/>
                </a:cubicBezTo>
                <a:cubicBezTo>
                  <a:pt x="12231" y="16822"/>
                  <a:pt x="11930" y="16663"/>
                  <a:pt x="11614" y="16542"/>
                </a:cubicBezTo>
                <a:lnTo>
                  <a:pt x="11614" y="16520"/>
                </a:lnTo>
                <a:cubicBezTo>
                  <a:pt x="11517" y="16485"/>
                  <a:pt x="11450" y="16400"/>
                  <a:pt x="11444" y="16301"/>
                </a:cubicBezTo>
                <a:lnTo>
                  <a:pt x="11444" y="12122"/>
                </a:lnTo>
                <a:lnTo>
                  <a:pt x="15410" y="14224"/>
                </a:lnTo>
                <a:lnTo>
                  <a:pt x="15410" y="14226"/>
                </a:lnTo>
                <a:cubicBezTo>
                  <a:pt x="15505" y="14280"/>
                  <a:pt x="15554" y="14377"/>
                  <a:pt x="15538" y="14473"/>
                </a:cubicBezTo>
                <a:lnTo>
                  <a:pt x="15545" y="14477"/>
                </a:lnTo>
                <a:cubicBezTo>
                  <a:pt x="15443" y="15221"/>
                  <a:pt x="15701" y="15999"/>
                  <a:pt x="16329" y="16570"/>
                </a:cubicBezTo>
                <a:cubicBezTo>
                  <a:pt x="17411" y="17553"/>
                  <a:pt x="19165" y="17553"/>
                  <a:pt x="20247" y="16570"/>
                </a:cubicBezTo>
                <a:cubicBezTo>
                  <a:pt x="21329" y="15587"/>
                  <a:pt x="21329" y="13992"/>
                  <a:pt x="20247" y="13009"/>
                </a:cubicBezTo>
                <a:cubicBezTo>
                  <a:pt x="19706" y="12518"/>
                  <a:pt x="18996" y="12273"/>
                  <a:pt x="18287" y="12273"/>
                </a:cubicBezTo>
                <a:cubicBezTo>
                  <a:pt x="17708" y="12273"/>
                  <a:pt x="17140" y="12453"/>
                  <a:pt x="16654" y="12783"/>
                </a:cubicBezTo>
                <a:lnTo>
                  <a:pt x="16632" y="12770"/>
                </a:lnTo>
                <a:cubicBezTo>
                  <a:pt x="16549" y="12829"/>
                  <a:pt x="16434" y="12839"/>
                  <a:pt x="16336" y="12793"/>
                </a:cubicBezTo>
                <a:lnTo>
                  <a:pt x="12341" y="10677"/>
                </a:lnTo>
                <a:lnTo>
                  <a:pt x="16334" y="8561"/>
                </a:lnTo>
                <a:lnTo>
                  <a:pt x="16336" y="8561"/>
                </a:lnTo>
                <a:cubicBezTo>
                  <a:pt x="16434" y="8514"/>
                  <a:pt x="16551" y="8524"/>
                  <a:pt x="16634" y="8583"/>
                </a:cubicBezTo>
                <a:lnTo>
                  <a:pt x="16656" y="8571"/>
                </a:lnTo>
                <a:cubicBezTo>
                  <a:pt x="17740" y="9300"/>
                  <a:pt x="19265" y="9237"/>
                  <a:pt x="20247" y="8344"/>
                </a:cubicBezTo>
                <a:cubicBezTo>
                  <a:pt x="21329" y="7361"/>
                  <a:pt x="21329" y="5766"/>
                  <a:pt x="20247" y="4783"/>
                </a:cubicBezTo>
                <a:cubicBezTo>
                  <a:pt x="19706" y="4292"/>
                  <a:pt x="18996" y="4047"/>
                  <a:pt x="18287" y="4047"/>
                </a:cubicBezTo>
                <a:cubicBezTo>
                  <a:pt x="17578" y="4047"/>
                  <a:pt x="16870" y="4292"/>
                  <a:pt x="16329" y="4783"/>
                </a:cubicBezTo>
                <a:cubicBezTo>
                  <a:pt x="15701" y="5354"/>
                  <a:pt x="15444" y="6131"/>
                  <a:pt x="15545" y="6875"/>
                </a:cubicBezTo>
                <a:lnTo>
                  <a:pt x="15538" y="6879"/>
                </a:lnTo>
                <a:cubicBezTo>
                  <a:pt x="15554" y="6975"/>
                  <a:pt x="15508" y="7074"/>
                  <a:pt x="15412" y="7128"/>
                </a:cubicBezTo>
                <a:lnTo>
                  <a:pt x="11444" y="9232"/>
                </a:lnTo>
                <a:lnTo>
                  <a:pt x="11444" y="5050"/>
                </a:lnTo>
                <a:cubicBezTo>
                  <a:pt x="11450" y="4951"/>
                  <a:pt x="11517" y="4867"/>
                  <a:pt x="11614" y="4832"/>
                </a:cubicBezTo>
                <a:lnTo>
                  <a:pt x="11614" y="4812"/>
                </a:lnTo>
                <a:cubicBezTo>
                  <a:pt x="11930" y="4691"/>
                  <a:pt x="12232" y="4531"/>
                  <a:pt x="12489" y="4298"/>
                </a:cubicBezTo>
                <a:cubicBezTo>
                  <a:pt x="13571" y="3315"/>
                  <a:pt x="13571" y="1720"/>
                  <a:pt x="12489" y="737"/>
                </a:cubicBezTo>
                <a:cubicBezTo>
                  <a:pt x="11948" y="245"/>
                  <a:pt x="11238" y="0"/>
                  <a:pt x="10529" y="0"/>
                </a:cubicBezTo>
                <a:close/>
              </a:path>
            </a:pathLst>
          </a:custGeom>
          <a:solidFill>
            <a:schemeClr val="accent6">
              <a:satOff val="-35873"/>
              <a:lumOff val="-12431"/>
            </a:schemeClr>
          </a:solidFill>
          <a:ln w="12700">
            <a:miter lim="400000"/>
          </a:ln>
        </p:spPr>
        <p:txBody>
          <a:bodyPr tIns="91439" bIns="91439" anchor="ctr"/>
          <a:lstStyle/>
          <a:p>
            <a:pPr/>
          </a:p>
        </p:txBody>
      </p:sp>
      <p:sp>
        <p:nvSpPr>
          <p:cNvPr id="117" name="Eye"/>
          <p:cNvSpPr/>
          <p:nvPr/>
        </p:nvSpPr>
        <p:spPr>
          <a:xfrm>
            <a:off x="16880436" y="5946394"/>
            <a:ext cx="1721123" cy="897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707" y="0"/>
                  <a:pt x="2918" y="3569"/>
                  <a:pt x="407" y="9790"/>
                </a:cubicBezTo>
                <a:lnTo>
                  <a:pt x="0" y="10800"/>
                </a:lnTo>
                <a:lnTo>
                  <a:pt x="407" y="11810"/>
                </a:lnTo>
                <a:cubicBezTo>
                  <a:pt x="2918" y="18032"/>
                  <a:pt x="6707" y="21600"/>
                  <a:pt x="10800" y="21600"/>
                </a:cubicBezTo>
                <a:cubicBezTo>
                  <a:pt x="14893" y="21600"/>
                  <a:pt x="18680" y="18032"/>
                  <a:pt x="21192" y="11810"/>
                </a:cubicBezTo>
                <a:lnTo>
                  <a:pt x="21600" y="10800"/>
                </a:lnTo>
                <a:lnTo>
                  <a:pt x="21192" y="9790"/>
                </a:lnTo>
                <a:cubicBezTo>
                  <a:pt x="18680" y="3569"/>
                  <a:pt x="14893" y="0"/>
                  <a:pt x="10800" y="0"/>
                </a:cubicBezTo>
                <a:close/>
                <a:moveTo>
                  <a:pt x="8667" y="3677"/>
                </a:moveTo>
                <a:cubicBezTo>
                  <a:pt x="7382" y="5094"/>
                  <a:pt x="6517" y="7753"/>
                  <a:pt x="6517" y="10800"/>
                </a:cubicBezTo>
                <a:cubicBezTo>
                  <a:pt x="6517" y="13847"/>
                  <a:pt x="7382" y="16502"/>
                  <a:pt x="8667" y="17920"/>
                </a:cubicBezTo>
                <a:cubicBezTo>
                  <a:pt x="6166" y="17019"/>
                  <a:pt x="3899" y="14543"/>
                  <a:pt x="2199" y="10800"/>
                </a:cubicBezTo>
                <a:cubicBezTo>
                  <a:pt x="3899" y="7057"/>
                  <a:pt x="6166" y="4577"/>
                  <a:pt x="8667" y="3677"/>
                </a:cubicBezTo>
                <a:close/>
                <a:moveTo>
                  <a:pt x="12931" y="3677"/>
                </a:moveTo>
                <a:cubicBezTo>
                  <a:pt x="15432" y="4577"/>
                  <a:pt x="17699" y="7057"/>
                  <a:pt x="19400" y="10800"/>
                </a:cubicBezTo>
                <a:cubicBezTo>
                  <a:pt x="17699" y="14543"/>
                  <a:pt x="15432" y="17019"/>
                  <a:pt x="12931" y="17920"/>
                </a:cubicBezTo>
                <a:cubicBezTo>
                  <a:pt x="14216" y="16502"/>
                  <a:pt x="15081" y="13847"/>
                  <a:pt x="15081" y="10800"/>
                </a:cubicBezTo>
                <a:cubicBezTo>
                  <a:pt x="15081" y="7753"/>
                  <a:pt x="14216" y="5094"/>
                  <a:pt x="12931" y="3677"/>
                </a:cubicBezTo>
                <a:close/>
                <a:moveTo>
                  <a:pt x="12219" y="6169"/>
                </a:moveTo>
                <a:cubicBezTo>
                  <a:pt x="12805" y="6169"/>
                  <a:pt x="13279" y="7078"/>
                  <a:pt x="13279" y="8201"/>
                </a:cubicBezTo>
                <a:cubicBezTo>
                  <a:pt x="13279" y="9324"/>
                  <a:pt x="12805" y="10234"/>
                  <a:pt x="12219" y="10234"/>
                </a:cubicBezTo>
                <a:cubicBezTo>
                  <a:pt x="11634" y="10234"/>
                  <a:pt x="11159" y="9324"/>
                  <a:pt x="11159" y="8201"/>
                </a:cubicBezTo>
                <a:cubicBezTo>
                  <a:pt x="11159" y="7078"/>
                  <a:pt x="11634" y="6169"/>
                  <a:pt x="12219" y="6169"/>
                </a:cubicBezTo>
                <a:close/>
              </a:path>
            </a:pathLst>
          </a:custGeom>
          <a:solidFill>
            <a:schemeClr val="accent3">
              <a:satOff val="-6373"/>
              <a:lumOff val="-10823"/>
            </a:schemeClr>
          </a:solidFill>
          <a:ln w="12700">
            <a:miter lim="400000"/>
          </a:ln>
        </p:spPr>
        <p:txBody>
          <a:bodyPr tIns="91439" bIns="91439" anchor="ctr"/>
          <a:lstStyle/>
          <a:p>
            <a:pPr/>
          </a:p>
        </p:txBody>
      </p:sp>
      <p:sp>
        <p:nvSpPr>
          <p:cNvPr id="118" name="Arrow"/>
          <p:cNvSpPr/>
          <p:nvPr/>
        </p:nvSpPr>
        <p:spPr>
          <a:xfrm>
            <a:off x="6867353" y="6560420"/>
            <a:ext cx="891326" cy="1056283"/>
          </a:xfrm>
          <a:prstGeom prst="rightArrow">
            <a:avLst>
              <a:gd name="adj1" fmla="val 65189"/>
              <a:gd name="adj2" fmla="val 66856"/>
            </a:avLst>
          </a:prstGeom>
          <a:solidFill>
            <a:schemeClr val="accent1">
              <a:satOff val="-4409"/>
              <a:lumOff val="-10509"/>
            </a:schemeClr>
          </a:solidFill>
          <a:ln w="12700">
            <a:miter lim="400000"/>
          </a:ln>
        </p:spPr>
        <p:txBody>
          <a:bodyPr tIns="91439" bIns="91439" anchor="ctr"/>
          <a:lstStyle/>
          <a:p>
            <a:pPr/>
          </a:p>
        </p:txBody>
      </p:sp>
      <p:sp>
        <p:nvSpPr>
          <p:cNvPr id="119" name="Arrow"/>
          <p:cNvSpPr/>
          <p:nvPr/>
        </p:nvSpPr>
        <p:spPr>
          <a:xfrm>
            <a:off x="13991297" y="6570208"/>
            <a:ext cx="891327" cy="1056282"/>
          </a:xfrm>
          <a:prstGeom prst="rightArrow">
            <a:avLst>
              <a:gd name="adj1" fmla="val 65189"/>
              <a:gd name="adj2" fmla="val 66856"/>
            </a:avLst>
          </a:prstGeom>
          <a:solidFill>
            <a:schemeClr val="accent1">
              <a:satOff val="-4409"/>
              <a:lumOff val="-10509"/>
            </a:schemeClr>
          </a:solidFill>
          <a:ln w="12700">
            <a:miter lim="400000"/>
          </a:ln>
        </p:spPr>
        <p:txBody>
          <a:bodyPr tIns="91439" bIns="91439" anchor="ctr"/>
          <a:lstStyle/>
          <a:p>
            <a:pPr/>
          </a:p>
        </p:txBody>
      </p:sp>
      <p:sp>
        <p:nvSpPr>
          <p:cNvPr id="120" name="Arrow"/>
          <p:cNvSpPr/>
          <p:nvPr/>
        </p:nvSpPr>
        <p:spPr>
          <a:xfrm>
            <a:off x="20005394" y="6560420"/>
            <a:ext cx="891326" cy="1056283"/>
          </a:xfrm>
          <a:prstGeom prst="rightArrow">
            <a:avLst>
              <a:gd name="adj1" fmla="val 65189"/>
              <a:gd name="adj2" fmla="val 66856"/>
            </a:avLst>
          </a:prstGeom>
          <a:solidFill>
            <a:schemeClr val="accent1">
              <a:satOff val="-4409"/>
              <a:lumOff val="-10509"/>
            </a:schemeClr>
          </a:solidFill>
          <a:ln w="12700">
            <a:miter lim="400000"/>
          </a:ln>
        </p:spPr>
        <p:txBody>
          <a:bodyPr tIns="91439" bIns="91439" anchor="ctr"/>
          <a:lstStyle/>
          <a:p>
            <a:pPr/>
          </a:p>
        </p:txBody>
      </p:sp>
      <p:sp>
        <p:nvSpPr>
          <p:cNvPr id="121" name="MIMIC IV - Notes"/>
          <p:cNvSpPr txBox="1"/>
          <p:nvPr/>
        </p:nvSpPr>
        <p:spPr>
          <a:xfrm>
            <a:off x="2700023" y="11030633"/>
            <a:ext cx="1586173" cy="948205"/>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b="1" sz="2600">
                <a:solidFill>
                  <a:srgbClr val="535353"/>
                </a:solidFill>
              </a:defRPr>
            </a:lvl1pPr>
          </a:lstStyle>
          <a:p>
            <a:pPr/>
            <a:r>
              <a:t>MIMIC IV - Notes</a:t>
            </a:r>
          </a:p>
        </p:txBody>
      </p:sp>
      <p:pic>
        <p:nvPicPr>
          <p:cNvPr id="122" name="pasted-movie.png" descr="pasted-movie.png"/>
          <p:cNvPicPr>
            <a:picLocks noChangeAspect="1"/>
          </p:cNvPicPr>
          <p:nvPr/>
        </p:nvPicPr>
        <p:blipFill>
          <a:blip r:embed="rId2">
            <a:extLst/>
          </a:blip>
          <a:stretch>
            <a:fillRect/>
          </a:stretch>
        </p:blipFill>
        <p:spPr>
          <a:xfrm>
            <a:off x="10272362" y="10066632"/>
            <a:ext cx="1721123" cy="1721124"/>
          </a:xfrm>
          <a:prstGeom prst="rect">
            <a:avLst/>
          </a:prstGeom>
          <a:ln w="12700">
            <a:miter lim="400000"/>
          </a:ln>
        </p:spPr>
      </p:pic>
      <p:sp>
        <p:nvSpPr>
          <p:cNvPr id="123" name="ClinicalBERT"/>
          <p:cNvSpPr txBox="1"/>
          <p:nvPr/>
        </p:nvSpPr>
        <p:spPr>
          <a:xfrm>
            <a:off x="10222370" y="11610205"/>
            <a:ext cx="1821107" cy="52910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2600"/>
            </a:lvl1pPr>
          </a:lstStyle>
          <a:p>
            <a:pPr/>
            <a:r>
              <a:t>ClinicalBERT</a:t>
            </a:r>
          </a:p>
        </p:txBody>
      </p:sp>
      <p:sp>
        <p:nvSpPr>
          <p:cNvPr id="124" name="Logistic Regression"/>
          <p:cNvSpPr txBox="1"/>
          <p:nvPr/>
        </p:nvSpPr>
        <p:spPr>
          <a:xfrm>
            <a:off x="16854890" y="10621759"/>
            <a:ext cx="2715775" cy="52910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2600"/>
            </a:lvl1pPr>
          </a:lstStyle>
          <a:p>
            <a:pPr/>
            <a:r>
              <a:t>Logistic Regression</a:t>
            </a:r>
          </a:p>
        </p:txBody>
      </p:sp>
      <p:sp>
        <p:nvSpPr>
          <p:cNvPr id="125" name="XGBoost"/>
          <p:cNvSpPr txBox="1"/>
          <p:nvPr/>
        </p:nvSpPr>
        <p:spPr>
          <a:xfrm>
            <a:off x="16865054" y="11240183"/>
            <a:ext cx="1328709" cy="52910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2600"/>
            </a:lvl1pPr>
          </a:lstStyle>
          <a:p>
            <a:pPr/>
            <a:r>
              <a:t>XGBoost</a:t>
            </a:r>
          </a:p>
        </p:txBody>
      </p:sp>
      <p:sp>
        <p:nvSpPr>
          <p:cNvPr id="126" name="ROC Curve"/>
          <p:cNvSpPr txBox="1"/>
          <p:nvPr/>
        </p:nvSpPr>
        <p:spPr>
          <a:xfrm>
            <a:off x="16865054" y="11858607"/>
            <a:ext cx="1618923" cy="529105"/>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a:defRPr sz="2600"/>
            </a:lvl1pPr>
          </a:lstStyle>
          <a:p>
            <a:pPr/>
            <a:r>
              <a:t>ROC Curve</a:t>
            </a:r>
          </a:p>
        </p:txBody>
      </p:sp>
      <p:sp>
        <p:nvSpPr>
          <p:cNvPr id="127" name="Line"/>
          <p:cNvSpPr/>
          <p:nvPr/>
        </p:nvSpPr>
        <p:spPr>
          <a:xfrm>
            <a:off x="3493109" y="9024394"/>
            <a:ext cx="1" cy="1056283"/>
          </a:xfrm>
          <a:prstGeom prst="line">
            <a:avLst/>
          </a:prstGeom>
          <a:ln w="25400">
            <a:solidFill>
              <a:srgbClr val="535353"/>
            </a:solidFill>
            <a:prstDash val="sysDot"/>
            <a:miter lim="400000"/>
            <a:tailEnd type="triangle"/>
          </a:ln>
        </p:spPr>
        <p:txBody>
          <a:bodyPr tIns="91439" bIns="91439"/>
          <a:lstStyle/>
          <a:p>
            <a:pPr/>
          </a:p>
        </p:txBody>
      </p:sp>
      <p:sp>
        <p:nvSpPr>
          <p:cNvPr id="128" name="Line"/>
          <p:cNvSpPr/>
          <p:nvPr/>
        </p:nvSpPr>
        <p:spPr>
          <a:xfrm>
            <a:off x="11132922" y="9198197"/>
            <a:ext cx="1" cy="1056282"/>
          </a:xfrm>
          <a:prstGeom prst="line">
            <a:avLst/>
          </a:prstGeom>
          <a:ln w="25400">
            <a:solidFill>
              <a:srgbClr val="535353"/>
            </a:solidFill>
            <a:prstDash val="sysDot"/>
            <a:miter lim="400000"/>
            <a:tailEnd type="triangle"/>
          </a:ln>
        </p:spPr>
        <p:txBody>
          <a:bodyPr tIns="91439" bIns="91439"/>
          <a:lstStyle/>
          <a:p>
            <a:pPr/>
          </a:p>
        </p:txBody>
      </p:sp>
      <p:sp>
        <p:nvSpPr>
          <p:cNvPr id="129" name="Line"/>
          <p:cNvSpPr/>
          <p:nvPr/>
        </p:nvSpPr>
        <p:spPr>
          <a:xfrm>
            <a:off x="17740998" y="9285869"/>
            <a:ext cx="1" cy="1056283"/>
          </a:xfrm>
          <a:prstGeom prst="line">
            <a:avLst/>
          </a:prstGeom>
          <a:ln w="25400">
            <a:solidFill>
              <a:srgbClr val="535353"/>
            </a:solidFill>
            <a:prstDash val="sysDot"/>
            <a:miter lim="400000"/>
            <a:tailEnd type="triangle"/>
          </a:ln>
        </p:spPr>
        <p:txBody>
          <a:bodyPr tIns="91439" bIns="91439"/>
          <a:lstStyle/>
          <a:p>
            <a:pPr/>
          </a:p>
        </p:txBody>
      </p:sp>
      <p:sp>
        <p:nvSpPr>
          <p:cNvPr id="130" name="Classification Model for Phenotype detection"/>
          <p:cNvSpPr txBox="1"/>
          <p:nvPr/>
        </p:nvSpPr>
        <p:spPr>
          <a:xfrm>
            <a:off x="20756539" y="7871369"/>
            <a:ext cx="2858678" cy="1786404"/>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lvl1pPr algn="ctr">
              <a:defRPr sz="2600"/>
            </a:lvl1pPr>
          </a:lstStyle>
          <a:p>
            <a:pPr/>
            <a:r>
              <a:t>Classification Model for Phenotype detection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570999" y="320676"/>
            <a:ext cx="21892289" cy="1767388"/>
          </a:xfrm>
          <a:prstGeom prst="rect">
            <a:avLst/>
          </a:prstGeom>
        </p:spPr>
        <p:txBody>
          <a:bodyPr/>
          <a:lstStyle>
            <a:lvl1pPr algn="l">
              <a:defRPr b="1" sz="6400">
                <a:solidFill>
                  <a:srgbClr val="00467A"/>
                </a:solidFill>
              </a:defRPr>
            </a:lvl1pPr>
          </a:lstStyle>
          <a:p>
            <a:pPr/>
            <a:r>
              <a:t>Importing Libraries</a:t>
            </a:r>
          </a:p>
        </p:txBody>
      </p:sp>
      <p:sp>
        <p:nvSpPr>
          <p:cNvPr id="133"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4" name="Import all necessary Python libraries for data processing, modeling, and visualization."/>
          <p:cNvSpPr txBox="1"/>
          <p:nvPr/>
        </p:nvSpPr>
        <p:spPr>
          <a:xfrm>
            <a:off x="567803" y="1931930"/>
            <a:ext cx="11557009" cy="11480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lvl1pPr defTabSz="457200">
              <a:spcBef>
                <a:spcPts val="1200"/>
              </a:spcBef>
              <a:defRPr sz="2600">
                <a:latin typeface="Times Roman"/>
                <a:ea typeface="Times Roman"/>
                <a:cs typeface="Times Roman"/>
                <a:sym typeface="Times Roman"/>
              </a:defRPr>
            </a:lvl1pPr>
          </a:lstStyle>
          <a:p>
            <a:pPr/>
            <a:r>
              <a:t>Import all necessary Python libraries for data processing, modeling, and visualization.</a:t>
            </a:r>
          </a:p>
        </p:txBody>
      </p:sp>
      <p:pic>
        <p:nvPicPr>
          <p:cNvPr id="135" name="Screenshot 2025-07-10 at 6.58.41 PM.png" descr="Screenshot 2025-07-10 at 6.58.41 PM.png"/>
          <p:cNvPicPr>
            <a:picLocks noChangeAspect="1"/>
          </p:cNvPicPr>
          <p:nvPr/>
        </p:nvPicPr>
        <p:blipFill>
          <a:blip r:embed="rId3">
            <a:extLst/>
          </a:blip>
          <a:stretch>
            <a:fillRect/>
          </a:stretch>
        </p:blipFill>
        <p:spPr>
          <a:xfrm>
            <a:off x="7147747" y="2947279"/>
            <a:ext cx="16373262" cy="9070829"/>
          </a:xfrm>
          <a:prstGeom prst="rect">
            <a:avLst/>
          </a:prstGeom>
          <a:ln w="12700">
            <a:miter lim="400000"/>
          </a:ln>
        </p:spPr>
      </p:pic>
      <p:sp>
        <p:nvSpPr>
          <p:cNvPr id="136" name="Ensure you have Python 3.8+ and Jupyter installed.…"/>
          <p:cNvSpPr txBox="1"/>
          <p:nvPr/>
        </p:nvSpPr>
        <p:spPr>
          <a:xfrm>
            <a:off x="601048" y="3214649"/>
            <a:ext cx="5966854" cy="5110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t>Ensure you have Python 3.8+ and Jupyter installed.</a:t>
            </a:r>
          </a:p>
          <a:p>
            <a:pPr marL="260684" indent="-260684" defTabSz="457200">
              <a:spcBef>
                <a:spcPts val="1200"/>
              </a:spcBef>
              <a:buSzPct val="100000"/>
              <a:buChar char="•"/>
              <a:defRPr sz="2600">
                <a:latin typeface="Times Roman"/>
                <a:ea typeface="Times Roman"/>
                <a:cs typeface="Times Roman"/>
                <a:sym typeface="Times Roman"/>
              </a:defRPr>
            </a:pPr>
            <a:r>
              <a:t>Install required packages: `transformers`, `torch`, `google-cloud-bigquery`, `pandas`, `scikit-learn`, `tqdm`, `matplotlib`.</a:t>
            </a:r>
          </a:p>
          <a:p>
            <a:pPr marL="260684" indent="-260684" defTabSz="457200">
              <a:spcBef>
                <a:spcPts val="1200"/>
              </a:spcBef>
              <a:buSzPct val="100000"/>
              <a:buChar char="•"/>
              <a:defRPr sz="2600">
                <a:latin typeface="Times Roman"/>
                <a:ea typeface="Times Roman"/>
                <a:cs typeface="Times Roman"/>
                <a:sym typeface="Times Roman"/>
              </a:defRPr>
            </a:pPr>
            <a:r>
              <a:t>Set up your Google Cloud credentials (service account JSON) and set the `GOOGLE_APPLICATION_CREDENTIALS` environment variable.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570999" y="320676"/>
            <a:ext cx="21892289" cy="1767388"/>
          </a:xfrm>
          <a:prstGeom prst="rect">
            <a:avLst/>
          </a:prstGeom>
        </p:spPr>
        <p:txBody>
          <a:bodyPr/>
          <a:lstStyle/>
          <a:p>
            <a:pPr lvl="1" algn="l">
              <a:defRPr b="1" sz="6400">
                <a:solidFill>
                  <a:srgbClr val="00467A"/>
                </a:solidFill>
              </a:defRPr>
            </a:pPr>
            <a:r>
              <a:t>Data Pre-Processing</a:t>
            </a:r>
          </a:p>
        </p:txBody>
      </p:sp>
      <p:sp>
        <p:nvSpPr>
          <p:cNvPr id="141"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Before we can feed the data to BERT, we must preprocess it. First, the raw notes are loaded into a pandas DataFrame (after being queried from BigQuery). We also have the phenotype labels (0/1) for each note (for example, a column sepsis is 1 if that ICU "/>
          <p:cNvSpPr txBox="1"/>
          <p:nvPr/>
        </p:nvSpPr>
        <p:spPr>
          <a:xfrm>
            <a:off x="614606" y="1721320"/>
            <a:ext cx="13790653" cy="6380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t>Before we can feed the data to BERT, we must preprocess it. First, the raw notes are loaded into a pandas DataFrame (after being queried from BigQuery). We also have the phenotype labels (0/1) for each note (for example, a column sepsis is 1 if that ICU stay had a sepsis diagnosis, else 0).</a:t>
            </a:r>
          </a:p>
          <a:p>
            <a:pPr marL="260684" indent="-260684" defTabSz="457200">
              <a:spcBef>
                <a:spcPts val="1200"/>
              </a:spcBef>
              <a:buSzPct val="100000"/>
              <a:buChar char="•"/>
              <a:defRPr sz="2600">
                <a:latin typeface="Times Roman"/>
                <a:ea typeface="Times Roman"/>
                <a:cs typeface="Times Roman"/>
                <a:sym typeface="Times Roman"/>
              </a:defRPr>
            </a:pPr>
            <a:r>
              <a:t>Text Cleaning: The clinical text often contains a lot of noise (patient identifying info, formatting artifacts, etc.). We perform simple cleaning steps:</a:t>
            </a:r>
          </a:p>
          <a:p>
            <a:pPr lvl="1" marL="641684" indent="-260684" defTabSz="457200">
              <a:spcBef>
                <a:spcPts val="1200"/>
              </a:spcBef>
              <a:buSzPct val="100000"/>
              <a:buChar char="•"/>
              <a:defRPr sz="2600">
                <a:latin typeface="Times Roman"/>
                <a:ea typeface="Times Roman"/>
                <a:cs typeface="Times Roman"/>
                <a:sym typeface="Times Roman"/>
              </a:defRPr>
            </a:pPr>
            <a:r>
              <a:t>Convert all text to lowercase.</a:t>
            </a:r>
          </a:p>
          <a:p>
            <a:pPr lvl="1" marL="641684" indent="-260684" defTabSz="457200">
              <a:spcBef>
                <a:spcPts val="1200"/>
              </a:spcBef>
              <a:buSzPct val="100000"/>
              <a:buChar char="•"/>
              <a:defRPr sz="2600">
                <a:latin typeface="Times Roman"/>
                <a:ea typeface="Times Roman"/>
                <a:cs typeface="Times Roman"/>
                <a:sym typeface="Times Roman"/>
              </a:defRPr>
            </a:pPr>
            <a:r>
              <a:t>Remove special characters or punctuation, keeping only alphanumeric characters and spaces.</a:t>
            </a:r>
          </a:p>
          <a:p>
            <a:pPr lvl="1" marL="641684" indent="-260684" defTabSz="457200">
              <a:spcBef>
                <a:spcPts val="1200"/>
              </a:spcBef>
              <a:buSzPct val="100000"/>
              <a:buChar char="•"/>
              <a:defRPr sz="2600">
                <a:latin typeface="Times Roman"/>
                <a:ea typeface="Times Roman"/>
                <a:cs typeface="Times Roman"/>
                <a:sym typeface="Times Roman"/>
              </a:defRPr>
            </a:pPr>
            <a:r>
              <a:t>Collapse multiple spaces/newlines into a single space.</a:t>
            </a:r>
          </a:p>
          <a:p>
            <a:pPr marL="260684" indent="-260684" defTabSz="457200">
              <a:spcBef>
                <a:spcPts val="1200"/>
              </a:spcBef>
              <a:buSzPct val="100000"/>
              <a:buChar char="•"/>
              <a:defRPr sz="2600">
                <a:latin typeface="Times Roman"/>
                <a:ea typeface="Times Roman"/>
                <a:cs typeface="Times Roman"/>
                <a:sym typeface="Times Roman"/>
              </a:defRPr>
            </a:pPr>
            <a:r>
              <a:t>This normalization makes the notes easier for the model to digest without extraneous symbols. For instance, in code we define a preprocess_text function that uses regex substitutions to remove non-alphanumeric characters and extra whitespace. After cleaning, we store the result in a new column like clean_note</a:t>
            </a:r>
          </a:p>
        </p:txBody>
      </p:sp>
      <p:pic>
        <p:nvPicPr>
          <p:cNvPr id="143" name="Screenshot 2025-07-10 at 7.08.13 PM.png" descr="Screenshot 2025-07-10 at 7.08.13 PM.png"/>
          <p:cNvPicPr>
            <a:picLocks noChangeAspect="1"/>
          </p:cNvPicPr>
          <p:nvPr/>
        </p:nvPicPr>
        <p:blipFill>
          <a:blip r:embed="rId2">
            <a:extLst/>
          </a:blip>
          <a:stretch>
            <a:fillRect/>
          </a:stretch>
        </p:blipFill>
        <p:spPr>
          <a:xfrm>
            <a:off x="842246" y="8423195"/>
            <a:ext cx="8331201" cy="4826001"/>
          </a:xfrm>
          <a:prstGeom prst="rect">
            <a:avLst/>
          </a:prstGeom>
          <a:ln w="12700">
            <a:miter lim="400000"/>
          </a:ln>
        </p:spPr>
      </p:pic>
      <p:pic>
        <p:nvPicPr>
          <p:cNvPr id="144" name="Screenshot 2025-07-10 at 7.08.27 PM.png" descr="Screenshot 2025-07-10 at 7.08.27 PM.png"/>
          <p:cNvPicPr>
            <a:picLocks noChangeAspect="1"/>
          </p:cNvPicPr>
          <p:nvPr/>
        </p:nvPicPr>
        <p:blipFill>
          <a:blip r:embed="rId3">
            <a:extLst/>
          </a:blip>
          <a:stretch>
            <a:fillRect/>
          </a:stretch>
        </p:blipFill>
        <p:spPr>
          <a:xfrm>
            <a:off x="15046828" y="1676745"/>
            <a:ext cx="8331035" cy="8470856"/>
          </a:xfrm>
          <a:prstGeom prst="rect">
            <a:avLst/>
          </a:prstGeom>
          <a:ln w="12700">
            <a:miter lim="400000"/>
          </a:ln>
        </p:spPr>
      </p:pic>
      <p:sp>
        <p:nvSpPr>
          <p:cNvPr id="145" name="After this step, the note text is much cleaner (for example, headers like &quot;Name: ___ Unit No: ___&quot; are stripped out, leaving just meaningful words).…"/>
          <p:cNvSpPr txBox="1"/>
          <p:nvPr/>
        </p:nvSpPr>
        <p:spPr>
          <a:xfrm>
            <a:off x="9318215" y="8572348"/>
            <a:ext cx="5162625" cy="3586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t>After this step, the note text is much cleaner (for example, headers like "Name: ___ Unit No: ___" are stripped out, leaving just meaningful words). </a:t>
            </a:r>
          </a:p>
          <a:p>
            <a:pPr marL="260684" indent="-260684" defTabSz="457200">
              <a:spcBef>
                <a:spcPts val="1200"/>
              </a:spcBef>
              <a:buSzPct val="100000"/>
              <a:buChar char="•"/>
              <a:defRPr sz="2600">
                <a:latin typeface="Times Roman"/>
                <a:ea typeface="Times Roman"/>
                <a:cs typeface="Times Roman"/>
                <a:sym typeface="Times Roman"/>
              </a:defRPr>
            </a:pPr>
            <a:r>
              <a:t>It's a good practice to inspect a few cleaned notes to ensure the preprocessing did no harm.</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Natural Language Processing: ClinicalBERT</a:t>
            </a:r>
          </a:p>
        </p:txBody>
      </p:sp>
      <p:sp>
        <p:nvSpPr>
          <p:cNvPr id="148"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We leverage ClinicalBERT, a variant of the BERT model that is pre-trained on clinical text (specifically, on MIMIC-III clinical notes).…"/>
          <p:cNvSpPr txBox="1"/>
          <p:nvPr/>
        </p:nvSpPr>
        <p:spPr>
          <a:xfrm>
            <a:off x="567804" y="2002134"/>
            <a:ext cx="23248392" cy="70916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t>We leverage </a:t>
            </a:r>
            <a:r>
              <a:rPr b="1"/>
              <a:t>ClinicalBERT</a:t>
            </a:r>
            <a:r>
              <a:t>, a variant of the BERT model that is pre-trained on clinical text (specifically, on MIMIC-III clinical notes). </a:t>
            </a:r>
          </a:p>
          <a:p>
            <a:pPr marL="260684" indent="-260684" defTabSz="457200">
              <a:spcBef>
                <a:spcPts val="1200"/>
              </a:spcBef>
              <a:buSzPct val="100000"/>
              <a:buChar char="•"/>
              <a:defRPr sz="2600">
                <a:latin typeface="Times Roman"/>
                <a:ea typeface="Times Roman"/>
                <a:cs typeface="Times Roman"/>
                <a:sym typeface="Times Roman"/>
              </a:defRPr>
            </a:pPr>
            <a:r>
              <a:t>BERT (Bidirectional Encoder Representations from Transformers) is a transformer-based language model that produces contextual word embeddings. </a:t>
            </a:r>
          </a:p>
          <a:p>
            <a:pPr marL="260684" indent="-260684" defTabSz="457200">
              <a:spcBef>
                <a:spcPts val="1200"/>
              </a:spcBef>
              <a:buSzPct val="100000"/>
              <a:buChar char="•"/>
              <a:defRPr sz="2600">
                <a:latin typeface="Times Roman"/>
                <a:ea typeface="Times Roman"/>
                <a:cs typeface="Times Roman"/>
                <a:sym typeface="Times Roman"/>
              </a:defRPr>
            </a:pPr>
            <a:r>
              <a:t>ClinicalBERT uses the same architecture as BERT-base (12-layer Transformer encoder) but has been initialized and further pre-trained on biomedical and clinical domain text. </a:t>
            </a:r>
          </a:p>
          <a:p>
            <a:pPr marL="260684" indent="-260684" defTabSz="457200">
              <a:spcBef>
                <a:spcPts val="1200"/>
              </a:spcBef>
              <a:buSzPct val="100000"/>
              <a:buChar char="•"/>
              <a:defRPr sz="2600">
                <a:latin typeface="Times Roman"/>
                <a:ea typeface="Times Roman"/>
                <a:cs typeface="Times Roman"/>
                <a:sym typeface="Times Roman"/>
              </a:defRPr>
            </a:pPr>
            <a:r>
              <a:t>This gives it a better understanding of medical terminology, abbreviations, and chart note style language than a vanilla BERT trained on general text. In fact, studies have shown that ClinicalBERT outperforms general-purpose BERT on clinical tasks, validating the benefit of domain-specific pretraining</a:t>
            </a:r>
            <a:r>
              <a:rPr baseline="31999"/>
              <a:t>1</a:t>
            </a:r>
            <a:r>
              <a:t>. Researchers have also found ClinicalBERT to outperform simpler text representations like bag-of-words or BiLSTM models on hospital tasks</a:t>
            </a:r>
            <a:r>
              <a:rPr baseline="31999"/>
              <a:t>2</a:t>
            </a:r>
            <a:r>
              <a:t>.</a:t>
            </a:r>
          </a:p>
          <a:p>
            <a:pPr defTabSz="457200">
              <a:spcBef>
                <a:spcPts val="1200"/>
              </a:spcBef>
              <a:defRPr sz="2600">
                <a:latin typeface="Times Roman"/>
                <a:ea typeface="Times Roman"/>
                <a:cs typeface="Times Roman"/>
                <a:sym typeface="Times Roman"/>
              </a:defRPr>
            </a:pPr>
            <a:r>
              <a:t>For our task of ICU phenotyping, we use the pre-trained ClinicalBERT and </a:t>
            </a:r>
            <a:r>
              <a:rPr b="1"/>
              <a:t>fine-tune</a:t>
            </a:r>
            <a:r>
              <a:t> it for classification. There are two possible approaches here:</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Feature extraction approach (used in this tutorial):</a:t>
            </a:r>
            <a:r>
              <a:t> load the pre-trained ClinicalBERT model and freeze its weights, use it to transform each note into a fixed vector embedding, and then train a separate classifier on those embeddings. This is what we do initially – we treat ClinicalBERT as a feature generator.</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Fine-tuning approach (future work):</a:t>
            </a:r>
            <a:r>
              <a:t> add a classification layer on top of BERT and train the entire model end-to-end on the phenotyping task. This updates BERT's weights slightly to better fit the task. Fine-tuning could potentially improve performance further, and indeed the authors suggest it as a next step</a:t>
            </a:r>
          </a:p>
          <a:p>
            <a:pPr defTabSz="457200">
              <a:spcBef>
                <a:spcPts val="1200"/>
              </a:spcBef>
              <a:defRPr sz="2600">
                <a:latin typeface="Times Roman"/>
                <a:ea typeface="Times Roman"/>
                <a:cs typeface="Times Roman"/>
                <a:sym typeface="Times Roman"/>
              </a:defRPr>
            </a:pPr>
          </a:p>
        </p:txBody>
      </p:sp>
      <p:sp>
        <p:nvSpPr>
          <p:cNvPr id="150" name="1ai.jmir.org…"/>
          <p:cNvSpPr txBox="1"/>
          <p:nvPr/>
        </p:nvSpPr>
        <p:spPr>
          <a:xfrm>
            <a:off x="1209478" y="12247493"/>
            <a:ext cx="2038875" cy="1148081"/>
          </a:xfrm>
          <a:prstGeom prst="rect">
            <a:avLst/>
          </a:prstGeom>
          <a:ln w="25400">
            <a:miter lim="400000"/>
          </a:ln>
          <a:extLst>
            <a:ext uri="{C572A759-6A51-4108-AA02-DFA0A04FC94B}">
              <ma14:wrappingTextBoxFlag xmlns:ma14="http://schemas.microsoft.com/office/mac/drawingml/2011/main" val="1"/>
            </a:ext>
          </a:extLst>
        </p:spPr>
        <p:txBody>
          <a:bodyPr wrap="none" tIns="91439" bIns="91439">
            <a:spAutoFit/>
          </a:bodyPr>
          <a:lstStyle/>
          <a:p>
            <a:pPr defTabSz="457200">
              <a:spcBef>
                <a:spcPts val="1200"/>
              </a:spcBef>
              <a:defRPr sz="2600">
                <a:latin typeface="Times Roman"/>
                <a:ea typeface="Times Roman"/>
                <a:cs typeface="Times Roman"/>
                <a:sym typeface="Times Roman"/>
              </a:defRPr>
            </a:pPr>
            <a:r>
              <a:rPr baseline="31999"/>
              <a:t>1</a:t>
            </a:r>
            <a:r>
              <a:rPr u="sng">
                <a:solidFill>
                  <a:srgbClr val="0000EE"/>
                </a:solidFill>
                <a:hlinkClick r:id="rId2" invalidUrl="" action="" tgtFrame="" tooltip="" history="1" highlightClick="0" endSnd="0"/>
              </a:rPr>
              <a:t>ai.jmir.org</a:t>
            </a:r>
          </a:p>
          <a:p>
            <a:pPr defTabSz="457200">
              <a:spcBef>
                <a:spcPts val="1200"/>
              </a:spcBef>
              <a:defRPr sz="2600">
                <a:latin typeface="Times Roman"/>
                <a:ea typeface="Times Roman"/>
                <a:cs typeface="Times Roman"/>
                <a:sym typeface="Times Roman"/>
              </a:defRPr>
            </a:pPr>
            <a:r>
              <a:rPr baseline="31999"/>
              <a:t>2</a:t>
            </a:r>
            <a:r>
              <a:rPr u="sng">
                <a:solidFill>
                  <a:srgbClr val="0000EE"/>
                </a:solidFill>
                <a:hlinkClick r:id="rId3" invalidUrl="" action="" tgtFrame="" tooltip="" history="1" highlightClick="0" endSnd="0"/>
              </a:rPr>
              <a:t>medium.com</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Tokenization &amp; Embeddings</a:t>
            </a:r>
          </a:p>
        </p:txBody>
      </p:sp>
      <p:sp>
        <p:nvSpPr>
          <p:cNvPr id="153"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Tokenization:…"/>
          <p:cNvSpPr txBox="1"/>
          <p:nvPr/>
        </p:nvSpPr>
        <p:spPr>
          <a:xfrm>
            <a:off x="708210" y="1744721"/>
            <a:ext cx="10314760" cy="105968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rPr b="1"/>
              <a:t>Tokenization:</a:t>
            </a:r>
            <a:r>
              <a:t> </a:t>
            </a:r>
          </a:p>
          <a:p>
            <a:pPr defTabSz="457200">
              <a:spcBef>
                <a:spcPts val="1200"/>
              </a:spcBef>
              <a:defRPr sz="2600">
                <a:latin typeface="Times Roman"/>
                <a:ea typeface="Times Roman"/>
                <a:cs typeface="Times Roman"/>
                <a:sym typeface="Times Roman"/>
              </a:defRPr>
            </a:pPr>
            <a:r>
              <a:t>Once we have cleaned text, we need to prepare it for input to BERT. BERT models expect tokenized input (subwords with special tokens). </a:t>
            </a:r>
          </a:p>
          <a:p>
            <a:pPr marL="260684" indent="-260684" defTabSz="457200">
              <a:spcBef>
                <a:spcPts val="1200"/>
              </a:spcBef>
              <a:buSzPct val="100000"/>
              <a:buChar char="•"/>
              <a:defRPr sz="2600">
                <a:latin typeface="Times Roman"/>
                <a:ea typeface="Times Roman"/>
                <a:cs typeface="Times Roman"/>
                <a:sym typeface="Times Roman"/>
              </a:defRPr>
            </a:pPr>
            <a:r>
              <a:t>We use the </a:t>
            </a:r>
            <a:r>
              <a:rPr b="1"/>
              <a:t>HuggingFace Transformers</a:t>
            </a:r>
            <a:r>
              <a:t> library's tokenizer for ClinicalBERT to tokenize each note. This will break the text into word pieces, add the special </a:t>
            </a:r>
            <a:r>
              <a:rPr>
                <a:latin typeface="Courier"/>
                <a:ea typeface="Courier"/>
                <a:cs typeface="Courier"/>
                <a:sym typeface="Courier"/>
              </a:rPr>
              <a:t>[CLS]</a:t>
            </a:r>
            <a:r>
              <a:t> token at the beginning and </a:t>
            </a:r>
            <a:r>
              <a:rPr>
                <a:latin typeface="Courier"/>
                <a:ea typeface="Courier"/>
                <a:cs typeface="Courier"/>
                <a:sym typeface="Courier"/>
              </a:rPr>
              <a:t>[SEP]</a:t>
            </a:r>
            <a:r>
              <a:t> at the end, and pad/truncate to a fixed length. In this project, the maximum sequence length is set to 128 tokens for efficiency (notes longer than that are truncated). The tokenizer outputs tensors for the token IDs and attention mask which we will feed into the model.</a:t>
            </a:r>
          </a:p>
          <a:p>
            <a:pPr marL="260684" indent="-260684" defTabSz="457200">
              <a:spcBef>
                <a:spcPts val="1200"/>
              </a:spcBef>
              <a:buSzPct val="100000"/>
              <a:buChar char="•"/>
              <a:defRPr sz="2600">
                <a:latin typeface="Times Roman"/>
                <a:ea typeface="Times Roman"/>
                <a:cs typeface="Times Roman"/>
                <a:sym typeface="Times Roman"/>
              </a:defRPr>
            </a:pPr>
            <a:r>
              <a:t>We also split our dataset into a training and test set (e.g. 80% train, 20% test). This allows us to train the model on one portion of the data and evaluate performance on unseen data to assess generalization. In code, this is done with scikit-learn's </a:t>
            </a:r>
            <a:r>
              <a:rPr>
                <a:latin typeface="Courier"/>
                <a:ea typeface="Courier"/>
                <a:cs typeface="Courier"/>
                <a:sym typeface="Courier"/>
              </a:rPr>
              <a:t>train_test_split</a:t>
            </a:r>
            <a:r>
              <a:t>.</a:t>
            </a:r>
          </a:p>
          <a:p>
            <a:pPr defTabSz="457200">
              <a:spcBef>
                <a:spcPts val="1200"/>
              </a:spcBef>
              <a:defRPr sz="2600">
                <a:latin typeface="Times Roman"/>
                <a:ea typeface="Times Roman"/>
                <a:cs typeface="Times Roman"/>
                <a:sym typeface="Times Roman"/>
              </a:defRPr>
            </a:pPr>
            <a:r>
              <a:rPr b="1"/>
              <a:t>Embeddings:</a:t>
            </a:r>
            <a:r>
              <a:t> </a:t>
            </a:r>
          </a:p>
          <a:p>
            <a:pPr marL="260684" indent="-260684" defTabSz="457200">
              <a:spcBef>
                <a:spcPts val="1200"/>
              </a:spcBef>
              <a:buSzPct val="100000"/>
              <a:buChar char="•"/>
              <a:defRPr sz="2600">
                <a:latin typeface="Times Roman"/>
                <a:ea typeface="Times Roman"/>
                <a:cs typeface="Times Roman"/>
                <a:sym typeface="Times Roman"/>
              </a:defRPr>
            </a:pPr>
            <a:r>
              <a:t>We load the pre-trained </a:t>
            </a:r>
            <a:r>
              <a:rPr b="1">
                <a:latin typeface="Courier"/>
                <a:ea typeface="Courier"/>
                <a:cs typeface="Courier"/>
                <a:sym typeface="Courier"/>
              </a:rPr>
              <a:t>emilyalsentzer/Bio_ClinicalBERT</a:t>
            </a:r>
            <a:r>
              <a:t> model from HuggingFace Hub. This gives us a </a:t>
            </a:r>
            <a:r>
              <a:rPr>
                <a:latin typeface="Courier"/>
                <a:ea typeface="Courier"/>
                <a:cs typeface="Courier"/>
                <a:sym typeface="Courier"/>
              </a:rPr>
              <a:t>tokenizer</a:t>
            </a:r>
            <a:r>
              <a:t> and a </a:t>
            </a:r>
            <a:r>
              <a:rPr>
                <a:latin typeface="Courier"/>
                <a:ea typeface="Courier"/>
                <a:cs typeface="Courier"/>
                <a:sym typeface="Courier"/>
              </a:rPr>
              <a:t>model</a:t>
            </a:r>
            <a:r>
              <a:t> (an instance of </a:t>
            </a:r>
            <a:r>
              <a:rPr>
                <a:latin typeface="Courier"/>
                <a:ea typeface="Courier"/>
                <a:cs typeface="Courier"/>
                <a:sym typeface="Courier"/>
              </a:rPr>
              <a:t>AutoModel</a:t>
            </a:r>
            <a:r>
              <a:t> from Transformers). </a:t>
            </a:r>
          </a:p>
          <a:p>
            <a:pPr marL="260684" indent="-260684" defTabSz="457200">
              <a:spcBef>
                <a:spcPts val="1200"/>
              </a:spcBef>
              <a:buSzPct val="100000"/>
              <a:buChar char="•"/>
              <a:defRPr sz="2600">
                <a:latin typeface="Times Roman"/>
                <a:ea typeface="Times Roman"/>
                <a:cs typeface="Times Roman"/>
                <a:sym typeface="Times Roman"/>
              </a:defRPr>
            </a:pPr>
            <a:r>
              <a:t>We then send the model to the available device (GPU if possible) and set it to eval mode (since we won't train BERT itself). For each note's cleaned text, we tokenize it and feed it through ClinicalBERT to obtain an embedding. </a:t>
            </a:r>
          </a:p>
        </p:txBody>
      </p:sp>
      <p:pic>
        <p:nvPicPr>
          <p:cNvPr id="155" name="Screenshot 2025-07-10 at 7.24.25 PM.png" descr="Screenshot 2025-07-10 at 7.24.25 PM.png"/>
          <p:cNvPicPr>
            <a:picLocks noChangeAspect="1"/>
          </p:cNvPicPr>
          <p:nvPr/>
        </p:nvPicPr>
        <p:blipFill>
          <a:blip r:embed="rId2">
            <a:extLst/>
          </a:blip>
          <a:stretch>
            <a:fillRect/>
          </a:stretch>
        </p:blipFill>
        <p:spPr>
          <a:xfrm>
            <a:off x="11926710" y="4889500"/>
            <a:ext cx="11811001" cy="3937000"/>
          </a:xfrm>
          <a:prstGeom prst="rect">
            <a:avLst/>
          </a:prstGeom>
          <a:ln w="12700">
            <a:miter lim="400000"/>
          </a:ln>
        </p:spPr>
      </p:pic>
      <p:pic>
        <p:nvPicPr>
          <p:cNvPr id="156" name="Screenshot 2025-07-10 at 7.24.09 PM.png" descr="Screenshot 2025-07-10 at 7.24.09 PM.png"/>
          <p:cNvPicPr>
            <a:picLocks noChangeAspect="1"/>
          </p:cNvPicPr>
          <p:nvPr/>
        </p:nvPicPr>
        <p:blipFill>
          <a:blip r:embed="rId3">
            <a:extLst/>
          </a:blip>
          <a:stretch>
            <a:fillRect/>
          </a:stretch>
        </p:blipFill>
        <p:spPr>
          <a:xfrm>
            <a:off x="11839829" y="1892858"/>
            <a:ext cx="11984763" cy="2291789"/>
          </a:xfrm>
          <a:prstGeom prst="rect">
            <a:avLst/>
          </a:prstGeom>
          <a:ln w="12700">
            <a:miter lim="400000"/>
          </a:ln>
        </p:spPr>
      </p:pic>
      <p:sp>
        <p:nvSpPr>
          <p:cNvPr id="157" name="The output is a 768-dimensional vector (because BERT-base hidden size is 768). Thus, for each patient note, ClinicalBERT produces a 768-dimension embedding capturing the semantic content of that note.…"/>
          <p:cNvSpPr txBox="1"/>
          <p:nvPr/>
        </p:nvSpPr>
        <p:spPr>
          <a:xfrm>
            <a:off x="11773305" y="9166652"/>
            <a:ext cx="11746531" cy="31800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t>The output is a 768-dimensional vector (because BERT-base hidden size is 768). Thus, for each patient note, ClinicalBERT produces a 768-dimension embedding capturing the semantic content of that note.</a:t>
            </a:r>
          </a:p>
          <a:p>
            <a:pPr marL="260684" indent="-260684" defTabSz="457200">
              <a:spcBef>
                <a:spcPts val="1200"/>
              </a:spcBef>
              <a:buSzPct val="100000"/>
              <a:buChar char="•"/>
              <a:defRPr sz="2600">
                <a:latin typeface="Times Roman"/>
                <a:ea typeface="Times Roman"/>
                <a:cs typeface="Times Roman"/>
                <a:sym typeface="Times Roman"/>
              </a:defRPr>
            </a:pPr>
            <a:r>
              <a:rPr b="1"/>
              <a:t>At this point, our textual data is converted into numerical features</a:t>
            </a:r>
            <a:r>
              <a:t>: we have an array of shape (N, 768) where N is the number of notes (patients), and each row is that patient's note embedding. Now we can build a classification model on top of these embeddings to predict the phenotype labels.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Visualization of Embeddings</a:t>
            </a:r>
          </a:p>
        </p:txBody>
      </p:sp>
      <p:sp>
        <p:nvSpPr>
          <p:cNvPr id="160"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Visualization of embeddings: Visualize the high-dimensional ClinicalBERT embeddings of notes to see if patients naturally cluster by phenotype.…"/>
          <p:cNvSpPr txBox="1"/>
          <p:nvPr/>
        </p:nvSpPr>
        <p:spPr>
          <a:xfrm>
            <a:off x="832406" y="2817903"/>
            <a:ext cx="9164212" cy="52628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defTabSz="457200">
              <a:spcBef>
                <a:spcPts val="1200"/>
              </a:spcBef>
              <a:defRPr sz="2600">
                <a:latin typeface="Times Roman"/>
                <a:ea typeface="Times Roman"/>
                <a:cs typeface="Times Roman"/>
                <a:sym typeface="Times Roman"/>
              </a:defRPr>
            </a:pPr>
            <a:r>
              <a:rPr i="1"/>
              <a:t>Visualization of embeddings:</a:t>
            </a:r>
            <a:r>
              <a:t> Visualize the high-dimensional ClinicalBERT embeddings of notes to see if patients naturally cluster by phenotype. </a:t>
            </a:r>
          </a:p>
          <a:p>
            <a:pPr marL="260684" indent="-260684" defTabSz="457200">
              <a:spcBef>
                <a:spcPts val="1200"/>
              </a:spcBef>
              <a:buSzPct val="100000"/>
              <a:buChar char="•"/>
              <a:defRPr sz="2600">
                <a:latin typeface="Times Roman"/>
                <a:ea typeface="Times Roman"/>
                <a:cs typeface="Times Roman"/>
                <a:sym typeface="Times Roman"/>
              </a:defRPr>
            </a:pPr>
            <a:r>
              <a:t>Using a dimensionality reduction like t-SNE, we project the 768-dim embeddings to 2D and color the points by phenotype label.</a:t>
            </a:r>
          </a:p>
          <a:p>
            <a:pPr marL="260684" indent="-260684" defTabSz="457200">
              <a:spcBef>
                <a:spcPts val="1200"/>
              </a:spcBef>
              <a:buSzPct val="100000"/>
              <a:buChar char="•"/>
              <a:defRPr sz="2600">
                <a:latin typeface="Times Roman"/>
                <a:ea typeface="Times Roman"/>
                <a:cs typeface="Times Roman"/>
                <a:sym typeface="Times Roman"/>
              </a:defRPr>
            </a:pPr>
            <a:r>
              <a:t>For example, plotting heart failure vs non-heart failure patients in embedding space did not show very distinct clusters (which is not surprising given the subtlety of the signal and class imbalance). </a:t>
            </a:r>
          </a:p>
          <a:p>
            <a:pPr marL="260684" indent="-260684" defTabSz="457200">
              <a:spcBef>
                <a:spcPts val="1200"/>
              </a:spcBef>
              <a:buSzPct val="100000"/>
              <a:buChar char="•"/>
              <a:defRPr sz="2600">
                <a:latin typeface="Times Roman"/>
                <a:ea typeface="Times Roman"/>
                <a:cs typeface="Times Roman"/>
                <a:sym typeface="Times Roman"/>
              </a:defRPr>
            </a:pPr>
            <a:r>
              <a:t>This kind of plot can sometimes reveal if the model might easily separate the classes or if they heavily overlap in feature space.</a:t>
            </a:r>
          </a:p>
        </p:txBody>
      </p:sp>
      <p:pic>
        <p:nvPicPr>
          <p:cNvPr id="162" name="pasted-movie.png" descr="pasted-movie.png"/>
          <p:cNvPicPr>
            <a:picLocks noChangeAspect="1"/>
          </p:cNvPicPr>
          <p:nvPr/>
        </p:nvPicPr>
        <p:blipFill>
          <a:blip r:embed="rId2">
            <a:extLst/>
          </a:blip>
          <a:stretch>
            <a:fillRect/>
          </a:stretch>
        </p:blipFill>
        <p:spPr>
          <a:xfrm>
            <a:off x="10397326" y="2214386"/>
            <a:ext cx="12623057" cy="1003606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title"/>
          </p:nvPr>
        </p:nvSpPr>
        <p:spPr>
          <a:xfrm>
            <a:off x="711405" y="320676"/>
            <a:ext cx="21892290" cy="1767388"/>
          </a:xfrm>
          <a:prstGeom prst="rect">
            <a:avLst/>
          </a:prstGeom>
        </p:spPr>
        <p:txBody>
          <a:bodyPr/>
          <a:lstStyle/>
          <a:p>
            <a:pPr lvl="1" algn="l">
              <a:defRPr b="1" sz="6400">
                <a:solidFill>
                  <a:srgbClr val="00467A"/>
                </a:solidFill>
              </a:defRPr>
            </a:pPr>
            <a:r>
              <a:t>Classification Model: Training and Evaluation</a:t>
            </a:r>
          </a:p>
        </p:txBody>
      </p:sp>
      <p:sp>
        <p:nvSpPr>
          <p:cNvPr id="165" name="Slide Number"/>
          <p:cNvSpPr txBox="1"/>
          <p:nvPr>
            <p:ph type="sldNum" sz="quarter" idx="2"/>
          </p:nvPr>
        </p:nvSpPr>
        <p:spPr>
          <a:xfrm>
            <a:off x="22792919" y="12999678"/>
            <a:ext cx="350064" cy="48391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6" name="Classifier Training: With embeddings as input features (X) and the phenotype label as the target (y), we train a classifier to predict the phenotype. In the notebook, a logistic regression model was used for demonstration. Logistic regression is a simple"/>
          <p:cNvSpPr txBox="1"/>
          <p:nvPr/>
        </p:nvSpPr>
        <p:spPr>
          <a:xfrm>
            <a:off x="621287" y="2550160"/>
            <a:ext cx="23141425" cy="9174481"/>
          </a:xfrm>
          <a:prstGeom prst="rect">
            <a:avLst/>
          </a:prstGeom>
          <a:ln w="25400">
            <a:miter lim="400000"/>
          </a:ln>
          <a:extLst>
            <a:ext uri="{C572A759-6A51-4108-AA02-DFA0A04FC94B}">
              <ma14:wrappingTextBoxFlag xmlns:ma14="http://schemas.microsoft.com/office/mac/drawingml/2011/main" val="1"/>
            </a:ext>
          </a:extLst>
        </p:spPr>
        <p:txBody>
          <a:bodyPr tIns="91439" bIns="91439">
            <a:spAutoFit/>
          </a:bodyPr>
          <a:lstStyle/>
          <a:p>
            <a:pPr marL="260684" indent="-260684" defTabSz="457200">
              <a:spcBef>
                <a:spcPts val="1200"/>
              </a:spcBef>
              <a:buSzPct val="100000"/>
              <a:buChar char="•"/>
              <a:defRPr sz="2600">
                <a:latin typeface="Times Roman"/>
                <a:ea typeface="Times Roman"/>
                <a:cs typeface="Times Roman"/>
                <a:sym typeface="Times Roman"/>
              </a:defRPr>
            </a:pPr>
            <a:r>
              <a:rPr b="1"/>
              <a:t>Classifier Training:</a:t>
            </a:r>
            <a:r>
              <a:t> With embeddings as input features (X) and the phenotype label as the target (y), we train a classifier to predict the phenotype. In the notebook, a </a:t>
            </a:r>
            <a:r>
              <a:rPr b="1"/>
              <a:t>logistic regression</a:t>
            </a:r>
            <a:r>
              <a:t> model was used for demonstration. Logistic regression is a simple yet effective baseline for binary classification. We train the logistic regression model on the training data. </a:t>
            </a:r>
          </a:p>
          <a:p>
            <a:pPr marL="260684" indent="-260684" defTabSz="457200">
              <a:spcBef>
                <a:spcPts val="1200"/>
              </a:spcBef>
              <a:buSzPct val="100000"/>
              <a:buChar char="•"/>
              <a:defRPr sz="2600">
                <a:latin typeface="Times Roman"/>
                <a:ea typeface="Times Roman"/>
                <a:cs typeface="Times Roman"/>
                <a:sym typeface="Times Roman"/>
              </a:defRPr>
            </a:pPr>
            <a:r>
              <a:t>Because some phenotypes are relatively rare (e.g., heart failure occurred in only a small fraction of patients in our sample), the classes are highly imbalanced. To address this, the classifier was configured with </a:t>
            </a:r>
            <a:r>
              <a:rPr b="1"/>
              <a:t>class weights</a:t>
            </a:r>
            <a:r>
              <a:t> so that mistakes on the minority class (positive cases) are penalized more during training. This helps the model not completely ignore the rare class. The logistic regression uses a binary cross-entropy loss (logistic loss) under the hood to optimize the classification boundary.</a:t>
            </a:r>
          </a:p>
          <a:p>
            <a:pPr marL="260684" indent="-260684" defTabSz="457200">
              <a:spcBef>
                <a:spcPts val="1200"/>
              </a:spcBef>
              <a:buSzPct val="100000"/>
              <a:buChar char="•"/>
              <a:defRPr sz="2600">
                <a:latin typeface="Times Roman"/>
                <a:ea typeface="Times Roman"/>
                <a:cs typeface="Times Roman"/>
                <a:sym typeface="Times Roman"/>
              </a:defRPr>
            </a:pPr>
            <a:r>
              <a:t>After training, we evaluate on the test set. We also experimented with a more complex classifier, </a:t>
            </a:r>
            <a:r>
              <a:rPr b="1"/>
              <a:t>XGBoost</a:t>
            </a:r>
            <a:r>
              <a:t> (gradient boosted trees), on the same embeddings to see if it could capture nonlinear patterns. The XGBoost model was also trained on the training set after logistic regression. In practice, you could also try other classifiers like random forests, SVMs, or even a simple feed-forward neural network on the embeddings.</a:t>
            </a:r>
          </a:p>
          <a:p>
            <a:pPr defTabSz="457200">
              <a:spcBef>
                <a:spcPts val="1200"/>
              </a:spcBef>
              <a:defRPr sz="2600">
                <a:latin typeface="Times Roman"/>
                <a:ea typeface="Times Roman"/>
                <a:cs typeface="Times Roman"/>
                <a:sym typeface="Times Roman"/>
              </a:defRPr>
            </a:pPr>
          </a:p>
          <a:p>
            <a:pPr defTabSz="457200">
              <a:spcBef>
                <a:spcPts val="1200"/>
              </a:spcBef>
              <a:defRPr sz="2600">
                <a:latin typeface="Times Roman"/>
                <a:ea typeface="Times Roman"/>
                <a:cs typeface="Times Roman"/>
                <a:sym typeface="Times Roman"/>
              </a:defRPr>
            </a:pPr>
            <a:r>
              <a:rPr b="1"/>
              <a:t>Evaluation Metrics:</a:t>
            </a:r>
            <a:r>
              <a:t> For evaluation, we look at several metrics:</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Accuracy:</a:t>
            </a:r>
            <a:r>
              <a:t> the overall fraction of correct predictions.</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Precision:</a:t>
            </a:r>
            <a:r>
              <a:t> among the cases predicted as positive (phenotype present), what fraction were truly positive.</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Recall (Sensitivity):</a:t>
            </a:r>
            <a:r>
              <a:t> among the true positive cases, what fraction the model correctly identified.</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F1-score:</a:t>
            </a:r>
            <a:r>
              <a:t> the harmonic mean of precision and recall (useful summary of classifier skill on the positive class).</a:t>
            </a:r>
          </a:p>
          <a:p>
            <a:pPr marL="457200" indent="-317500" defTabSz="457200">
              <a:spcBef>
                <a:spcPts val="1200"/>
              </a:spcBef>
              <a:buSzPct val="100000"/>
              <a:buFont typeface="Times Roman"/>
              <a:buChar char="•"/>
              <a:defRPr sz="2600">
                <a:latin typeface="Times Roman"/>
                <a:ea typeface="Times Roman"/>
                <a:cs typeface="Times Roman"/>
                <a:sym typeface="Times Roman"/>
              </a:defRPr>
            </a:pPr>
            <a:r>
              <a:rPr b="1"/>
              <a:t>Confusion matrix:</a:t>
            </a:r>
            <a:r>
              <a:t> a 2x2 table showing counts of true negatives, false positives, false negatives, and true positives.</a:t>
            </a:r>
          </a:p>
          <a:p>
            <a:pPr defTabSz="457200">
              <a:spcBef>
                <a:spcPts val="1200"/>
              </a:spcBef>
              <a:defRPr sz="2600">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outerShdw sx="100000" sy="100000" kx="0" ky="0" algn="b" rotWithShape="0" blurRad="76200" dist="381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5000"/>
              </a:srgbClr>
            </a:outerShdw>
          </a:effectLst>
        </a:effectStyle>
        <a:effectStyle>
          <a:effectLst>
            <a:outerShdw sx="100000" sy="100000" kx="0" ky="0" algn="b" rotWithShape="0" blurRad="76200" dist="381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sx="100000" sy="100000" kx="0" ky="0" algn="b" rotWithShape="0" blurRad="76200" dist="38100" dir="5400000">
            <a:srgbClr val="000000">
              <a:alpha val="35000"/>
            </a:srgbClr>
          </a:outerShdw>
        </a:effectLst>
        <a:sp3d/>
      </a:spPr>
      <a:bodyPr rot="0" spcFirstLastPara="1" vertOverflow="overflow" horzOverflow="overflow" vert="horz" wrap="square" lIns="91439" tIns="91439" rIns="91439" bIns="9143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chemeClr val="accent1"/>
          </a:solidFill>
          <a:prstDash val="solid"/>
          <a:round/>
        </a:ln>
        <a:effectLst>
          <a:outerShdw sx="100000" sy="100000" kx="0" ky="0" algn="b" rotWithShape="0" blurRad="76200" dist="381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