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Palatino"/>
          <a:ea typeface="Palatino"/>
          <a:cs typeface="Palatino"/>
        </a:font>
        <a:srgbClr val="728FBC"/>
      </a:tcTxStyle>
      <a:tcStyle>
        <a:tcBdr>
          <a:left>
            <a:ln w="25400" cap="flat">
              <a:solidFill>
                <a:srgbClr val="728FBC"/>
              </a:solidFill>
              <a:prstDash val="solid"/>
              <a:miter lim="400000"/>
            </a:ln>
          </a:left>
          <a:right>
            <a:ln w="25400" cap="flat">
              <a:solidFill>
                <a:srgbClr val="728FBC"/>
              </a:solidFill>
              <a:prstDash val="solid"/>
              <a:miter lim="400000"/>
            </a:ln>
          </a:right>
          <a:top>
            <a:ln w="25400" cap="flat">
              <a:solidFill>
                <a:srgbClr val="728FBC"/>
              </a:solidFill>
              <a:prstDash val="solid"/>
              <a:miter lim="400000"/>
            </a:ln>
          </a:top>
          <a:bottom>
            <a:ln w="25400" cap="flat">
              <a:solidFill>
                <a:srgbClr val="728FBC"/>
              </a:solidFill>
              <a:prstDash val="solid"/>
              <a:miter lim="400000"/>
            </a:ln>
          </a:bottom>
          <a:insideH>
            <a:ln w="25400" cap="flat">
              <a:solidFill>
                <a:srgbClr val="728FBC"/>
              </a:solidFill>
              <a:prstDash val="solid"/>
              <a:miter lim="400000"/>
            </a:ln>
          </a:insideH>
          <a:insideV>
            <a:ln w="25400" cap="flat">
              <a:solidFill>
                <a:srgbClr val="728FB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7E4F3">
              <a:alpha val="48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25400" cap="flat">
              <a:solidFill>
                <a:srgbClr val="728FBC"/>
              </a:solidFill>
              <a:prstDash val="solid"/>
              <a:miter lim="400000"/>
            </a:ln>
          </a:left>
          <a:right>
            <a:ln w="25400" cap="flat">
              <a:solidFill>
                <a:srgbClr val="728FBC"/>
              </a:solidFill>
              <a:prstDash val="solid"/>
              <a:miter lim="400000"/>
            </a:ln>
          </a:right>
          <a:top>
            <a:ln w="25400" cap="flat">
              <a:solidFill>
                <a:srgbClr val="728FBC"/>
              </a:solidFill>
              <a:prstDash val="solid"/>
              <a:miter lim="400000"/>
            </a:ln>
          </a:top>
          <a:bottom>
            <a:ln w="25400" cap="flat">
              <a:solidFill>
                <a:srgbClr val="728FBC"/>
              </a:solidFill>
              <a:prstDash val="solid"/>
              <a:miter lim="400000"/>
            </a:ln>
          </a:bottom>
          <a:insideH>
            <a:ln w="25400" cap="flat">
              <a:solidFill>
                <a:srgbClr val="728FBC"/>
              </a:solidFill>
              <a:prstDash val="solid"/>
              <a:miter lim="400000"/>
            </a:ln>
          </a:insideH>
          <a:insideV>
            <a:ln w="25400" cap="flat">
              <a:solidFill>
                <a:srgbClr val="728FBC"/>
              </a:solidFill>
              <a:prstDash val="solid"/>
              <a:miter lim="400000"/>
            </a:ln>
          </a:insideV>
        </a:tcBdr>
        <a:fill>
          <a:solidFill>
            <a:srgbClr val="7AA9F0">
              <a:alpha val="50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25400" cap="flat">
              <a:solidFill>
                <a:srgbClr val="728FBC"/>
              </a:solidFill>
              <a:prstDash val="solid"/>
              <a:miter lim="400000"/>
            </a:ln>
          </a:left>
          <a:right>
            <a:ln w="25400" cap="flat">
              <a:solidFill>
                <a:srgbClr val="728FBC"/>
              </a:solidFill>
              <a:prstDash val="solid"/>
              <a:miter lim="400000"/>
            </a:ln>
          </a:right>
          <a:top>
            <a:ln w="25400" cap="flat">
              <a:solidFill>
                <a:srgbClr val="728FBC"/>
              </a:solidFill>
              <a:prstDash val="solid"/>
              <a:miter lim="400000"/>
            </a:ln>
          </a:top>
          <a:bottom>
            <a:ln w="25400" cap="flat">
              <a:solidFill>
                <a:srgbClr val="728FBC"/>
              </a:solidFill>
              <a:prstDash val="solid"/>
              <a:miter lim="400000"/>
            </a:ln>
          </a:bottom>
          <a:insideH>
            <a:ln w="25400" cap="flat">
              <a:solidFill>
                <a:srgbClr val="728FBC"/>
              </a:solidFill>
              <a:prstDash val="solid"/>
              <a:miter lim="400000"/>
            </a:ln>
          </a:insideH>
          <a:insideV>
            <a:ln w="25400" cap="flat">
              <a:solidFill>
                <a:srgbClr val="728FBC"/>
              </a:solidFill>
              <a:prstDash val="solid"/>
              <a:miter lim="400000"/>
            </a:ln>
          </a:insideV>
        </a:tcBdr>
        <a:fill>
          <a:solidFill>
            <a:srgbClr val="7AA9F0">
              <a:alpha val="50000"/>
            </a:srgb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25400" cap="flat">
              <a:solidFill>
                <a:srgbClr val="728FBC"/>
              </a:solidFill>
              <a:prstDash val="solid"/>
              <a:miter lim="400000"/>
            </a:ln>
          </a:left>
          <a:right>
            <a:ln w="25400" cap="flat">
              <a:solidFill>
                <a:srgbClr val="728FBC"/>
              </a:solidFill>
              <a:prstDash val="solid"/>
              <a:miter lim="400000"/>
            </a:ln>
          </a:right>
          <a:top>
            <a:ln w="25400" cap="flat">
              <a:solidFill>
                <a:srgbClr val="728FBC"/>
              </a:solidFill>
              <a:prstDash val="solid"/>
              <a:miter lim="400000"/>
            </a:ln>
          </a:top>
          <a:bottom>
            <a:ln w="25400" cap="flat">
              <a:solidFill>
                <a:srgbClr val="728FBC"/>
              </a:solidFill>
              <a:prstDash val="solid"/>
              <a:miter lim="400000"/>
            </a:ln>
          </a:bottom>
          <a:insideH>
            <a:ln w="25400" cap="flat">
              <a:solidFill>
                <a:srgbClr val="728FBC"/>
              </a:solidFill>
              <a:prstDash val="solid"/>
              <a:miter lim="400000"/>
            </a:ln>
          </a:insideH>
          <a:insideV>
            <a:ln w="25400" cap="flat">
              <a:solidFill>
                <a:srgbClr val="728FBC"/>
              </a:solidFill>
              <a:prstDash val="solid"/>
              <a:miter lim="400000"/>
            </a:ln>
          </a:insideV>
        </a:tcBdr>
        <a:fill>
          <a:solidFill>
            <a:srgbClr val="7AA9F0">
              <a:alpha val="50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44500" y="3175000"/>
            <a:ext cx="12115800" cy="20447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5346700"/>
            <a:ext cx="121158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1pPr>
            <a:lvl2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2pPr>
            <a:lvl3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3pPr>
            <a:lvl4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4pPr>
            <a:lvl5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Image"/>
          <p:cNvSpPr>
            <a:spLocks noGrp="1"/>
          </p:cNvSpPr>
          <p:nvPr>
            <p:ph type="pic" idx="21"/>
          </p:nvPr>
        </p:nvSpPr>
        <p:spPr>
          <a:xfrm>
            <a:off x="5308600" y="2946400"/>
            <a:ext cx="8741269" cy="5829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44500" y="2374900"/>
            <a:ext cx="6565900" cy="6502400"/>
          </a:xfrm>
          <a:prstGeom prst="rect">
            <a:avLst/>
          </a:prstGeom>
        </p:spPr>
        <p:txBody>
          <a:bodyPr/>
          <a:lstStyle>
            <a:lvl1pPr marL="838946" indent="-356346">
              <a:spcBef>
                <a:spcPts val="4500"/>
              </a:spcBef>
              <a:buBlip>
                <a:blip r:embed="rId2"/>
              </a:buBlip>
              <a:tabLst>
                <a:tab pos="1473200" algn="l"/>
              </a:tabLst>
              <a:defRPr sz="3400"/>
            </a:lvl1pPr>
            <a:lvl2pPr marL="1296146" indent="-356346">
              <a:spcBef>
                <a:spcPts val="4500"/>
              </a:spcBef>
              <a:buBlip>
                <a:blip r:embed="rId2"/>
              </a:buBlip>
              <a:tabLst>
                <a:tab pos="1930400" algn="l"/>
              </a:tabLst>
              <a:defRPr sz="3400"/>
            </a:lvl2pPr>
            <a:lvl3pPr marL="1740646" indent="-356346">
              <a:spcBef>
                <a:spcPts val="4500"/>
              </a:spcBef>
              <a:buBlip>
                <a:blip r:embed="rId2"/>
              </a:buBlip>
              <a:tabLst>
                <a:tab pos="2374900" algn="l"/>
              </a:tabLst>
              <a:defRPr sz="3400"/>
            </a:lvl3pPr>
            <a:lvl4pPr marL="2197846" indent="-356346">
              <a:spcBef>
                <a:spcPts val="4500"/>
              </a:spcBef>
              <a:buBlip>
                <a:blip r:embed="rId2"/>
              </a:buBlip>
              <a:tabLst>
                <a:tab pos="2832100" algn="l"/>
              </a:tabLst>
              <a:defRPr sz="3400"/>
            </a:lvl4pPr>
            <a:lvl5pPr marL="2655046" indent="-356346">
              <a:spcBef>
                <a:spcPts val="4500"/>
              </a:spcBef>
              <a:buBlip>
                <a:blip r:embed="rId2"/>
              </a:buBlip>
              <a:tabLst>
                <a:tab pos="3289300" algn="l"/>
              </a:tabLst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44500" y="2374900"/>
            <a:ext cx="6565900" cy="6502400"/>
          </a:xfrm>
          <a:prstGeom prst="rect">
            <a:avLst/>
          </a:prstGeom>
        </p:spPr>
        <p:txBody>
          <a:bodyPr/>
          <a:lstStyle>
            <a:lvl1pPr marL="838946" indent="-356346">
              <a:spcBef>
                <a:spcPts val="4500"/>
              </a:spcBef>
              <a:buBlip>
                <a:blip r:embed="rId2"/>
              </a:buBlip>
              <a:tabLst>
                <a:tab pos="1473200" algn="l"/>
              </a:tabLst>
              <a:defRPr sz="3400"/>
            </a:lvl1pPr>
            <a:lvl2pPr marL="1296146" indent="-356346">
              <a:spcBef>
                <a:spcPts val="4500"/>
              </a:spcBef>
              <a:buBlip>
                <a:blip r:embed="rId2"/>
              </a:buBlip>
              <a:tabLst>
                <a:tab pos="1930400" algn="l"/>
              </a:tabLst>
              <a:defRPr sz="3400"/>
            </a:lvl2pPr>
            <a:lvl3pPr marL="1740646" indent="-356346">
              <a:spcBef>
                <a:spcPts val="4500"/>
              </a:spcBef>
              <a:buBlip>
                <a:blip r:embed="rId2"/>
              </a:buBlip>
              <a:tabLst>
                <a:tab pos="2374900" algn="l"/>
              </a:tabLst>
              <a:defRPr sz="3400"/>
            </a:lvl3pPr>
            <a:lvl4pPr marL="2197846" indent="-356346">
              <a:spcBef>
                <a:spcPts val="4500"/>
              </a:spcBef>
              <a:buBlip>
                <a:blip r:embed="rId2"/>
              </a:buBlip>
              <a:tabLst>
                <a:tab pos="2832100" algn="l"/>
              </a:tabLst>
              <a:defRPr sz="3400"/>
            </a:lvl4pPr>
            <a:lvl5pPr marL="2655046" indent="-356346">
              <a:spcBef>
                <a:spcPts val="4500"/>
              </a:spcBef>
              <a:buBlip>
                <a:blip r:embed="rId2"/>
              </a:buBlip>
              <a:tabLst>
                <a:tab pos="3289300" algn="l"/>
              </a:tabLst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772400" y="2374900"/>
            <a:ext cx="4787900" cy="6502400"/>
          </a:xfrm>
          <a:prstGeom prst="rect">
            <a:avLst/>
          </a:prstGeom>
        </p:spPr>
        <p:txBody>
          <a:bodyPr/>
          <a:lstStyle>
            <a:lvl1pPr marL="838946" indent="-356346">
              <a:spcBef>
                <a:spcPts val="4500"/>
              </a:spcBef>
              <a:buBlip>
                <a:blip r:embed="rId2"/>
              </a:buBlip>
              <a:tabLst>
                <a:tab pos="1473200" algn="l"/>
              </a:tabLst>
              <a:defRPr sz="3400"/>
            </a:lvl1pPr>
            <a:lvl2pPr marL="1296146" indent="-356346">
              <a:spcBef>
                <a:spcPts val="4500"/>
              </a:spcBef>
              <a:buBlip>
                <a:blip r:embed="rId2"/>
              </a:buBlip>
              <a:tabLst>
                <a:tab pos="1930400" algn="l"/>
              </a:tabLst>
              <a:defRPr sz="3400"/>
            </a:lvl2pPr>
            <a:lvl3pPr marL="1740646" indent="-356346">
              <a:spcBef>
                <a:spcPts val="4500"/>
              </a:spcBef>
              <a:buBlip>
                <a:blip r:embed="rId2"/>
              </a:buBlip>
              <a:tabLst>
                <a:tab pos="2374900" algn="l"/>
              </a:tabLst>
              <a:defRPr sz="3400"/>
            </a:lvl3pPr>
            <a:lvl4pPr marL="2197846" indent="-356346">
              <a:spcBef>
                <a:spcPts val="4500"/>
              </a:spcBef>
              <a:buBlip>
                <a:blip r:embed="rId2"/>
              </a:buBlip>
              <a:tabLst>
                <a:tab pos="2832100" algn="l"/>
              </a:tabLst>
              <a:defRPr sz="3400"/>
            </a:lvl4pPr>
            <a:lvl5pPr marL="2655046" indent="-356346">
              <a:spcBef>
                <a:spcPts val="4500"/>
              </a:spcBef>
              <a:buBlip>
                <a:blip r:embed="rId2"/>
              </a:buBlip>
              <a:tabLst>
                <a:tab pos="3289300" algn="l"/>
              </a:tabLst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605790" anchor="t"/>
          <a:lstStyle>
            <a:lvl1pPr marL="838946" indent="-356346">
              <a:spcBef>
                <a:spcPts val="4500"/>
              </a:spcBef>
              <a:buBlip>
                <a:blip r:embed="rId2"/>
              </a:buBlip>
              <a:tabLst>
                <a:tab pos="1473200" algn="l"/>
              </a:tabLst>
              <a:defRPr sz="3400"/>
            </a:lvl1pPr>
            <a:lvl2pPr marL="1296146" indent="-356346">
              <a:spcBef>
                <a:spcPts val="4500"/>
              </a:spcBef>
              <a:buBlip>
                <a:blip r:embed="rId2"/>
              </a:buBlip>
              <a:tabLst>
                <a:tab pos="1930400" algn="l"/>
              </a:tabLst>
              <a:defRPr sz="3400"/>
            </a:lvl2pPr>
            <a:lvl3pPr marL="1740646" indent="-356346">
              <a:spcBef>
                <a:spcPts val="4500"/>
              </a:spcBef>
              <a:buBlip>
                <a:blip r:embed="rId2"/>
              </a:buBlip>
              <a:tabLst>
                <a:tab pos="2374900" algn="l"/>
              </a:tabLst>
              <a:defRPr sz="3400"/>
            </a:lvl3pPr>
            <a:lvl4pPr marL="2197846" indent="-356346">
              <a:spcBef>
                <a:spcPts val="4500"/>
              </a:spcBef>
              <a:buBlip>
                <a:blip r:embed="rId2"/>
              </a:buBlip>
              <a:tabLst>
                <a:tab pos="2832100" algn="l"/>
              </a:tabLst>
              <a:defRPr sz="3400"/>
            </a:lvl4pPr>
            <a:lvl5pPr marL="2655046" indent="-356346">
              <a:spcBef>
                <a:spcPts val="4500"/>
              </a:spcBef>
              <a:buBlip>
                <a:blip r:embed="rId2"/>
              </a:buBlip>
              <a:tabLst>
                <a:tab pos="3289300" algn="l"/>
              </a:tabLst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444500" y="1270000"/>
            <a:ext cx="12115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000"/>
              </a:spcBef>
              <a:buBlip>
                <a:blip r:embed="rId3"/>
              </a:buBlip>
            </a:lvl1pPr>
            <a:lvl2pPr>
              <a:spcBef>
                <a:spcPts val="4000"/>
              </a:spcBef>
              <a:buBlip>
                <a:blip r:embed="rId3"/>
              </a:buBlip>
            </a:lvl2pPr>
            <a:lvl3pPr>
              <a:spcBef>
                <a:spcPts val="4000"/>
              </a:spcBef>
              <a:buBlip>
                <a:blip r:embed="rId3"/>
              </a:buBlip>
            </a:lvl3pPr>
            <a:lvl4pPr>
              <a:spcBef>
                <a:spcPts val="4000"/>
              </a:spcBef>
              <a:buBlip>
                <a:blip r:embed="rId3"/>
              </a:buBlip>
            </a:lvl4pPr>
            <a:lvl5pPr>
              <a:spcBef>
                <a:spcPts val="4000"/>
              </a:spcBef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444500" y="3175000"/>
            <a:ext cx="12115800" cy="3390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21"/>
          </p:nvPr>
        </p:nvSpPr>
        <p:spPr>
          <a:xfrm>
            <a:off x="2730500" y="1130300"/>
            <a:ext cx="7541487" cy="5029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444500" y="6527800"/>
            <a:ext cx="12115800" cy="2222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idx="21"/>
          </p:nvPr>
        </p:nvSpPr>
        <p:spPr>
          <a:xfrm>
            <a:off x="5308600" y="1955800"/>
            <a:ext cx="8741269" cy="5829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65659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4787900"/>
            <a:ext cx="65659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1pPr>
            <a:lvl2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2pPr>
            <a:lvl3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3pPr>
            <a:lvl4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4pPr>
            <a:lvl5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44500" y="152400"/>
            <a:ext cx="12115800" cy="135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44500" y="2374900"/>
            <a:ext cx="121158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  <a:tabLst>
                <a:tab pos="1981200" algn="l"/>
              </a:tabLst>
            </a:lvl2pPr>
            <a:lvl3pPr>
              <a:buBlip>
                <a:blip r:embed="rId15"/>
              </a:buBlip>
              <a:tabLst>
                <a:tab pos="2425700" algn="l"/>
              </a:tabLst>
            </a:lvl3pPr>
            <a:lvl4pPr>
              <a:buBlip>
                <a:blip r:embed="rId15"/>
              </a:buBlip>
              <a:tabLst>
                <a:tab pos="2882900" algn="l"/>
              </a:tabLst>
            </a:lvl4pPr>
            <a:lvl5pPr>
              <a:buBlip>
                <a:blip r:embed="rId15"/>
              </a:buBlip>
              <a:tabLst>
                <a:tab pos="33401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5929" y="9258300"/>
            <a:ext cx="33758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spc="-2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9pPr>
    </p:titleStyle>
    <p:bodyStyle>
      <a:lvl1pPr marL="8776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15"/>
        </a:buBlip>
        <a:tabLst>
          <a:tab pos="1524000" algn="l"/>
        </a:tabLst>
        <a:defRPr sz="4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3348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15"/>
        </a:buBlip>
        <a:tabLst>
          <a:tab pos="1524000" algn="l"/>
        </a:tabLst>
        <a:defRPr sz="4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7793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15"/>
        </a:buBlip>
        <a:tabLst>
          <a:tab pos="1524000" algn="l"/>
        </a:tabLst>
        <a:defRPr sz="4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2365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15"/>
        </a:buBlip>
        <a:tabLst>
          <a:tab pos="1524000" algn="l"/>
        </a:tabLst>
        <a:defRPr sz="4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6937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15"/>
        </a:buBlip>
        <a:tabLst>
          <a:tab pos="1524000" algn="l"/>
        </a:tabLst>
        <a:defRPr sz="4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93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15"/>
        </a:buBlip>
        <a:tabLst>
          <a:tab pos="1524000" algn="l"/>
        </a:tabLst>
        <a:defRPr sz="4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4049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15"/>
        </a:buBlip>
        <a:tabLst>
          <a:tab pos="1524000" algn="l"/>
        </a:tabLst>
        <a:defRPr sz="4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37605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15"/>
        </a:buBlip>
        <a:tabLst>
          <a:tab pos="1524000" algn="l"/>
        </a:tabLst>
        <a:defRPr sz="4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1161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15"/>
        </a:buBlip>
        <a:tabLst>
          <a:tab pos="1524000" algn="l"/>
        </a:tabLst>
        <a:defRPr sz="4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2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2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2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2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2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2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2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2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2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odeboot.org/4.0.0/?init=.fcmFjaW5lMS5weQ==~XQAAgAAwAQAAAAAAAAA3CAOiEVfraDgy_KiTYL5OTJJ8kaAt-agzgpcnfWJD_yCbXMKkYNHkFbN7tpFXIoNAX8y13nrZbOYZqcpTtjeZjujtNMIDNy05C06rjIVar33O9ap5wRXxr3aDN6AICcVqC3JBBWr8272W1W5OLhBex3DB4SRt7CB7FYZrEa60LaZGWDxLpkBHwau3NEGCMKHlZfG9d4drR_KcP_nuZGA=.~lang=py-novice.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odeboot.org/4.0.0/?init=.fcmFjaW5lMi5weQ==~XQAAgABBAQAAAAAAAAA3CAOiEVfF9e0H__LeHtfHFTgWfh48C6Dd0nsLIfMrHBo8dltrV1oL-9R5gZIEiYDVFZNFAEJgEIEHWgKr0Y0WRjg9WoRI3nBW-4Lo7xtPK1YHFQoaYlE60rSAypFLTL2mDWIXHwlU3s4_t9xioqZMZKjCSGDo9X1-B_3ZinJ86WMCCmxv6ANcQ5C0y5abt7LM0Fz-Z9kRp3pjA5bpuTxvVyGk3_9Mq5kA.~lang=py-novice.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odeboot.org/4.0.0/?init=.fYm91Y2xlLXdoaWxlLnB5~XQAAgAAsAAAAAAAAAAA3CAOiEWsnHrX75jYHdW7zKiM-hwt8ZfNjOkblaajf1zjas3dH1-Kfz5v_1MWAAA==.~lang=py-novice.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odeboot.org/4.0.0/?init=.fcmFjaW5lMy5weQ==~XQAAgAANAQAAAAAAAAARiAToN3W4foLkvW5eAjTDgdnUu4dtgO3HP0o1i1JaVfrIQdqQ__7MIYWeiQ578RVJNmGiWFQ_ikCAte2qDG4bq8Hgin63K1rUkuaI57XiHkTSLMJEKLuqbbK9-fbVPUfGl_TRc9dKGJPHjd--NN51KPQHBWULBbsNTjm18AIH6jkbmMMpIgt01QMlpXDcBdzWRm9xVXVNr8Z2sBNPeOzAu7uVFmM26-6SJZgFktNv6h8b5jJu_n7lHdIz3_nUSzQ=.~lang=py-novice.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odeboot.org/4.0.0/?init=.fbmV3dG9uLnB5~XQAAgAB1AgAAAAAAAAAyGUj_T013u4h3Qiioq_rDWeleoFxzIxSmgzUitBw8ep77h_od3hgPvKdacS11JycVaVKvgUsgDhklhoZ_c69swMEXSztWQS8-ysdyECCrdxbU9FyYzOLKAX81eJbDhisHexh2Nhs12d0jzEm3nUNaRS-U1QwtKw5yFnVMPfEFgfqy7WhBGWrhy0PpvdPyZE6gHCpbU8q9h1mbu9TszrBIJgDsnjp9YWtQNRYT2Ybo9q4Q3cGMOBxbjpTwtqavkPV1OoU9mjT-Ljan9IQx89KiGGgfzHk7Wy2ajRpATT-Wn-9dGTP5mzDTVcXhOGS0AYZM8MhlDwDTwBpFEt2ijlA9M1q1Y10CR8KWea8w4FtWzKUMD-majtdtqK6z5pfqWV3YaSmtJeH-x3y0mFFDq6H_BY8LMjmQgWz09NZTUUOYoxMnBn3jrF42rRPEaqJgK-Lxlb3ok0HMTXGm__y9pVGiQKieUmyQU2v_96f2HQ==.~lang=py-novice.~hidden=true.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a boucle «tant-que»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 boucle «tant-que»</a:t>
            </a:r>
          </a:p>
        </p:txBody>
      </p:sp>
      <p:sp>
        <p:nvSpPr>
          <p:cNvPr id="119" name="Exemple d’intégration de codeBoot et Keyno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Exemple</a:t>
            </a:r>
            <a:r>
              <a:rPr dirty="0"/>
              <a:t> </a:t>
            </a:r>
            <a:r>
              <a:rPr dirty="0" err="1"/>
              <a:t>d’intégration</a:t>
            </a:r>
            <a:r>
              <a:rPr dirty="0"/>
              <a:t> de </a:t>
            </a:r>
            <a:r>
              <a:rPr dirty="0" err="1"/>
              <a:t>codeBoot</a:t>
            </a:r>
            <a:r>
              <a:rPr dirty="0"/>
              <a:t> et </a:t>
            </a:r>
            <a:r>
              <a:rPr lang="fr-CA" dirty="0"/>
              <a:t>PowerPoint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acine carré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Racine carrée</a:t>
            </a:r>
          </a:p>
        </p:txBody>
      </p:sp>
      <p:sp>
        <p:nvSpPr>
          <p:cNvPr id="122" name="Exemple : calcul de la racine carrée d’un nombre par approximation successive (méthode de Newton) sans utiliser math.sqrt"/>
          <p:cNvSpPr txBox="1">
            <a:spLocks noGrp="1"/>
          </p:cNvSpPr>
          <p:nvPr>
            <p:ph type="body" sz="half" idx="1"/>
          </p:nvPr>
        </p:nvSpPr>
        <p:spPr>
          <a:xfrm>
            <a:off x="25400" y="1701800"/>
            <a:ext cx="12560300" cy="205005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Blip>
                <a:blip r:embed="rId2"/>
              </a:buBlip>
            </a:pPr>
            <a:r>
              <a:t>Exemple : calcul de la racine carrée d’un nombre par </a:t>
            </a:r>
            <a:r>
              <a:rPr b="1"/>
              <a:t>approximation successive</a:t>
            </a:r>
            <a:r>
              <a:t> (méthode de Newton) sans utiliser </a:t>
            </a: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math.sqrt</a:t>
            </a:r>
          </a:p>
        </p:txBody>
      </p:sp>
      <p:sp>
        <p:nvSpPr>
          <p:cNvPr id="123" name="Exécuter racine1…"/>
          <p:cNvSpPr txBox="1"/>
          <p:nvPr/>
        </p:nvSpPr>
        <p:spPr>
          <a:xfrm>
            <a:off x="799986" y="3767978"/>
            <a:ext cx="10174338" cy="525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hlinkClick r:id="rId3"/>
              </a:rPr>
              <a:t>Exécuter racine1</a:t>
            </a:r>
            <a:endParaRPr u="none"/>
          </a:p>
          <a:p>
            <a:pPr algn="l" defTabSz="457200">
              <a:defRPr sz="2400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u="none"/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n = 16 </a:t>
            </a:r>
            <a:r>
              <a:t># le nombre dont il faut calculer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n  </a:t>
            </a:r>
            <a:r>
              <a:t># a est l’approximation de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(a + n/a) / 2 </a:t>
            </a:r>
            <a:r>
              <a:t># calculer la prochaine 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 </a:t>
            </a:r>
            <a:r>
              <a:rPr>
                <a:solidFill>
                  <a:srgbClr val="AA5500"/>
                </a:solidFill>
              </a:rPr>
              <a:t># quelques fois...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00AA"/>
                </a:solidFill>
              </a:rPr>
              <a:t>print</a:t>
            </a:r>
            <a:r>
              <a:rPr>
                <a:solidFill>
                  <a:srgbClr val="010101"/>
                </a:solidFill>
              </a:rPr>
              <a:t>(a) </a:t>
            </a:r>
            <a:r>
              <a:t># affiche 4.0</a:t>
            </a:r>
          </a:p>
        </p:txBody>
      </p:sp>
      <p:sp>
        <p:nvSpPr>
          <p:cNvPr id="124" name="Google Shape;61;p14"/>
          <p:cNvSpPr txBox="1"/>
          <p:nvPr/>
        </p:nvSpPr>
        <p:spPr>
          <a:xfrm>
            <a:off x="10418398" y="4121150"/>
            <a:ext cx="2327241" cy="975472"/>
          </a:xfrm>
          <a:prstGeom prst="rect">
            <a:avLst/>
          </a:prstGeom>
          <a:solidFill>
            <a:srgbClr val="9FC5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="0"/>
              <a:t> est l’approximation de la racine carrée de </a:t>
            </a:r>
            <a:r>
              <a:t>n</a:t>
            </a:r>
          </a:p>
        </p:txBody>
      </p:sp>
      <p:sp>
        <p:nvSpPr>
          <p:cNvPr id="125" name="Google Shape;62;p14"/>
          <p:cNvSpPr txBox="1"/>
          <p:nvPr/>
        </p:nvSpPr>
        <p:spPr>
          <a:xfrm>
            <a:off x="10418398" y="6267608"/>
            <a:ext cx="2327241" cy="1242173"/>
          </a:xfrm>
          <a:prstGeom prst="rect">
            <a:avLst/>
          </a:prstGeom>
          <a:solidFill>
            <a:srgbClr val="9FC5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constatation</a:t>
            </a:r>
            <a:r>
              <a:rPr i="0"/>
              <a:t>: </a:t>
            </a:r>
            <a:r>
              <a:rPr b="1" i="0"/>
              <a:t>a</a:t>
            </a:r>
            <a:r>
              <a:rPr i="0"/>
              <a:t> est de plus en plus près de la racine carrée de </a:t>
            </a:r>
            <a:r>
              <a:rPr b="1" i="0"/>
              <a:t>n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5582354" y="7852679"/>
            <a:ext cx="7418698" cy="1828802"/>
            <a:chOff x="0" y="50799"/>
            <a:chExt cx="7418696" cy="1828801"/>
          </a:xfrm>
        </p:grpSpPr>
        <p:sp>
          <p:nvSpPr>
            <p:cNvPr id="126" name="Rectangle"/>
            <p:cNvSpPr/>
            <p:nvPr/>
          </p:nvSpPr>
          <p:spPr>
            <a:xfrm>
              <a:off x="0" y="50799"/>
              <a:ext cx="7378539" cy="1828801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[Note aux enseignants] Cet exemple a été créé avec ces opérations :…"/>
            <p:cNvSpPr txBox="1"/>
            <p:nvPr/>
          </p:nvSpPr>
          <p:spPr>
            <a:xfrm>
              <a:off x="0" y="82907"/>
              <a:ext cx="7418696" cy="1764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rPr dirty="0"/>
                <a:t>[Note aux </a:t>
              </a:r>
              <a:r>
                <a:rPr dirty="0" err="1"/>
                <a:t>enseignants</a:t>
              </a:r>
              <a:r>
                <a:rPr dirty="0"/>
                <a:t>] </a:t>
              </a:r>
              <a:r>
                <a:rPr dirty="0" err="1"/>
                <a:t>Cet</a:t>
              </a:r>
              <a:r>
                <a:rPr dirty="0"/>
                <a:t> </a:t>
              </a:r>
              <a:r>
                <a:rPr dirty="0" err="1"/>
                <a:t>exemple</a:t>
              </a:r>
              <a:r>
                <a:rPr dirty="0"/>
                <a:t> a </a:t>
              </a:r>
              <a:r>
                <a:rPr dirty="0" err="1"/>
                <a:t>été</a:t>
              </a:r>
              <a:r>
                <a:rPr dirty="0"/>
                <a:t> </a:t>
              </a:r>
              <a:r>
                <a:rPr dirty="0" err="1"/>
                <a:t>créé</a:t>
              </a:r>
              <a:r>
                <a:rPr dirty="0"/>
                <a:t> avec </a:t>
              </a:r>
              <a:r>
                <a:rPr dirty="0" err="1"/>
                <a:t>ces</a:t>
              </a:r>
              <a:r>
                <a:rPr dirty="0"/>
                <a:t> </a:t>
              </a:r>
              <a:r>
                <a:rPr dirty="0" err="1"/>
                <a:t>opérations</a:t>
              </a:r>
              <a:r>
                <a:rPr dirty="0"/>
                <a:t> :</a:t>
              </a:r>
            </a:p>
            <a:p>
              <a:pPr marL="317500" indent="-317500" algn="l">
                <a:buSzPct val="100000"/>
                <a:buAutoNum type="arabicParenR"/>
                <a:defRPr sz="1800">
                  <a:solidFill>
                    <a:srgbClr val="FFFFFF"/>
                  </a:solidFill>
                </a:defRPr>
              </a:pPr>
              <a:r>
                <a:rPr dirty="0"/>
                <a:t>Dans </a:t>
              </a:r>
              <a:r>
                <a:rPr dirty="0" err="1"/>
                <a:t>codeBoot</a:t>
              </a:r>
              <a:r>
                <a:rPr dirty="0"/>
                <a:t>, </a:t>
              </a:r>
              <a:r>
                <a:rPr dirty="0" err="1"/>
                <a:t>éditer</a:t>
              </a:r>
              <a:r>
                <a:rPr dirty="0"/>
                <a:t>  le </a:t>
              </a:r>
              <a:r>
                <a:rPr dirty="0" err="1"/>
                <a:t>fichier</a:t>
              </a:r>
              <a:r>
                <a:rPr dirty="0"/>
                <a:t> de code </a:t>
              </a:r>
              <a:r>
                <a:rPr dirty="0" err="1"/>
                <a:t>puis</a:t>
              </a:r>
              <a:r>
                <a:rPr dirty="0"/>
                <a:t> faire un </a:t>
              </a:r>
              <a:r>
                <a:rPr dirty="0" err="1"/>
                <a:t>clic</a:t>
              </a:r>
              <a:r>
                <a:rPr dirty="0"/>
                <a:t> droit sur</a:t>
              </a:r>
              <a:br>
                <a:rPr dirty="0"/>
              </a:br>
              <a:r>
                <a:rPr dirty="0"/>
                <a:t>le bouton </a:t>
              </a:r>
              <a:r>
                <a:rPr dirty="0" err="1"/>
                <a:t>d’exécution</a:t>
              </a:r>
              <a:r>
                <a:rPr dirty="0"/>
                <a:t> </a:t>
              </a:r>
              <a:r>
                <a:rPr dirty="0" err="1"/>
                <a:t>puis</a:t>
              </a:r>
              <a:r>
                <a:rPr dirty="0"/>
                <a:t> </a:t>
              </a:r>
              <a:r>
                <a:rPr dirty="0" err="1"/>
                <a:t>choisir</a:t>
              </a:r>
              <a:r>
                <a:rPr dirty="0"/>
                <a:t> </a:t>
              </a:r>
              <a:r>
                <a:rPr dirty="0" err="1"/>
                <a:t>l’option</a:t>
              </a:r>
              <a:r>
                <a:rPr dirty="0"/>
                <a:t> «</a:t>
              </a:r>
              <a:r>
                <a:rPr dirty="0" err="1"/>
                <a:t>Visiter</a:t>
              </a:r>
              <a:r>
                <a:rPr dirty="0"/>
                <a:t> lien </a:t>
              </a:r>
              <a:r>
                <a:rPr dirty="0" err="1"/>
                <a:t>d’exécution</a:t>
              </a:r>
              <a:br>
                <a:rPr dirty="0"/>
              </a:br>
              <a:r>
                <a:rPr dirty="0" err="1"/>
                <a:t>ou</a:t>
              </a:r>
              <a:r>
                <a:rPr dirty="0"/>
                <a:t> copier au </a:t>
              </a:r>
              <a:r>
                <a:rPr dirty="0" err="1"/>
                <a:t>presse</a:t>
              </a:r>
              <a:r>
                <a:rPr dirty="0"/>
                <a:t>-papier : </a:t>
              </a:r>
              <a:r>
                <a:rPr u="sng" dirty="0"/>
                <a:t>Avec code sous </a:t>
              </a:r>
              <a:r>
                <a:rPr u="sng" dirty="0" err="1"/>
                <a:t>forme</a:t>
              </a:r>
              <a:r>
                <a:rPr u="sng" dirty="0"/>
                <a:t> de </a:t>
              </a:r>
              <a:r>
                <a:rPr u="sng" dirty="0" err="1"/>
                <a:t>texte</a:t>
              </a:r>
              <a:r>
                <a:rPr u="sng" dirty="0"/>
                <a:t> riche</a:t>
              </a:r>
              <a:r>
                <a:rPr dirty="0"/>
                <a:t>»</a:t>
              </a:r>
            </a:p>
            <a:p>
              <a:pPr marL="317500" indent="-317500" algn="l">
                <a:buSzPct val="100000"/>
                <a:buAutoNum type="arabicParenR"/>
                <a:defRPr sz="1800">
                  <a:solidFill>
                    <a:srgbClr val="FFFFFF"/>
                  </a:solidFill>
                </a:defRPr>
              </a:pPr>
              <a:r>
                <a:rPr dirty="0"/>
                <a:t>Dans </a:t>
              </a:r>
              <a:r>
                <a:rPr lang="fr-CA" dirty="0"/>
                <a:t>PowerPoint</a:t>
              </a:r>
              <a:r>
                <a:rPr dirty="0"/>
                <a:t>, </a:t>
              </a:r>
              <a:r>
                <a:rPr dirty="0" err="1"/>
                <a:t>créer</a:t>
              </a:r>
              <a:r>
                <a:rPr dirty="0"/>
                <a:t> </a:t>
              </a:r>
              <a:r>
                <a:rPr dirty="0" err="1"/>
                <a:t>une</a:t>
              </a:r>
              <a:r>
                <a:rPr dirty="0"/>
                <a:t> </a:t>
              </a:r>
              <a:r>
                <a:rPr dirty="0" err="1"/>
                <a:t>boîte</a:t>
              </a:r>
              <a:r>
                <a:rPr dirty="0"/>
                <a:t> de type «</a:t>
              </a:r>
              <a:r>
                <a:rPr dirty="0" err="1"/>
                <a:t>Texte</a:t>
              </a:r>
              <a:r>
                <a:rPr dirty="0"/>
                <a:t>» </a:t>
              </a:r>
              <a:r>
                <a:rPr dirty="0" err="1"/>
                <a:t>puis</a:t>
              </a:r>
              <a:r>
                <a:rPr dirty="0"/>
                <a:t> </a:t>
              </a:r>
              <a:r>
                <a:rPr dirty="0" err="1"/>
                <a:t>cliquer</a:t>
              </a:r>
              <a:r>
                <a:rPr dirty="0"/>
                <a:t> la</a:t>
              </a:r>
              <a:br>
                <a:rPr lang="fr-CA" dirty="0"/>
              </a:br>
              <a:r>
                <a:rPr dirty="0" err="1"/>
                <a:t>boîte</a:t>
              </a:r>
              <a:r>
                <a:rPr lang="fr-CA" dirty="0"/>
                <a:t> </a:t>
              </a:r>
              <a:r>
                <a:rPr dirty="0" err="1"/>
                <a:t>puis</a:t>
              </a:r>
              <a:r>
                <a:rPr dirty="0"/>
                <a:t> faire «</a:t>
              </a:r>
              <a:r>
                <a:rPr dirty="0" err="1"/>
                <a:t>coller</a:t>
              </a:r>
              <a:r>
                <a:rPr dirty="0"/>
                <a:t>» </a:t>
              </a:r>
              <a:r>
                <a:rPr dirty="0" err="1"/>
                <a:t>puis</a:t>
              </a:r>
              <a:r>
                <a:rPr dirty="0"/>
                <a:t> </a:t>
              </a:r>
              <a:r>
                <a:rPr dirty="0" err="1"/>
                <a:t>ajuster</a:t>
              </a:r>
              <a:r>
                <a:rPr dirty="0"/>
                <a:t> la couleur de fond, bordures, </a:t>
              </a:r>
              <a:r>
                <a:rPr dirty="0" err="1"/>
                <a:t>etc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Méthode de Newt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 de Newton</a:t>
            </a:r>
          </a:p>
        </p:txBody>
      </p:sp>
      <p:sp>
        <p:nvSpPr>
          <p:cNvPr id="131" name="La méthode de Newton raffine l’approximation à chaque nouveau calcul"/>
          <p:cNvSpPr txBox="1">
            <a:spLocks noGrp="1"/>
          </p:cNvSpPr>
          <p:nvPr>
            <p:ph type="body" sz="quarter" idx="1"/>
          </p:nvPr>
        </p:nvSpPr>
        <p:spPr>
          <a:xfrm>
            <a:off x="88900" y="1905000"/>
            <a:ext cx="12115800" cy="169501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buBlip>
                <a:blip r:embed="rId2"/>
              </a:buBlip>
            </a:lvl1pPr>
          </a:lstStyle>
          <a:p>
            <a:r>
              <a:t>La méthode de Newton raffine l’approximation à chaque nouveau calcul</a:t>
            </a:r>
          </a:p>
        </p:txBody>
      </p:sp>
      <p:sp>
        <p:nvSpPr>
          <p:cNvPr id="132" name="Line"/>
          <p:cNvSpPr/>
          <p:nvPr/>
        </p:nvSpPr>
        <p:spPr>
          <a:xfrm>
            <a:off x="755650" y="7467600"/>
            <a:ext cx="11701091" cy="0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Line"/>
          <p:cNvSpPr/>
          <p:nvPr/>
        </p:nvSpPr>
        <p:spPr>
          <a:xfrm flipV="1">
            <a:off x="1562100" y="7086599"/>
            <a:ext cx="1" cy="76200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 flipV="1">
            <a:off x="11734800" y="7073899"/>
            <a:ext cx="1" cy="76200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 flipV="1">
            <a:off x="4241800" y="7086599"/>
            <a:ext cx="1" cy="76200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n"/>
          <p:cNvSpPr txBox="1"/>
          <p:nvPr/>
        </p:nvSpPr>
        <p:spPr>
          <a:xfrm>
            <a:off x="4141755" y="7937499"/>
            <a:ext cx="42014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r>
              <a:t>n</a:t>
            </a:r>
          </a:p>
        </p:txBody>
      </p:sp>
      <p:sp>
        <p:nvSpPr>
          <p:cNvPr id="137" name="Shape"/>
          <p:cNvSpPr/>
          <p:nvPr/>
        </p:nvSpPr>
        <p:spPr>
          <a:xfrm>
            <a:off x="3831478" y="7943881"/>
            <a:ext cx="708040" cy="63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212"/>
                </a:moveTo>
                <a:lnTo>
                  <a:pt x="1641" y="12699"/>
                </a:lnTo>
                <a:lnTo>
                  <a:pt x="3693" y="20138"/>
                </a:lnTo>
                <a:lnTo>
                  <a:pt x="9999" y="0"/>
                </a:lnTo>
                <a:lnTo>
                  <a:pt x="21600" y="30"/>
                </a:lnTo>
                <a:lnTo>
                  <a:pt x="21577" y="211"/>
                </a:lnTo>
                <a:lnTo>
                  <a:pt x="10038" y="186"/>
                </a:lnTo>
                <a:lnTo>
                  <a:pt x="3415" y="21600"/>
                </a:lnTo>
                <a:lnTo>
                  <a:pt x="1236" y="13916"/>
                </a:lnTo>
                <a:lnTo>
                  <a:pt x="206" y="15527"/>
                </a:lnTo>
                <a:lnTo>
                  <a:pt x="0" y="15212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/>
          </a:p>
        </p:txBody>
      </p:sp>
      <p:sp>
        <p:nvSpPr>
          <p:cNvPr id="138" name="n"/>
          <p:cNvSpPr txBox="1"/>
          <p:nvPr/>
        </p:nvSpPr>
        <p:spPr>
          <a:xfrm>
            <a:off x="11505679" y="7939816"/>
            <a:ext cx="4201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r>
              <a:t>n</a:t>
            </a:r>
          </a:p>
        </p:txBody>
      </p:sp>
      <p:sp>
        <p:nvSpPr>
          <p:cNvPr id="139" name="0"/>
          <p:cNvSpPr txBox="1"/>
          <p:nvPr/>
        </p:nvSpPr>
        <p:spPr>
          <a:xfrm>
            <a:off x="1332979" y="7937499"/>
            <a:ext cx="4201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r>
              <a:t>0</a:t>
            </a:r>
          </a:p>
        </p:txBody>
      </p:sp>
      <p:sp>
        <p:nvSpPr>
          <p:cNvPr id="140" name="Line"/>
          <p:cNvSpPr/>
          <p:nvPr/>
        </p:nvSpPr>
        <p:spPr>
          <a:xfrm flipV="1">
            <a:off x="6381750" y="7086599"/>
            <a:ext cx="1" cy="762002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 flipV="1">
            <a:off x="3427698" y="7086599"/>
            <a:ext cx="1" cy="762002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V="1">
            <a:off x="4904724" y="7073899"/>
            <a:ext cx="1" cy="762002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(a + n/a)/2"/>
          <p:cNvSpPr txBox="1"/>
          <p:nvPr/>
        </p:nvSpPr>
        <p:spPr>
          <a:xfrm>
            <a:off x="3008432" y="4406900"/>
            <a:ext cx="3754485" cy="622301"/>
          </a:xfrm>
          <a:prstGeom prst="rect">
            <a:avLst/>
          </a:prstGeom>
          <a:solidFill>
            <a:srgbClr val="AFC0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600"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r>
              <a:t>(a + n/a)/2</a:t>
            </a:r>
          </a:p>
        </p:txBody>
      </p:sp>
      <p:sp>
        <p:nvSpPr>
          <p:cNvPr id="144" name="Line"/>
          <p:cNvSpPr/>
          <p:nvPr/>
        </p:nvSpPr>
        <p:spPr>
          <a:xfrm>
            <a:off x="4899738" y="5014572"/>
            <a:ext cx="22731" cy="19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712" y="18350"/>
                  <a:pt x="10796" y="8717"/>
                  <a:pt x="21600" y="0"/>
                </a:cubicBezTo>
              </a:path>
            </a:pathLst>
          </a:custGeom>
          <a:ln w="127000">
            <a:solidFill>
              <a:srgbClr val="AFC0DB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5" name="a"/>
          <p:cNvSpPr txBox="1"/>
          <p:nvPr/>
        </p:nvSpPr>
        <p:spPr>
          <a:xfrm>
            <a:off x="6502400" y="5270227"/>
            <a:ext cx="1356615" cy="622301"/>
          </a:xfrm>
          <a:prstGeom prst="rect">
            <a:avLst/>
          </a:prstGeom>
          <a:solidFill>
            <a:srgbClr val="AFC0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600"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r>
              <a:t>a</a:t>
            </a:r>
          </a:p>
        </p:txBody>
      </p:sp>
      <p:sp>
        <p:nvSpPr>
          <p:cNvPr id="146" name="Line"/>
          <p:cNvSpPr/>
          <p:nvPr/>
        </p:nvSpPr>
        <p:spPr>
          <a:xfrm>
            <a:off x="6426627" y="5863292"/>
            <a:ext cx="750586" cy="1201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06" y="16305"/>
                  <a:pt x="21273" y="14203"/>
                  <a:pt x="21600" y="0"/>
                </a:cubicBezTo>
              </a:path>
            </a:pathLst>
          </a:custGeom>
          <a:ln w="127000">
            <a:solidFill>
              <a:srgbClr val="AFC0DB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7" name="n/a"/>
          <p:cNvSpPr txBox="1"/>
          <p:nvPr/>
        </p:nvSpPr>
        <p:spPr>
          <a:xfrm>
            <a:off x="1967225" y="5270227"/>
            <a:ext cx="1356615" cy="622301"/>
          </a:xfrm>
          <a:prstGeom prst="rect">
            <a:avLst/>
          </a:prstGeom>
          <a:solidFill>
            <a:srgbClr val="AFC0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600"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r>
              <a:t>n/a</a:t>
            </a:r>
          </a:p>
        </p:txBody>
      </p:sp>
      <p:sp>
        <p:nvSpPr>
          <p:cNvPr id="148" name="Line"/>
          <p:cNvSpPr/>
          <p:nvPr/>
        </p:nvSpPr>
        <p:spPr>
          <a:xfrm>
            <a:off x="2641912" y="5863292"/>
            <a:ext cx="734103" cy="1206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2" h="21600" extrusionOk="0">
                <a:moveTo>
                  <a:pt x="20784" y="21600"/>
                </a:moveTo>
                <a:cubicBezTo>
                  <a:pt x="21282" y="16326"/>
                  <a:pt x="-318" y="14147"/>
                  <a:pt x="4" y="0"/>
                </a:cubicBezTo>
              </a:path>
            </a:pathLst>
          </a:custGeom>
          <a:ln w="127000">
            <a:solidFill>
              <a:srgbClr val="AFC0DB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9" name="Line"/>
          <p:cNvSpPr/>
          <p:nvPr/>
        </p:nvSpPr>
        <p:spPr>
          <a:xfrm flipV="1">
            <a:off x="2173816" y="7065004"/>
            <a:ext cx="1" cy="7620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1"/>
          <p:cNvSpPr txBox="1"/>
          <p:nvPr/>
        </p:nvSpPr>
        <p:spPr>
          <a:xfrm>
            <a:off x="1982795" y="7937499"/>
            <a:ext cx="42014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acine carré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Racine carrée</a:t>
            </a:r>
          </a:p>
        </p:txBody>
      </p:sp>
      <p:sp>
        <p:nvSpPr>
          <p:cNvPr id="153" name="Ça ne fonctionne pas pour des plus grands n :"/>
          <p:cNvSpPr txBox="1">
            <a:spLocks noGrp="1"/>
          </p:cNvSpPr>
          <p:nvPr>
            <p:ph type="body" sz="quarter" idx="1"/>
          </p:nvPr>
        </p:nvSpPr>
        <p:spPr>
          <a:xfrm>
            <a:off x="-25400" y="1511300"/>
            <a:ext cx="12560300" cy="173393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Ça ne fonctionne pas pour des plus grands </a:t>
            </a:r>
            <a:r>
              <a:rPr b="1"/>
              <a:t>n</a:t>
            </a:r>
            <a:r>
              <a:t> :</a:t>
            </a:r>
          </a:p>
        </p:txBody>
      </p:sp>
      <p:sp>
        <p:nvSpPr>
          <p:cNvPr id="154" name="Animer racine2…"/>
          <p:cNvSpPr txBox="1"/>
          <p:nvPr/>
        </p:nvSpPr>
        <p:spPr>
          <a:xfrm>
            <a:off x="1398860" y="2870200"/>
            <a:ext cx="10174338" cy="525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hlinkClick r:id="rId3"/>
              </a:rPr>
              <a:t>Animer racine2</a:t>
            </a:r>
            <a:endParaRPr u="none"/>
          </a:p>
          <a:p>
            <a:pPr algn="l" defTabSz="457200">
              <a:defRPr sz="2400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u="none"/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n = 100 </a:t>
            </a:r>
            <a:r>
              <a:t># le nombre dont il faut calculer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n   </a:t>
            </a:r>
            <a:r>
              <a:t># a est l’approximation de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(a + n/a) / 2 </a:t>
            </a:r>
            <a:r>
              <a:t># calculer la prochaine 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 </a:t>
            </a:r>
            <a:r>
              <a:rPr>
                <a:solidFill>
                  <a:srgbClr val="AA5500"/>
                </a:solidFill>
              </a:rPr>
              <a:t># quelques fois...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00AA"/>
                </a:solidFill>
              </a:rPr>
              <a:t>print</a:t>
            </a:r>
            <a:r>
              <a:rPr>
                <a:solidFill>
                  <a:srgbClr val="010101"/>
                </a:solidFill>
              </a:rPr>
              <a:t>(a) </a:t>
            </a:r>
            <a:r>
              <a:t># affiche 10.000000000139897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526506" y="8259080"/>
            <a:ext cx="12268746" cy="1358901"/>
            <a:chOff x="0" y="0"/>
            <a:chExt cx="12268744" cy="1358900"/>
          </a:xfrm>
        </p:grpSpPr>
        <p:sp>
          <p:nvSpPr>
            <p:cNvPr id="155" name="Rectangle"/>
            <p:cNvSpPr/>
            <p:nvPr/>
          </p:nvSpPr>
          <p:spPr>
            <a:xfrm>
              <a:off x="0" y="0"/>
              <a:ext cx="11915999" cy="1358900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[Note aux enseignants] Cet exemple fait une animation de l’exécution et a été créé similairement :…"/>
            <p:cNvSpPr txBox="1"/>
            <p:nvPr/>
          </p:nvSpPr>
          <p:spPr>
            <a:xfrm>
              <a:off x="152943" y="105907"/>
              <a:ext cx="12115801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rPr dirty="0"/>
                <a:t>[Note aux </a:t>
              </a:r>
              <a:r>
                <a:rPr dirty="0" err="1"/>
                <a:t>enseignants</a:t>
              </a:r>
              <a:r>
                <a:rPr dirty="0"/>
                <a:t>] </a:t>
              </a:r>
              <a:r>
                <a:rPr dirty="0" err="1"/>
                <a:t>Cet</a:t>
              </a:r>
              <a:r>
                <a:rPr dirty="0"/>
                <a:t> </a:t>
              </a:r>
              <a:r>
                <a:rPr dirty="0" err="1"/>
                <a:t>exemple</a:t>
              </a:r>
              <a:r>
                <a:rPr dirty="0"/>
                <a:t> fait </a:t>
              </a:r>
              <a:r>
                <a:rPr dirty="0" err="1"/>
                <a:t>une</a:t>
              </a:r>
              <a:r>
                <a:rPr dirty="0"/>
                <a:t> animation de </a:t>
              </a:r>
              <a:r>
                <a:rPr dirty="0" err="1"/>
                <a:t>l’exécution</a:t>
              </a:r>
              <a:r>
                <a:rPr dirty="0"/>
                <a:t> et a </a:t>
              </a:r>
              <a:r>
                <a:rPr dirty="0" err="1"/>
                <a:t>été</a:t>
              </a:r>
              <a:r>
                <a:rPr dirty="0"/>
                <a:t> </a:t>
              </a:r>
              <a:r>
                <a:rPr dirty="0" err="1"/>
                <a:t>créé</a:t>
              </a:r>
              <a:r>
                <a:rPr dirty="0"/>
                <a:t> </a:t>
              </a:r>
              <a:r>
                <a:rPr dirty="0" err="1"/>
                <a:t>similairement</a:t>
              </a:r>
              <a:r>
                <a:rPr dirty="0"/>
                <a:t> :</a:t>
              </a:r>
            </a:p>
            <a:p>
              <a:pPr marL="317500" indent="-317500" algn="l">
                <a:buSzPct val="100000"/>
                <a:buAutoNum type="arabicParenR"/>
                <a:defRPr sz="1800">
                  <a:solidFill>
                    <a:srgbClr val="FFFFFF"/>
                  </a:solidFill>
                </a:defRPr>
              </a:pPr>
              <a:r>
                <a:rPr dirty="0"/>
                <a:t>Dans </a:t>
              </a:r>
              <a:r>
                <a:rPr dirty="0" err="1"/>
                <a:t>codeBoot</a:t>
              </a:r>
              <a:r>
                <a:rPr dirty="0"/>
                <a:t>, </a:t>
              </a:r>
              <a:r>
                <a:rPr dirty="0" err="1"/>
                <a:t>éditer</a:t>
              </a:r>
              <a:r>
                <a:rPr dirty="0"/>
                <a:t>  le </a:t>
              </a:r>
              <a:r>
                <a:rPr dirty="0" err="1"/>
                <a:t>fichier</a:t>
              </a:r>
              <a:r>
                <a:rPr dirty="0"/>
                <a:t> de code </a:t>
              </a:r>
              <a:r>
                <a:rPr dirty="0" err="1"/>
                <a:t>puis</a:t>
              </a:r>
              <a:r>
                <a:rPr dirty="0"/>
                <a:t> faire un </a:t>
              </a:r>
              <a:r>
                <a:rPr dirty="0" err="1"/>
                <a:t>clic</a:t>
              </a:r>
              <a:r>
                <a:rPr dirty="0"/>
                <a:t> droit sur le bouton </a:t>
              </a:r>
              <a:r>
                <a:rPr dirty="0" err="1"/>
                <a:t>d’exécution</a:t>
              </a:r>
              <a:r>
                <a:rPr dirty="0"/>
                <a:t> pas-à-pas </a:t>
              </a:r>
              <a:r>
                <a:rPr dirty="0" err="1"/>
                <a:t>puis</a:t>
              </a:r>
              <a:r>
                <a:rPr dirty="0"/>
                <a:t> </a:t>
              </a:r>
              <a:r>
                <a:rPr dirty="0" err="1"/>
                <a:t>choisir</a:t>
              </a:r>
              <a:r>
                <a:rPr dirty="0"/>
                <a:t> </a:t>
              </a:r>
              <a:r>
                <a:rPr dirty="0" err="1"/>
                <a:t>l’option</a:t>
              </a:r>
              <a:r>
                <a:rPr dirty="0"/>
                <a:t> «</a:t>
              </a:r>
              <a:r>
                <a:rPr dirty="0" err="1"/>
                <a:t>Visiter</a:t>
              </a:r>
              <a:r>
                <a:rPr dirty="0"/>
                <a:t> lien </a:t>
              </a:r>
              <a:r>
                <a:rPr dirty="0" err="1"/>
                <a:t>d’exécution</a:t>
              </a:r>
              <a:r>
                <a:rPr dirty="0"/>
                <a:t> </a:t>
              </a:r>
              <a:r>
                <a:rPr dirty="0" err="1"/>
                <a:t>animée</a:t>
              </a:r>
              <a:r>
                <a:rPr dirty="0"/>
                <a:t> </a:t>
              </a:r>
              <a:r>
                <a:rPr dirty="0" err="1"/>
                <a:t>ou</a:t>
              </a:r>
              <a:r>
                <a:rPr dirty="0"/>
                <a:t> copier au </a:t>
              </a:r>
              <a:r>
                <a:rPr dirty="0" err="1"/>
                <a:t>presse</a:t>
              </a:r>
              <a:r>
                <a:rPr dirty="0"/>
                <a:t>-papier : </a:t>
              </a:r>
              <a:r>
                <a:rPr u="sng" dirty="0"/>
                <a:t>Avec code sous </a:t>
              </a:r>
              <a:r>
                <a:rPr u="sng" dirty="0" err="1"/>
                <a:t>forme</a:t>
              </a:r>
              <a:r>
                <a:rPr u="sng" dirty="0"/>
                <a:t> de </a:t>
              </a:r>
              <a:r>
                <a:rPr u="sng" dirty="0" err="1"/>
                <a:t>texte</a:t>
              </a:r>
              <a:r>
                <a:rPr u="sng" dirty="0"/>
                <a:t> riche</a:t>
              </a:r>
              <a:r>
                <a:rPr dirty="0"/>
                <a:t>»</a:t>
              </a:r>
            </a:p>
            <a:p>
              <a:pPr marL="317500" indent="-317500" algn="l">
                <a:buSzPct val="100000"/>
                <a:buAutoNum type="arabicParenR"/>
                <a:defRPr sz="1800">
                  <a:solidFill>
                    <a:srgbClr val="FFFFFF"/>
                  </a:solidFill>
                </a:defRPr>
              </a:pPr>
              <a:r>
                <a:rPr dirty="0"/>
                <a:t>Dans </a:t>
              </a:r>
              <a:r>
                <a:rPr lang="fr-CA" dirty="0"/>
                <a:t>PowerPoint</a:t>
              </a:r>
              <a:r>
                <a:rPr dirty="0"/>
                <a:t>, </a:t>
              </a:r>
              <a:r>
                <a:rPr dirty="0" err="1"/>
                <a:t>créer</a:t>
              </a:r>
              <a:r>
                <a:rPr dirty="0"/>
                <a:t> </a:t>
              </a:r>
              <a:r>
                <a:rPr dirty="0" err="1"/>
                <a:t>une</a:t>
              </a:r>
              <a:r>
                <a:rPr dirty="0"/>
                <a:t> </a:t>
              </a:r>
              <a:r>
                <a:rPr dirty="0" err="1"/>
                <a:t>boîte</a:t>
              </a:r>
              <a:r>
                <a:rPr dirty="0"/>
                <a:t> de type «</a:t>
              </a:r>
              <a:r>
                <a:rPr dirty="0" err="1"/>
                <a:t>Texte</a:t>
              </a:r>
              <a:r>
                <a:rPr dirty="0"/>
                <a:t>» </a:t>
              </a:r>
              <a:r>
                <a:rPr dirty="0" err="1"/>
                <a:t>puis</a:t>
              </a:r>
              <a:r>
                <a:rPr dirty="0"/>
                <a:t> </a:t>
              </a:r>
              <a:r>
                <a:rPr dirty="0" err="1"/>
                <a:t>cliquer</a:t>
              </a:r>
              <a:r>
                <a:rPr dirty="0"/>
                <a:t> la </a:t>
              </a:r>
              <a:r>
                <a:rPr dirty="0" err="1"/>
                <a:t>boîte</a:t>
              </a:r>
              <a:r>
                <a:rPr dirty="0"/>
                <a:t> </a:t>
              </a:r>
              <a:r>
                <a:rPr dirty="0" err="1"/>
                <a:t>puis</a:t>
              </a:r>
              <a:r>
                <a:rPr dirty="0"/>
                <a:t> faire «</a:t>
              </a:r>
              <a:r>
                <a:rPr dirty="0" err="1"/>
                <a:t>coller</a:t>
              </a:r>
              <a:r>
                <a:rPr dirty="0"/>
                <a:t>» </a:t>
              </a:r>
              <a:r>
                <a:rPr dirty="0" err="1"/>
                <a:t>puis</a:t>
              </a:r>
              <a:r>
                <a:rPr dirty="0"/>
                <a:t> </a:t>
              </a:r>
              <a:r>
                <a:rPr dirty="0" err="1"/>
                <a:t>ajuster</a:t>
              </a:r>
              <a:r>
                <a:rPr dirty="0"/>
                <a:t> la </a:t>
              </a:r>
              <a:r>
                <a:rPr dirty="0" err="1"/>
                <a:t>boîte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oucle «tant-que»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Boucle «tant-que»</a:t>
            </a:r>
          </a:p>
        </p:txBody>
      </p:sp>
      <p:sp>
        <p:nvSpPr>
          <p:cNvPr id="160" name="On aimerait répéter le calcul de la prochaine approximation, tant que nécessaire…"/>
          <p:cNvSpPr txBox="1">
            <a:spLocks noGrp="1"/>
          </p:cNvSpPr>
          <p:nvPr>
            <p:ph type="body" sz="half" idx="1"/>
          </p:nvPr>
        </p:nvSpPr>
        <p:spPr>
          <a:xfrm>
            <a:off x="25400" y="1701800"/>
            <a:ext cx="12560300" cy="34936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Blip>
                <a:blip r:embed="rId2"/>
              </a:buBlip>
            </a:pPr>
            <a:r>
              <a:t>On aimerait </a:t>
            </a:r>
            <a:r>
              <a:rPr b="1"/>
              <a:t>répéter</a:t>
            </a:r>
            <a:r>
              <a:t> le calcul de la prochaine approximation, tant que nécessaire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t>La </a:t>
            </a:r>
            <a:r>
              <a:rPr b="1"/>
              <a:t>boucle «tant-que»</a:t>
            </a:r>
            <a:r>
              <a:t> (while) permet de répéter un groupe d’énoncés </a:t>
            </a:r>
            <a:r>
              <a:rPr b="1"/>
              <a:t>tant qu’une certaine condition est vraie</a:t>
            </a:r>
          </a:p>
        </p:txBody>
      </p:sp>
      <p:sp>
        <p:nvSpPr>
          <p:cNvPr id="161" name="n = 3…">
            <a:hlinkClick r:id="rId3"/>
          </p:cNvPr>
          <p:cNvSpPr txBox="1"/>
          <p:nvPr/>
        </p:nvSpPr>
        <p:spPr>
          <a:xfrm>
            <a:off x="2528057" y="5471753"/>
            <a:ext cx="3681042" cy="228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6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 = 3</a:t>
            </a:r>
          </a:p>
          <a:p>
            <a:pPr algn="l" defTabSz="457200">
              <a:defRPr sz="36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70088"/>
                </a:solidFill>
              </a:rPr>
              <a:t>while</a:t>
            </a:r>
            <a:r>
              <a:t> n &gt;= 0:</a:t>
            </a:r>
          </a:p>
          <a:p>
            <a:pPr algn="l" defTabSz="457200">
              <a:defRPr sz="3600">
                <a:solidFill>
                  <a:srgbClr val="3300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</a:t>
            </a:r>
            <a:r>
              <a:t>print</a:t>
            </a:r>
            <a:r>
              <a:rPr>
                <a:solidFill>
                  <a:srgbClr val="010101"/>
                </a:solidFill>
              </a:rPr>
              <a:t>(n)</a:t>
            </a:r>
          </a:p>
          <a:p>
            <a:pPr algn="l" defTabSz="457200">
              <a:defRPr sz="36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n = n-1</a:t>
            </a:r>
          </a:p>
        </p:txBody>
      </p:sp>
      <p:sp>
        <p:nvSpPr>
          <p:cNvPr id="162" name="Google Shape;85;p17"/>
          <p:cNvSpPr txBox="1"/>
          <p:nvPr/>
        </p:nvSpPr>
        <p:spPr>
          <a:xfrm>
            <a:off x="7116081" y="5347837"/>
            <a:ext cx="3360662" cy="2533833"/>
          </a:xfrm>
          <a:prstGeom prst="rect">
            <a:avLst/>
          </a:prstGeom>
          <a:solidFill>
            <a:srgbClr val="9FC5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affiche à la console:</a:t>
            </a:r>
          </a:p>
          <a:p>
            <a:pPr algn="l" defTabSz="914400"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 defTabSz="914400">
              <a:defRPr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</a:p>
          <a:p>
            <a:pPr algn="l" defTabSz="914400">
              <a:defRPr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 algn="l" defTabSz="914400">
              <a:defRPr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 algn="l" defTabSz="914400">
              <a:defRPr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445172" y="8099874"/>
            <a:ext cx="12268724" cy="1642135"/>
            <a:chOff x="0" y="0"/>
            <a:chExt cx="12268722" cy="1642133"/>
          </a:xfrm>
        </p:grpSpPr>
        <p:sp>
          <p:nvSpPr>
            <p:cNvPr id="163" name="Rectangle"/>
            <p:cNvSpPr/>
            <p:nvPr/>
          </p:nvSpPr>
          <p:spPr>
            <a:xfrm>
              <a:off x="0" y="34398"/>
              <a:ext cx="11915999" cy="1581964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[Note aux enseignants] Cet exemple a été créé similairement à l’exemple précédent mais on a rendu la boîte de code cliquable pour l’exécuter.  Il faut extraire l’URL du lien «Animer …» puis l’appliquer sur la boîte et éditer la boîte pour retirer la lign"/>
            <p:cNvSpPr txBox="1"/>
            <p:nvPr/>
          </p:nvSpPr>
          <p:spPr>
            <a:xfrm>
              <a:off x="152922" y="0"/>
              <a:ext cx="12115801" cy="1642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t>[Note aux enseignants] Cet exemple a été créé similairement à l’exemple précédent mais on a rendu la boîte de</a:t>
              </a:r>
              <a:br/>
              <a:r>
                <a:t>code cliquable pour l’exécuter.  Il faut extraire l’URL du lien «Animer …» puis l’appliquer sur la boîte et éditer</a:t>
              </a:r>
              <a:br/>
              <a:r>
                <a:t>la boîte pour retirer la ligne «Animer …». On aurait pu aussi obtenir le lien dans codeBoot avec un clic droit sur</a:t>
              </a:r>
              <a:br/>
              <a:r>
                <a:t>le bouton d’exécution pas-à-pas puis choisir l’option «Visiter lien d’exécution animée ou copier au presse-papier :</a:t>
              </a:r>
            </a:p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rPr u="sng"/>
                <a:t>Lien seulement</a:t>
              </a:r>
              <a:r>
                <a:t>». Cette dernière approche permet d’ajouter un lien d’exécution à n’importe quel document.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acine carré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Racine carrée</a:t>
            </a:r>
          </a:p>
        </p:txBody>
      </p:sp>
      <p:sp>
        <p:nvSpPr>
          <p:cNvPr id="168" name="Pour le calcul de la racine, la condition est que la prochaine approximation soit plus proche de la racine"/>
          <p:cNvSpPr txBox="1">
            <a:spLocks noGrp="1"/>
          </p:cNvSpPr>
          <p:nvPr>
            <p:ph type="body" sz="half" idx="1"/>
          </p:nvPr>
        </p:nvSpPr>
        <p:spPr>
          <a:xfrm>
            <a:off x="25400" y="1701800"/>
            <a:ext cx="12560300" cy="21105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Blip>
                <a:blip r:embed="rId2"/>
              </a:buBlip>
            </a:pPr>
            <a:r>
              <a:t>Pour le calcul de la racine, la condition est que la prochaine approximation soit </a:t>
            </a:r>
            <a:r>
              <a:rPr b="1"/>
              <a:t>plus proche</a:t>
            </a:r>
            <a:r>
              <a:t> de la racine</a:t>
            </a:r>
          </a:p>
        </p:txBody>
      </p:sp>
      <p:sp>
        <p:nvSpPr>
          <p:cNvPr id="169" name="# Ce programme calcule et imprime la racine carrée de 900.…">
            <a:hlinkClick r:id="rId3"/>
          </p:cNvPr>
          <p:cNvSpPr txBox="1"/>
          <p:nvPr/>
        </p:nvSpPr>
        <p:spPr>
          <a:xfrm>
            <a:off x="1140866" y="3917949"/>
            <a:ext cx="10723068" cy="3416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 Ce programme calcule et imprime la racine carrée de 900.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n = 900  </a:t>
            </a:r>
            <a:r>
              <a:t># le nombre dont il faut calculer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n    </a:t>
            </a:r>
            <a:r>
              <a:t># a est l'approximation de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70088"/>
                </a:solidFill>
              </a:rPr>
              <a:t>while</a:t>
            </a:r>
            <a:r>
              <a:t> (a + n/a) / 2 &lt; a:</a:t>
            </a: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a = (a + n/a) / 2 </a:t>
            </a:r>
            <a:r>
              <a:t># calculer la prochaine approx.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</a:t>
            </a: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00AA"/>
                </a:solidFill>
              </a:rPr>
              <a:t>print</a:t>
            </a:r>
            <a:r>
              <a:rPr>
                <a:solidFill>
                  <a:srgbClr val="010101"/>
                </a:solidFill>
              </a:rPr>
              <a:t>(a)  </a:t>
            </a:r>
            <a:r>
              <a:t># affiche 30.0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445172" y="9032425"/>
            <a:ext cx="12268724" cy="709584"/>
            <a:chOff x="0" y="0"/>
            <a:chExt cx="12268722" cy="709582"/>
          </a:xfrm>
        </p:grpSpPr>
        <p:sp>
          <p:nvSpPr>
            <p:cNvPr id="170" name="Rectangle"/>
            <p:cNvSpPr/>
            <p:nvPr/>
          </p:nvSpPr>
          <p:spPr>
            <a:xfrm>
              <a:off x="0" y="14863"/>
              <a:ext cx="11915999" cy="683584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[Note aux enseignants] Cet exemple a été créé comme l’exemple précédent."/>
            <p:cNvSpPr txBox="1"/>
            <p:nvPr/>
          </p:nvSpPr>
          <p:spPr>
            <a:xfrm>
              <a:off x="152922" y="0"/>
              <a:ext cx="12115802" cy="709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[Note aux enseignants] Cet exemple a été créé comme l’exemple précédent.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raphique des racin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Graphique des racines</a:t>
            </a:r>
          </a:p>
        </p:txBody>
      </p:sp>
      <p:sp>
        <p:nvSpPr>
          <p:cNvPr id="175" name="La méthode de Newton se généralise pour le calcul de n’importe quelle racine :"/>
          <p:cNvSpPr txBox="1">
            <a:spLocks noGrp="1"/>
          </p:cNvSpPr>
          <p:nvPr>
            <p:ph type="body" sz="quarter" idx="1"/>
          </p:nvPr>
        </p:nvSpPr>
        <p:spPr>
          <a:xfrm>
            <a:off x="25400" y="1701800"/>
            <a:ext cx="12560300" cy="147541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buBlip>
                <a:blip r:embed="rId2"/>
              </a:buBlip>
            </a:lvl1pPr>
          </a:lstStyle>
          <a:p>
            <a:r>
              <a:t>La méthode de Newton se généralise pour le calcul de n’importe quelle racine :</a:t>
            </a:r>
          </a:p>
        </p:txBody>
      </p:sp>
      <p:sp>
        <p:nvSpPr>
          <p:cNvPr id="176" name="def newton(x, n):  # calcul de x**(1/n)…">
            <a:hlinkClick r:id="rId3"/>
          </p:cNvPr>
          <p:cNvSpPr txBox="1"/>
          <p:nvPr/>
        </p:nvSpPr>
        <p:spPr>
          <a:xfrm>
            <a:off x="1584200" y="3215825"/>
            <a:ext cx="9442699" cy="513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70088"/>
                </a:solidFill>
              </a:rPr>
              <a:t>def</a:t>
            </a:r>
            <a:r>
              <a:rPr>
                <a:solidFill>
                  <a:srgbClr val="010101"/>
                </a:solidFill>
              </a:rPr>
              <a:t> </a:t>
            </a:r>
            <a:r>
              <a:rPr>
                <a:solidFill>
                  <a:srgbClr val="0000FF"/>
                </a:solidFill>
              </a:rPr>
              <a:t>newton</a:t>
            </a:r>
            <a:r>
              <a:rPr>
                <a:solidFill>
                  <a:srgbClr val="010101"/>
                </a:solidFill>
              </a:rPr>
              <a:t>(x, n):  </a:t>
            </a:r>
            <a:r>
              <a:t># calcul de x**(1/n)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a = x  </a:t>
            </a:r>
            <a:r>
              <a:t># 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7700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</a:t>
            </a:r>
            <a:r>
              <a:t>while</a:t>
            </a:r>
            <a:r>
              <a:rPr>
                <a:solidFill>
                  <a:srgbClr val="010101"/>
                </a:solidFill>
              </a:rPr>
              <a:t> </a:t>
            </a:r>
            <a:r>
              <a:t>True</a:t>
            </a:r>
            <a:r>
              <a:rPr>
                <a:solidFill>
                  <a:srgbClr val="010101"/>
                </a:solidFill>
              </a:rPr>
              <a:t>:</a:t>
            </a: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    pa = (x/a**(n-</a:t>
            </a:r>
            <a:r>
              <a:rPr>
                <a:solidFill>
                  <a:srgbClr val="116644"/>
                </a:solidFill>
              </a:rPr>
              <a:t>1</a:t>
            </a:r>
            <a:r>
              <a:rPr>
                <a:solidFill>
                  <a:srgbClr val="010101"/>
                </a:solidFill>
              </a:rPr>
              <a:t>) + (n-</a:t>
            </a:r>
            <a:r>
              <a:rPr>
                <a:solidFill>
                  <a:srgbClr val="116644"/>
                </a:solidFill>
              </a:rPr>
              <a:t>1</a:t>
            </a:r>
            <a:r>
              <a:rPr>
                <a:solidFill>
                  <a:srgbClr val="010101"/>
                </a:solidFill>
              </a:rPr>
              <a:t>)*a) / n  </a:t>
            </a:r>
            <a:r>
              <a:t># prochaine 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    </a:t>
            </a:r>
            <a:r>
              <a:rPr>
                <a:solidFill>
                  <a:srgbClr val="770088"/>
                </a:solidFill>
              </a:rPr>
              <a:t>if</a:t>
            </a:r>
            <a:r>
              <a:t> pa &lt; a:</a:t>
            </a: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        a = pa  </a:t>
            </a:r>
            <a:r>
              <a:t># essayer d'améliorer l'approximation à nouveau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    </a:t>
            </a:r>
            <a:r>
              <a:rPr>
                <a:solidFill>
                  <a:srgbClr val="770088"/>
                </a:solidFill>
              </a:rPr>
              <a:t>else</a:t>
            </a:r>
            <a:r>
              <a:t>:</a:t>
            </a: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        </a:t>
            </a:r>
            <a:r>
              <a:rPr>
                <a:solidFill>
                  <a:srgbClr val="770088"/>
                </a:solidFill>
              </a:rPr>
              <a:t>break</a:t>
            </a:r>
            <a:r>
              <a:rPr>
                <a:solidFill>
                  <a:srgbClr val="010101"/>
                </a:solidFill>
              </a:rPr>
              <a:t>  </a:t>
            </a:r>
            <a:r>
              <a:t># pas possible d'améliorer l'approximation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7700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</a:t>
            </a:r>
            <a:r>
              <a:t>return</a:t>
            </a:r>
            <a:r>
              <a:rPr>
                <a:solidFill>
                  <a:srgbClr val="010101"/>
                </a:solidFill>
              </a:rPr>
              <a:t> a</a:t>
            </a: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 calculer x**(1/2), x**(1/3) et x**(1/4) dans une matrice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AA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mat = [[</a:t>
            </a:r>
            <a:r>
              <a:t>'x'</a:t>
            </a:r>
            <a:r>
              <a:rPr>
                <a:solidFill>
                  <a:srgbClr val="010101"/>
                </a:solidFill>
              </a:rPr>
              <a:t>, </a:t>
            </a:r>
            <a:r>
              <a:t>'x**(1/2)'</a:t>
            </a:r>
            <a:r>
              <a:rPr>
                <a:solidFill>
                  <a:srgbClr val="010101"/>
                </a:solidFill>
              </a:rPr>
              <a:t>, </a:t>
            </a:r>
            <a:r>
              <a:t>'x**(1/3)'</a:t>
            </a:r>
            <a:r>
              <a:rPr>
                <a:solidFill>
                  <a:srgbClr val="010101"/>
                </a:solidFill>
              </a:rPr>
              <a:t>, </a:t>
            </a:r>
            <a:r>
              <a:t>'x**(1/4)'</a:t>
            </a:r>
            <a:r>
              <a:rPr>
                <a:solidFill>
                  <a:srgbClr val="010101"/>
                </a:solidFill>
              </a:rPr>
              <a:t>]]  </a:t>
            </a:r>
            <a:r>
              <a:rPr>
                <a:solidFill>
                  <a:srgbClr val="AA5500"/>
                </a:solidFill>
              </a:rPr>
              <a:t># entête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70088"/>
                </a:solidFill>
              </a:rPr>
              <a:t>for</a:t>
            </a:r>
            <a:r>
              <a:rPr>
                <a:solidFill>
                  <a:srgbClr val="010101"/>
                </a:solidFill>
              </a:rPr>
              <a:t> x </a:t>
            </a:r>
            <a:r>
              <a:rPr>
                <a:solidFill>
                  <a:srgbClr val="770088"/>
                </a:solidFill>
              </a:rPr>
              <a:t>in</a:t>
            </a:r>
            <a:r>
              <a:rPr>
                <a:solidFill>
                  <a:srgbClr val="010101"/>
                </a:solidFill>
              </a:rPr>
              <a:t> </a:t>
            </a:r>
            <a:r>
              <a:rPr>
                <a:solidFill>
                  <a:srgbClr val="3300AA"/>
                </a:solidFill>
              </a:rPr>
              <a:t>range</a:t>
            </a:r>
            <a:r>
              <a:rPr>
                <a:solidFill>
                  <a:srgbClr val="010101"/>
                </a:solidFill>
              </a:rPr>
              <a:t>(</a:t>
            </a:r>
            <a:r>
              <a:rPr>
                <a:solidFill>
                  <a:srgbClr val="116644"/>
                </a:solidFill>
              </a:rPr>
              <a:t>1</a:t>
            </a:r>
            <a:r>
              <a:rPr>
                <a:solidFill>
                  <a:srgbClr val="010101"/>
                </a:solidFill>
              </a:rPr>
              <a:t>, </a:t>
            </a:r>
            <a:r>
              <a:rPr>
                <a:solidFill>
                  <a:srgbClr val="116644"/>
                </a:solidFill>
              </a:rPr>
              <a:t>65</a:t>
            </a:r>
            <a:r>
              <a:rPr>
                <a:solidFill>
                  <a:srgbClr val="010101"/>
                </a:solidFill>
              </a:rPr>
              <a:t>):  </a:t>
            </a:r>
            <a:r>
              <a:t># calcul des racines avec la fonction newton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mat.append([x, newton(x, </a:t>
            </a:r>
            <a:r>
              <a:rPr>
                <a:solidFill>
                  <a:srgbClr val="116644"/>
                </a:solidFill>
              </a:rPr>
              <a:t>2</a:t>
            </a:r>
            <a:r>
              <a:t>), newton(x, </a:t>
            </a:r>
            <a:r>
              <a:rPr>
                <a:solidFill>
                  <a:srgbClr val="116644"/>
                </a:solidFill>
              </a:rPr>
              <a:t>3</a:t>
            </a:r>
            <a:r>
              <a:t>), newton(x, </a:t>
            </a:r>
            <a:r>
              <a:rPr>
                <a:solidFill>
                  <a:srgbClr val="116644"/>
                </a:solidFill>
              </a:rPr>
              <a:t>4</a:t>
            </a:r>
            <a:r>
              <a:t>)])</a:t>
            </a: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chart(mat, y_axis=</a:t>
            </a:r>
            <a:r>
              <a:rPr>
                <a:solidFill>
                  <a:srgbClr val="AA1111"/>
                </a:solidFill>
              </a:rPr>
              <a:t>'y'</a:t>
            </a:r>
            <a:r>
              <a:rPr>
                <a:solidFill>
                  <a:srgbClr val="010101"/>
                </a:solidFill>
              </a:rPr>
              <a:t>)  </a:t>
            </a:r>
            <a:r>
              <a:t># afficher la matrice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445172" y="8613385"/>
            <a:ext cx="12268724" cy="1128624"/>
            <a:chOff x="0" y="0"/>
            <a:chExt cx="12268722" cy="1128622"/>
          </a:xfrm>
        </p:grpSpPr>
        <p:sp>
          <p:nvSpPr>
            <p:cNvPr id="177" name="Rectangle"/>
            <p:cNvSpPr/>
            <p:nvPr/>
          </p:nvSpPr>
          <p:spPr>
            <a:xfrm>
              <a:off x="0" y="43983"/>
              <a:ext cx="11915999" cy="1058868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" name="[Note aux enseignants] Cet exemple a été créé similairement à l’exemple précédent mais en choisissant l’option «Visiter lien d’app web ou copier au presse-papier : Avec code sous forme de texte riche». Un lien d’app web…"/>
            <p:cNvSpPr txBox="1"/>
            <p:nvPr/>
          </p:nvSpPr>
          <p:spPr>
            <a:xfrm>
              <a:off x="152922" y="0"/>
              <a:ext cx="12115801" cy="1128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t>[Note aux enseignants] Cet exemple a été créé similairement à l’exemple précédent mais en choisissant l’option</a:t>
              </a:r>
              <a:br/>
              <a:r>
                <a:t>«Visiter lien d’app web ou copier au presse-papier : </a:t>
              </a:r>
              <a:r>
                <a:rPr u="sng"/>
                <a:t>Avec code sous forme de texte riche</a:t>
              </a:r>
              <a:r>
                <a:t>». Un lien d’app web</a:t>
              </a:r>
            </a:p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t>n’affiche pas l’environnement codeBoot, à moins qu’on utilise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t> pour afficher à la console.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BC8F4B"/>
      </a:dk1>
      <a:lt1>
        <a:srgbClr val="728FB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alkboard"/>
        <a:ea typeface="Chalkboard"/>
        <a:cs typeface="Chalkboard"/>
      </a:majorFont>
      <a:minorFont>
        <a:latin typeface="Chalkboard"/>
        <a:ea typeface="Chalkboard"/>
        <a:cs typeface="Chalkboar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AA9F0">
            <a:alpha val="50000"/>
          </a:srgbClr>
        </a:solidFill>
        <a:ln w="25400" cap="flat">
          <a:solidFill>
            <a:srgbClr val="728FBC">
              <a:alpha val="500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728FBC">
              <a:alpha val="500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728FBC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alkboard"/>
        <a:ea typeface="Chalkboard"/>
        <a:cs typeface="Chalkboard"/>
      </a:majorFont>
      <a:minorFont>
        <a:latin typeface="Chalkboard"/>
        <a:ea typeface="Chalkboard"/>
        <a:cs typeface="Chalkboar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AA9F0">
            <a:alpha val="50000"/>
          </a:srgbClr>
        </a:solidFill>
        <a:ln w="25400" cap="flat">
          <a:solidFill>
            <a:srgbClr val="728FBC">
              <a:alpha val="500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728FBC">
              <a:alpha val="500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728FBC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Personnalisé</PresentationFormat>
  <Paragraphs>100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Arial</vt:lpstr>
      <vt:lpstr>Chalkboard</vt:lpstr>
      <vt:lpstr>Courier</vt:lpstr>
      <vt:lpstr>Courier New</vt:lpstr>
      <vt:lpstr>Hack Bold</vt:lpstr>
      <vt:lpstr>Hack Regular</vt:lpstr>
      <vt:lpstr>Lucida Grande</vt:lpstr>
      <vt:lpstr>Palatino</vt:lpstr>
      <vt:lpstr>Times Roman</vt:lpstr>
      <vt:lpstr>White</vt:lpstr>
      <vt:lpstr>La boucle «tant-que»</vt:lpstr>
      <vt:lpstr>Racine carrée</vt:lpstr>
      <vt:lpstr>Méthode de Newton</vt:lpstr>
      <vt:lpstr>Racine carrée</vt:lpstr>
      <vt:lpstr>Boucle «tant-que»</vt:lpstr>
      <vt:lpstr>Racine carrée</vt:lpstr>
      <vt:lpstr>Graphique des racines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boucle «tant-que»</dc:title>
  <cp:lastModifiedBy>Mael Charpentier</cp:lastModifiedBy>
  <cp:revision>1</cp:revision>
  <dcterms:modified xsi:type="dcterms:W3CDTF">2023-05-17T05:45:29Z</dcterms:modified>
</cp:coreProperties>
</file>