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4" r:id="rId19"/>
    <p:sldId id="272" r:id="rId20"/>
    <p:sldId id="273"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lvl1pPr>
    <a:lvl2pPr marL="0" marR="0" indent="4572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lvl2pPr>
    <a:lvl3pPr marL="0" marR="0" indent="9144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lvl3pPr>
    <a:lvl4pPr marL="0" marR="0" indent="13716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lvl4pPr>
    <a:lvl5pPr marL="0" marR="0" indent="18288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lvl5pPr>
    <a:lvl6pPr marL="0" marR="0" indent="22860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lvl6pPr>
    <a:lvl7pPr marL="0" marR="0" indent="27432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lvl7pPr>
    <a:lvl8pPr marL="0" marR="0" indent="32004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lvl8pPr>
    <a:lvl9pPr marL="0" marR="0" indent="36576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p:txBody>
      </p:sp>
      <p:sp>
        <p:nvSpPr>
          <p:cNvPr id="149" name="Shape 149"/>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a:defRPr>
    </a:lvl1pPr>
    <a:lvl2pPr indent="228600" defTabSz="457200" latinLnBrk="0">
      <a:lnSpc>
        <a:spcPct val="118000"/>
      </a:lnSpc>
      <a:defRPr sz="2200">
        <a:latin typeface="+mn-lt"/>
        <a:ea typeface="+mn-ea"/>
        <a:cs typeface="+mn-cs"/>
        <a:sym typeface="Helvetica Neue"/>
      </a:defRPr>
    </a:lvl2pPr>
    <a:lvl3pPr indent="457200" defTabSz="457200" latinLnBrk="0">
      <a:lnSpc>
        <a:spcPct val="118000"/>
      </a:lnSpc>
      <a:defRPr sz="2200">
        <a:latin typeface="+mn-lt"/>
        <a:ea typeface="+mn-ea"/>
        <a:cs typeface="+mn-cs"/>
        <a:sym typeface="Helvetica Neue"/>
      </a:defRPr>
    </a:lvl3pPr>
    <a:lvl4pPr indent="685800" defTabSz="457200" latinLnBrk="0">
      <a:lnSpc>
        <a:spcPct val="118000"/>
      </a:lnSpc>
      <a:defRPr sz="2200">
        <a:latin typeface="+mn-lt"/>
        <a:ea typeface="+mn-ea"/>
        <a:cs typeface="+mn-cs"/>
        <a:sym typeface="Helvetica Neue"/>
      </a:defRPr>
    </a:lvl4pPr>
    <a:lvl5pPr indent="914400" defTabSz="457200" latinLnBrk="0">
      <a:lnSpc>
        <a:spcPct val="118000"/>
      </a:lnSpc>
      <a:defRPr sz="2200">
        <a:latin typeface="+mn-lt"/>
        <a:ea typeface="+mn-ea"/>
        <a:cs typeface="+mn-cs"/>
        <a:sym typeface="Helvetica Neue"/>
      </a:defRPr>
    </a:lvl5pPr>
    <a:lvl6pPr indent="1143000" defTabSz="457200" latinLnBrk="0">
      <a:lnSpc>
        <a:spcPct val="118000"/>
      </a:lnSpc>
      <a:defRPr sz="2200">
        <a:latin typeface="+mn-lt"/>
        <a:ea typeface="+mn-ea"/>
        <a:cs typeface="+mn-cs"/>
        <a:sym typeface="Helvetica Neue"/>
      </a:defRPr>
    </a:lvl6pPr>
    <a:lvl7pPr indent="1371600" defTabSz="457200" latinLnBrk="0">
      <a:lnSpc>
        <a:spcPct val="118000"/>
      </a:lnSpc>
      <a:defRPr sz="2200">
        <a:latin typeface="+mn-lt"/>
        <a:ea typeface="+mn-ea"/>
        <a:cs typeface="+mn-cs"/>
        <a:sym typeface="Helvetica Neue"/>
      </a:defRPr>
    </a:lvl7pPr>
    <a:lvl8pPr indent="1600200" defTabSz="457200" latinLnBrk="0">
      <a:lnSpc>
        <a:spcPct val="118000"/>
      </a:lnSpc>
      <a:defRPr sz="2200">
        <a:latin typeface="+mn-lt"/>
        <a:ea typeface="+mn-ea"/>
        <a:cs typeface="+mn-cs"/>
        <a:sym typeface="Helvetica Neue"/>
      </a:defRPr>
    </a:lvl8pPr>
    <a:lvl9pPr indent="1828800" defTabSz="457200" latinLnBrk="0">
      <a:lnSpc>
        <a:spcPct val="118000"/>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4512733" y="8823326"/>
            <a:ext cx="4978400" cy="466090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sz="4800"/>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sz="4800"/>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sz="4800"/>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sz="4800"/>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sz="4800"/>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sz="4800"/>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sz="4800"/>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sz="4800"/>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sz="4800"/>
            </a:p>
          </p:txBody>
        </p:sp>
      </p:grpSp>
      <p:sp>
        <p:nvSpPr>
          <p:cNvPr id="2051" name="未知"/>
          <p:cNvSpPr>
            <a:spLocks noChangeAspect="1"/>
          </p:cNvSpPr>
          <p:nvPr/>
        </p:nvSpPr>
        <p:spPr>
          <a:xfrm>
            <a:off x="6087533" y="4587876"/>
            <a:ext cx="18393835" cy="918210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sz="4800"/>
          </a:p>
        </p:txBody>
      </p:sp>
      <p:sp>
        <p:nvSpPr>
          <p:cNvPr id="2061" name="Rectangle 13"/>
          <p:cNvSpPr>
            <a:spLocks noGrp="1" noChangeArrowheads="1"/>
          </p:cNvSpPr>
          <p:nvPr>
            <p:ph type="ctrTitle" sz="quarter"/>
          </p:nvPr>
        </p:nvSpPr>
        <p:spPr>
          <a:xfrm>
            <a:off x="1058333" y="4267200"/>
            <a:ext cx="22462067" cy="2940050"/>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3657600" y="7772400"/>
            <a:ext cx="17068800" cy="2397126"/>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1219200" y="12490450"/>
            <a:ext cx="5689600" cy="952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0" name="Rectangle 16"/>
          <p:cNvSpPr>
            <a:spLocks noGrp="1" noChangeArrowheads="1"/>
          </p:cNvSpPr>
          <p:nvPr>
            <p:ph type="ftr" sz="quarter" idx="3"/>
          </p:nvPr>
        </p:nvSpPr>
        <p:spPr bwMode="auto">
          <a:xfrm>
            <a:off x="8331200" y="12490450"/>
            <a:ext cx="7721600" cy="952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1" name="Rectangle 17"/>
          <p:cNvSpPr>
            <a:spLocks noGrp="1" noChangeArrowheads="1"/>
          </p:cNvSpPr>
          <p:nvPr>
            <p:ph type="sldNum" sz="quarter" idx="4"/>
          </p:nvPr>
        </p:nvSpPr>
        <p:spPr bwMode="auto">
          <a:xfrm>
            <a:off x="17475200" y="12490450"/>
            <a:ext cx="5689600" cy="952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EB2F9E-C9E0-4EA3-A9E2-0DF5F691060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78400" y="549276"/>
            <a:ext cx="54864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549276"/>
            <a:ext cx="16052800" cy="117030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1" y="3419476"/>
            <a:ext cx="21031200" cy="5705474"/>
          </a:xfrm>
        </p:spPr>
        <p:txBody>
          <a:bodyPr anchor="b"/>
          <a:lstStyle>
            <a:lvl1pPr>
              <a:defRPr sz="12000"/>
            </a:lvl1pPr>
          </a:lstStyle>
          <a:p>
            <a:r>
              <a:rPr lang="en-US" smtClean="0"/>
              <a:t>Click to edit Master title style</a:t>
            </a:r>
            <a:endParaRPr lang="en-US"/>
          </a:p>
        </p:txBody>
      </p:sp>
      <p:sp>
        <p:nvSpPr>
          <p:cNvPr id="3" name="Text Placeholder 2"/>
          <p:cNvSpPr>
            <a:spLocks noGrp="1"/>
          </p:cNvSpPr>
          <p:nvPr>
            <p:ph type="body" idx="1"/>
          </p:nvPr>
        </p:nvSpPr>
        <p:spPr>
          <a:xfrm>
            <a:off x="1663701" y="9178926"/>
            <a:ext cx="21031200" cy="3000374"/>
          </a:xfrm>
        </p:spPr>
        <p:txBody>
          <a:bodyPr/>
          <a:lstStyle>
            <a:lvl1pPr marL="0" indent="0">
              <a:buNone/>
              <a:defRPr sz="4800"/>
            </a:lvl1pPr>
            <a:lvl2pPr marL="914400" indent="0">
              <a:buNone/>
              <a:defRPr sz="4000"/>
            </a:lvl2pPr>
            <a:lvl3pPr marL="1828800" indent="0">
              <a:buNone/>
              <a:defRPr sz="36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3200400"/>
            <a:ext cx="10769600" cy="905192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12395200" y="3200400"/>
            <a:ext cx="10769600" cy="905192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80635" y="730250"/>
            <a:ext cx="21031200" cy="265112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680635" y="3362326"/>
            <a:ext cx="10316632"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680635" y="5010150"/>
            <a:ext cx="10316632" cy="73691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12344400" y="3362326"/>
            <a:ext cx="10367435"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12344400" y="5010150"/>
            <a:ext cx="10367435" cy="73691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fld id="{86CB4B4D-7CA3-9044-876B-883B54F8677D}" type="slidenum">
              <a:rPr/>
            </a:fld>
            <a:endParaRPr/>
          </a:p>
        </p:txBody>
      </p:sp>
    </p:spTree>
  </p:cSld>
  <p:clrMapOvr>
    <a:masterClrMapping/>
  </p:clrMapOvr>
  <p:transition spd="med"/>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80635" y="914400"/>
            <a:ext cx="7865533" cy="3200400"/>
          </a:xfrm>
        </p:spPr>
        <p:txBody>
          <a:bodyPr anchor="b"/>
          <a:lstStyle>
            <a:lvl1pPr>
              <a:defRPr sz="6400"/>
            </a:lvl1pPr>
          </a:lstStyle>
          <a:p>
            <a:r>
              <a:rPr lang="en-US" smtClean="0"/>
              <a:t>Click to edit Master title style</a:t>
            </a:r>
            <a:endParaRPr lang="en-US"/>
          </a:p>
        </p:txBody>
      </p:sp>
      <p:sp>
        <p:nvSpPr>
          <p:cNvPr id="3" name="Content Placeholder 2"/>
          <p:cNvSpPr>
            <a:spLocks noGrp="1"/>
          </p:cNvSpPr>
          <p:nvPr>
            <p:ph idx="1"/>
          </p:nvPr>
        </p:nvSpPr>
        <p:spPr>
          <a:xfrm>
            <a:off x="10367435" y="1974850"/>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680635" y="4114800"/>
            <a:ext cx="7865533"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80635" y="914400"/>
            <a:ext cx="7865533" cy="3200400"/>
          </a:xfrm>
        </p:spPr>
        <p:txBody>
          <a:bodyPr anchor="b"/>
          <a:lstStyle>
            <a:lvl1pPr>
              <a:defRPr sz="6400"/>
            </a:lvl1pPr>
          </a:lstStyle>
          <a:p>
            <a:r>
              <a:rPr lang="en-US" smtClean="0"/>
              <a:t>Click to edit Master title style</a:t>
            </a:r>
            <a:endParaRPr lang="en-US"/>
          </a:p>
        </p:txBody>
      </p:sp>
      <p:sp>
        <p:nvSpPr>
          <p:cNvPr id="3" name="Picture Placeholder 2"/>
          <p:cNvSpPr>
            <a:spLocks noGrp="1"/>
          </p:cNvSpPr>
          <p:nvPr>
            <p:ph type="pic" idx="1"/>
          </p:nvPr>
        </p:nvSpPr>
        <p:spPr>
          <a:xfrm>
            <a:off x="10367435" y="1974850"/>
            <a:ext cx="12344400" cy="9747250"/>
          </a:xfrm>
        </p:spPr>
        <p:txBody>
          <a:bodyPr vert="horz" wrap="square" lIns="91440" tIns="45720" rIns="91440" bIns="45720" numCol="1" anchor="t" anchorCtr="0" compatLnSpc="1"/>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680635" y="4114800"/>
            <a:ext cx="7865533"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14033501" y="8153400"/>
            <a:ext cx="3725333" cy="3498850"/>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sz="4800"/>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sz="4800"/>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sz="4800"/>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sz="4800"/>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sz="4800"/>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sz="4800"/>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sz="4800"/>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sz="4800"/>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sz="4800"/>
            </a:p>
          </p:txBody>
        </p:sp>
      </p:grpSp>
      <p:sp>
        <p:nvSpPr>
          <p:cNvPr id="1027" name="未知"/>
          <p:cNvSpPr>
            <a:spLocks noChangeAspect="1"/>
          </p:cNvSpPr>
          <p:nvPr/>
        </p:nvSpPr>
        <p:spPr>
          <a:xfrm>
            <a:off x="5681133" y="9499600"/>
            <a:ext cx="18702867" cy="4270376"/>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sz="4800"/>
          </a:p>
        </p:txBody>
      </p:sp>
      <p:sp>
        <p:nvSpPr>
          <p:cNvPr id="1028" name="Rectangle 13"/>
          <p:cNvSpPr>
            <a:spLocks noGrp="1"/>
          </p:cNvSpPr>
          <p:nvPr>
            <p:ph type="title"/>
          </p:nvPr>
        </p:nvSpPr>
        <p:spPr>
          <a:xfrm>
            <a:off x="1219200" y="549276"/>
            <a:ext cx="21945600" cy="2286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1219200" y="3200400"/>
            <a:ext cx="21945600" cy="9051926"/>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1219200" y="12490450"/>
            <a:ext cx="56896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28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Rectangle 16"/>
          <p:cNvSpPr>
            <a:spLocks noGrp="1" noChangeArrowheads="1"/>
          </p:cNvSpPr>
          <p:nvPr>
            <p:ph type="ftr" sz="quarter" idx="3"/>
          </p:nvPr>
        </p:nvSpPr>
        <p:spPr bwMode="auto">
          <a:xfrm>
            <a:off x="8331200" y="12490450"/>
            <a:ext cx="77216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28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Rectangle 17"/>
          <p:cNvSpPr>
            <a:spLocks noGrp="1" noChangeArrowheads="1"/>
          </p:cNvSpPr>
          <p:nvPr>
            <p:ph type="sldNum" sz="quarter" idx="4"/>
          </p:nvPr>
        </p:nvSpPr>
        <p:spPr bwMode="auto">
          <a:xfrm>
            <a:off x="17475200" y="12490450"/>
            <a:ext cx="56896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2800"/>
            </a:lvl1pPr>
          </a:lstStyle>
          <a:p>
            <a:fld id="{86CB4B4D-7CA3-9044-876B-883B54F8677D}" type="slidenum">
              <a:rPr/>
            </a:fld>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sldNum="0" hdr="0" ftr="0" dt="0"/>
  <p:txStyles>
    <p:titleStyle>
      <a:lvl1pPr algn="l" rtl="0" fontAlgn="base">
        <a:spcBef>
          <a:spcPct val="0"/>
        </a:spcBef>
        <a:spcAft>
          <a:spcPct val="0"/>
        </a:spcAft>
        <a:defRPr sz="72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685800" indent="-685800" algn="l" rtl="0" fontAlgn="base">
        <a:spcBef>
          <a:spcPct val="40000"/>
        </a:spcBef>
        <a:spcAft>
          <a:spcPct val="0"/>
        </a:spcAft>
        <a:buChar char="•"/>
        <a:defRPr sz="6400" kern="1200">
          <a:solidFill>
            <a:schemeClr val="tx1"/>
          </a:solidFill>
          <a:latin typeface="+mn-lt"/>
          <a:ea typeface="+mn-ea"/>
          <a:cs typeface="+mn-cs"/>
        </a:defRPr>
      </a:lvl1pPr>
      <a:lvl2pPr marL="1485900" indent="-571500" algn="l" rtl="0" fontAlgn="base">
        <a:spcBef>
          <a:spcPct val="40000"/>
        </a:spcBef>
        <a:spcAft>
          <a:spcPct val="0"/>
        </a:spcAft>
        <a:buChar char="–"/>
        <a:defRPr sz="5600" kern="1200">
          <a:solidFill>
            <a:schemeClr val="tx1"/>
          </a:solidFill>
          <a:latin typeface="+mn-lt"/>
          <a:ea typeface="+mn-ea"/>
          <a:cs typeface="+mn-cs"/>
        </a:defRPr>
      </a:lvl2pPr>
      <a:lvl3pPr marL="2286000" indent="-457200" algn="l" rtl="0" fontAlgn="base">
        <a:spcBef>
          <a:spcPct val="40000"/>
        </a:spcBef>
        <a:spcAft>
          <a:spcPct val="0"/>
        </a:spcAft>
        <a:buChar char="•"/>
        <a:defRPr sz="4800" kern="1200">
          <a:solidFill>
            <a:schemeClr val="tx1"/>
          </a:solidFill>
          <a:latin typeface="+mn-lt"/>
          <a:ea typeface="+mn-ea"/>
          <a:cs typeface="+mn-cs"/>
        </a:defRPr>
      </a:lvl3pPr>
      <a:lvl4pPr marL="3200400" indent="-457200" algn="l" rtl="0" fontAlgn="base">
        <a:spcBef>
          <a:spcPct val="40000"/>
        </a:spcBef>
        <a:spcAft>
          <a:spcPct val="0"/>
        </a:spcAft>
        <a:buChar char="–"/>
        <a:defRPr sz="4000" kern="1200">
          <a:solidFill>
            <a:schemeClr val="tx1"/>
          </a:solidFill>
          <a:latin typeface="+mn-lt"/>
          <a:ea typeface="+mn-ea"/>
          <a:cs typeface="+mn-cs"/>
        </a:defRPr>
      </a:lvl4pPr>
      <a:lvl5pPr marL="4114800" indent="-457200" algn="l" rtl="0" fontAlgn="base">
        <a:spcBef>
          <a:spcPct val="40000"/>
        </a:spcBef>
        <a:spcAft>
          <a:spcPct val="0"/>
        </a:spcAft>
        <a:buChar char="»"/>
        <a:defRPr sz="4000" kern="1200">
          <a:solidFill>
            <a:schemeClr val="tx1"/>
          </a:solidFill>
          <a:latin typeface="+mn-lt"/>
          <a:ea typeface="+mn-ea"/>
          <a:cs typeface="+mn-cs"/>
        </a:defRPr>
      </a:lvl5pPr>
      <a:lvl6pPr marL="50292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9.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0.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rcRect/>
        </a:blipFill>
        <a:effectLst/>
      </p:bgPr>
    </p:bg>
    <p:spTree>
      <p:nvGrpSpPr>
        <p:cNvPr id="1" name=""/>
        <p:cNvGrpSpPr/>
        <p:nvPr/>
      </p:nvGrpSpPr>
      <p:grpSpPr>
        <a:xfrm>
          <a:off x="0" y="0"/>
          <a:ext cx="0" cy="0"/>
          <a:chOff x="0" y="0"/>
          <a:chExt cx="0" cy="0"/>
        </a:xfrm>
      </p:grpSpPr>
      <p:sp>
        <p:nvSpPr>
          <p:cNvPr id="151" name="MOBILE PRICE PREDICTION"/>
          <p:cNvSpPr txBox="1"/>
          <p:nvPr>
            <p:ph type="ctrTitle"/>
          </p:nvPr>
        </p:nvSpPr>
        <p:spPr>
          <a:xfrm>
            <a:off x="1206498" y="2737911"/>
            <a:ext cx="21971004" cy="4648201"/>
          </a:xfrm>
          <a:prstGeom prst="rect">
            <a:avLst/>
          </a:prstGeom>
          <a:effectLst>
            <a:reflection stA="71484" endPos="40000" dir="5400000" sy="-100000" algn="bl" rotWithShape="0"/>
          </a:effectLst>
        </p:spPr>
        <p:txBody>
          <a:bodyPr/>
          <a:lstStyle>
            <a:lvl1pPr>
              <a:defRPr sz="15300" spc="-306">
                <a:solidFill>
                  <a:srgbClr val="F8FFFC"/>
                </a:solidFill>
                <a:latin typeface="Marker Felt"/>
                <a:ea typeface="Marker Felt"/>
                <a:cs typeface="Marker Felt"/>
                <a:sym typeface="Marker Felt"/>
              </a:defRPr>
            </a:lvl1pPr>
          </a:lstStyle>
          <a:p>
            <a:r>
              <a:t>MOBILE PRICE PREDICTION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The-Best-Phones-to-buy-in-2023---our-top-10-list.jpeg" descr="The-Best-Phones-to-buy-in-2023---our-top-10-list.jpeg"/>
          <p:cNvPicPr>
            <a:picLocks noChangeAspect="1"/>
          </p:cNvPicPr>
          <p:nvPr>
            <p:ph type="pic" idx="21"/>
          </p:nvPr>
        </p:nvPicPr>
        <p:blipFill>
          <a:blip r:embed="rId1"/>
          <a:srcRect l="70" r="70"/>
          <a:stretch>
            <a:fillRect/>
          </a:stretch>
        </p:blipFill>
        <p:spPr>
          <a:xfrm>
            <a:off x="0" y="0"/>
            <a:ext cx="24384000" cy="13716000"/>
          </a:xfrm>
          <a:prstGeom prst="rect">
            <a:avLst/>
          </a:prstGeom>
        </p:spPr>
      </p:pic>
      <p:sp>
        <p:nvSpPr>
          <p:cNvPr id="187" name="Attributes List"/>
          <p:cNvSpPr txBox="1"/>
          <p:nvPr>
            <p:ph type="title"/>
          </p:nvPr>
        </p:nvSpPr>
        <p:spPr>
          <a:xfrm>
            <a:off x="884143" y="-2062473"/>
            <a:ext cx="21971001" cy="4648201"/>
          </a:xfrm>
          <a:prstGeom prst="rect">
            <a:avLst/>
          </a:prstGeom>
        </p:spPr>
        <p:txBody>
          <a:bodyPr/>
          <a:lstStyle/>
          <a:p>
            <a:r>
              <a:t>Attributes List</a:t>
            </a:r>
          </a:p>
        </p:txBody>
      </p:sp>
      <p:sp>
        <p:nvSpPr>
          <p:cNvPr id="188" name="&gt;Product_id…"/>
          <p:cNvSpPr txBox="1"/>
          <p:nvPr>
            <p:ph type="body" sz="half" idx="1"/>
          </p:nvPr>
        </p:nvSpPr>
        <p:spPr>
          <a:xfrm>
            <a:off x="914544" y="2309049"/>
            <a:ext cx="9798338" cy="10445549"/>
          </a:xfrm>
          <a:prstGeom prst="rect">
            <a:avLst/>
          </a:prstGeom>
        </p:spPr>
        <p:txBody>
          <a:bodyPr/>
          <a:lstStyle/>
          <a:p>
            <a:pPr defTabSz="817245">
              <a:defRPr sz="5445"/>
            </a:pPr>
            <a:r>
              <a:t>&gt;Product_id</a:t>
            </a:r>
          </a:p>
          <a:p>
            <a:pPr defTabSz="817245">
              <a:defRPr sz="5445"/>
            </a:pPr>
            <a:r>
              <a:t>&gt;Sale</a:t>
            </a:r>
          </a:p>
          <a:p>
            <a:pPr defTabSz="817245">
              <a:defRPr sz="5445"/>
            </a:pPr>
            <a:r>
              <a:t>&gt;Weight</a:t>
            </a:r>
          </a:p>
          <a:p>
            <a:pPr defTabSz="817245">
              <a:defRPr sz="5445"/>
            </a:pPr>
            <a:r>
              <a:t>&gt;Resoloution</a:t>
            </a:r>
          </a:p>
          <a:p>
            <a:pPr defTabSz="817245">
              <a:defRPr sz="5445"/>
            </a:pPr>
            <a:r>
              <a:t>&gt;ppi</a:t>
            </a:r>
          </a:p>
          <a:p>
            <a:pPr defTabSz="817245">
              <a:defRPr sz="5445"/>
            </a:pPr>
            <a:r>
              <a:t>&gt;CPU Freq.</a:t>
            </a:r>
          </a:p>
          <a:p>
            <a:pPr defTabSz="817245">
              <a:defRPr sz="5445"/>
            </a:pPr>
            <a:r>
              <a:t>&gt;Internal Memory</a:t>
            </a:r>
          </a:p>
          <a:p>
            <a:pPr defTabSz="817245">
              <a:defRPr sz="5445"/>
            </a:pPr>
            <a:r>
              <a:t>&gt;Ram</a:t>
            </a:r>
          </a:p>
          <a:p>
            <a:pPr defTabSz="817245">
              <a:defRPr sz="5445"/>
            </a:pPr>
            <a:r>
              <a:t>&gt;Rear cam</a:t>
            </a:r>
          </a:p>
          <a:p>
            <a:pPr defTabSz="817245">
              <a:defRPr sz="5445"/>
            </a:pPr>
            <a:r>
              <a:t>&gt;Front cam</a:t>
            </a:r>
          </a:p>
          <a:p>
            <a:pPr defTabSz="817245">
              <a:defRPr sz="5445"/>
            </a:pPr>
            <a:r>
              <a:t>&gt;Battery</a:t>
            </a:r>
          </a:p>
          <a:p>
            <a:pPr defTabSz="817245">
              <a:defRPr sz="5445"/>
            </a:pPr>
            <a:r>
              <a:t>&gt;Thickness </a:t>
            </a:r>
          </a:p>
        </p:txBody>
      </p:sp>
    </p:spTree>
  </p:cSld>
  <p:clrMapOvr>
    <a:masterClrMapping/>
  </p:clrMapOvr>
  <mc:AlternateContent xmlns:mc="http://schemas.openxmlformats.org/markup-compatibility/2006">
    <mc:Choice xmlns:p14="http://schemas.microsoft.com/office/powerpoint/2010/main" Requires="p14">
      <p:transition spd="med" p14:dur="1000">
        <p:push/>
      </p:transition>
    </mc:Choice>
    <mc:Fallback>
      <p:transition spd="med">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rcRect/>
        </a:blipFill>
        <a:effectLst/>
      </p:bgPr>
    </p:bg>
    <p:spTree>
      <p:nvGrpSpPr>
        <p:cNvPr id="1" name=""/>
        <p:cNvGrpSpPr/>
        <p:nvPr/>
      </p:nvGrpSpPr>
      <p:grpSpPr>
        <a:xfrm>
          <a:off x="0" y="0"/>
          <a:ext cx="0" cy="0"/>
          <a:chOff x="0" y="0"/>
          <a:chExt cx="0" cy="0"/>
        </a:xfrm>
      </p:grpSpPr>
      <p:sp>
        <p:nvSpPr>
          <p:cNvPr id="190" name="Features"/>
          <p:cNvSpPr txBox="1"/>
          <p:nvPr>
            <p:ph type="title"/>
          </p:nvPr>
        </p:nvSpPr>
        <p:spPr>
          <a:prstGeom prst="rect">
            <a:avLst/>
          </a:prstGeom>
        </p:spPr>
        <p:txBody>
          <a:bodyPr/>
          <a:lstStyle/>
          <a:p>
            <a:r>
              <a:t>Features</a:t>
            </a:r>
          </a:p>
        </p:txBody>
      </p:sp>
      <p:sp>
        <p:nvSpPr>
          <p:cNvPr id="191" name="1&gt;Product_id: This is typically a unique identifier for each mobile phone in the dataset. It doesn't contribute directly to price prediction but can help track and identify specific devices.…"/>
          <p:cNvSpPr txBox="1"/>
          <p:nvPr>
            <p:ph type="body" idx="1"/>
          </p:nvPr>
        </p:nvSpPr>
        <p:spPr>
          <a:xfrm>
            <a:off x="1053056" y="2414020"/>
            <a:ext cx="22586843" cy="10905383"/>
          </a:xfrm>
          <a:prstGeom prst="rect">
            <a:avLst/>
          </a:prstGeom>
        </p:spPr>
        <p:txBody>
          <a:bodyPr/>
          <a:lstStyle/>
          <a:p>
            <a:pPr marL="0" indent="0" defTabSz="751205">
              <a:lnSpc>
                <a:spcPct val="100000"/>
              </a:lnSpc>
              <a:spcBef>
                <a:spcPts val="0"/>
              </a:spcBef>
              <a:buSzTx/>
              <a:buNone/>
              <a:defRPr sz="2910">
                <a:latin typeface="Helvetica Neue Medium"/>
                <a:ea typeface="Helvetica Neue Medium"/>
                <a:cs typeface="Helvetica Neue Medium"/>
                <a:sym typeface="Helvetica Neue Medium"/>
              </a:defRPr>
            </a:pPr>
            <a:r>
              <a:t>1&gt;</a:t>
            </a:r>
            <a:r>
              <a:rPr b="1">
                <a:latin typeface="+mn-lt"/>
                <a:ea typeface="+mn-ea"/>
                <a:cs typeface="+mn-cs"/>
                <a:sym typeface="Helvetica Neue"/>
              </a:rPr>
              <a:t>Product_id: This is typically a unique identifier for each mobile phone in the dataset. It doesn't contribute directly to price prediction but can help track and identify specific devices.</a:t>
            </a:r>
            <a:endParaRPr b="1">
              <a:latin typeface="+mn-lt"/>
              <a:ea typeface="+mn-ea"/>
              <a:cs typeface="+mn-cs"/>
              <a:sym typeface="Helvetica Neue"/>
            </a:endParaRPr>
          </a:p>
          <a:p>
            <a:pPr marL="0" indent="0" defTabSz="751205">
              <a:lnSpc>
                <a:spcPct val="100000"/>
              </a:lnSpc>
              <a:spcBef>
                <a:spcPts val="0"/>
              </a:spcBef>
              <a:buSzTx/>
              <a:buNone/>
              <a:defRPr sz="2910">
                <a:latin typeface="Helvetica Neue Medium"/>
                <a:ea typeface="Helvetica Neue Medium"/>
                <a:cs typeface="Helvetica Neue Medium"/>
                <a:sym typeface="Helvetica Neue Medium"/>
              </a:defRPr>
            </a:pPr>
            <a:r>
              <a:rPr b="1">
                <a:latin typeface="+mn-lt"/>
                <a:ea typeface="+mn-ea"/>
                <a:cs typeface="+mn-cs"/>
                <a:sym typeface="Helvetica Neue"/>
              </a:rPr>
              <a:t>2&gt;Sale: This feature might indicate whether the phone is currently on sale or has a discount. Sales and discounts can affect the price of the phone, so this feature can be relevant for price prediction.</a:t>
            </a:r>
            <a:endParaRPr b="1">
              <a:latin typeface="+mn-lt"/>
              <a:ea typeface="+mn-ea"/>
              <a:cs typeface="+mn-cs"/>
              <a:sym typeface="Helvetica Neue"/>
            </a:endParaRPr>
          </a:p>
          <a:p>
            <a:pPr marL="0" indent="0" defTabSz="751205">
              <a:lnSpc>
                <a:spcPct val="100000"/>
              </a:lnSpc>
              <a:spcBef>
                <a:spcPts val="0"/>
              </a:spcBef>
              <a:buSzTx/>
              <a:buNone/>
              <a:defRPr sz="2910">
                <a:latin typeface="Helvetica Neue Medium"/>
                <a:ea typeface="Helvetica Neue Medium"/>
                <a:cs typeface="Helvetica Neue Medium"/>
                <a:sym typeface="Helvetica Neue Medium"/>
              </a:defRPr>
            </a:pPr>
            <a:r>
              <a:rPr b="1">
                <a:latin typeface="+mn-lt"/>
                <a:ea typeface="+mn-ea"/>
                <a:cs typeface="+mn-cs"/>
                <a:sym typeface="Helvetica Neue"/>
              </a:rPr>
              <a:t>3&gt;Weight: The weight of the mobile phone in grams. Heavier phones may have larger batteries or additional features, which can influence their price.</a:t>
            </a:r>
            <a:endParaRPr b="1">
              <a:latin typeface="+mn-lt"/>
              <a:ea typeface="+mn-ea"/>
              <a:cs typeface="+mn-cs"/>
              <a:sym typeface="Helvetica Neue"/>
            </a:endParaRPr>
          </a:p>
          <a:p>
            <a:pPr marL="0" indent="0" defTabSz="751205">
              <a:lnSpc>
                <a:spcPct val="100000"/>
              </a:lnSpc>
              <a:spcBef>
                <a:spcPts val="0"/>
              </a:spcBef>
              <a:buSzTx/>
              <a:buNone/>
              <a:defRPr sz="2910">
                <a:latin typeface="Helvetica Neue Medium"/>
                <a:ea typeface="Helvetica Neue Medium"/>
                <a:cs typeface="Helvetica Neue Medium"/>
                <a:sym typeface="Helvetica Neue Medium"/>
              </a:defRPr>
            </a:pPr>
            <a:r>
              <a:rPr b="1">
                <a:latin typeface="+mn-lt"/>
                <a:ea typeface="+mn-ea"/>
                <a:cs typeface="+mn-cs"/>
                <a:sym typeface="Helvetica Neue"/>
              </a:rPr>
              <a:t>4&gt;Resolution: This likely refers to the resolution of the phone's display screen, usually specified in pixels (e.g., 1920x1080). Phones with higher screen resolutions often come at a higher price point, as they offer better display quality.</a:t>
            </a:r>
            <a:endParaRPr b="1">
              <a:latin typeface="+mn-lt"/>
              <a:ea typeface="+mn-ea"/>
              <a:cs typeface="+mn-cs"/>
              <a:sym typeface="Helvetica Neue"/>
            </a:endParaRPr>
          </a:p>
          <a:p>
            <a:pPr marL="0" indent="0" defTabSz="751205">
              <a:lnSpc>
                <a:spcPct val="100000"/>
              </a:lnSpc>
              <a:spcBef>
                <a:spcPts val="0"/>
              </a:spcBef>
              <a:buSzTx/>
              <a:buNone/>
              <a:defRPr sz="2910">
                <a:latin typeface="Helvetica Neue Medium"/>
                <a:ea typeface="Helvetica Neue Medium"/>
                <a:cs typeface="Helvetica Neue Medium"/>
                <a:sym typeface="Helvetica Neue Medium"/>
              </a:defRPr>
            </a:pPr>
            <a:r>
              <a:rPr b="1">
                <a:latin typeface="+mn-lt"/>
                <a:ea typeface="+mn-ea"/>
                <a:cs typeface="+mn-cs"/>
                <a:sym typeface="Helvetica Neue"/>
              </a:rPr>
              <a:t>5&gt;PPI (Pixels Per Inch): PPI is a measure of pixel density on the screen. Phones with higher PPI values tend to have sharper and more detailed displays, which can impact their price.</a:t>
            </a:r>
            <a:endParaRPr b="1">
              <a:latin typeface="+mn-lt"/>
              <a:ea typeface="+mn-ea"/>
              <a:cs typeface="+mn-cs"/>
              <a:sym typeface="Helvetica Neue"/>
            </a:endParaRPr>
          </a:p>
          <a:p>
            <a:pPr marL="0" indent="0" defTabSz="751205">
              <a:lnSpc>
                <a:spcPct val="100000"/>
              </a:lnSpc>
              <a:spcBef>
                <a:spcPts val="0"/>
              </a:spcBef>
              <a:buSzTx/>
              <a:buNone/>
              <a:defRPr sz="2910">
                <a:latin typeface="Helvetica Neue Medium"/>
                <a:ea typeface="Helvetica Neue Medium"/>
                <a:cs typeface="Helvetica Neue Medium"/>
                <a:sym typeface="Helvetica Neue Medium"/>
              </a:defRPr>
            </a:pPr>
            <a:r>
              <a:rPr b="1">
                <a:latin typeface="+mn-lt"/>
                <a:ea typeface="+mn-ea"/>
                <a:cs typeface="+mn-cs"/>
                <a:sym typeface="Helvetica Neue"/>
              </a:rPr>
              <a:t>6&gt;CPU Frequency: The clock frequency of the phone's central processing unit (CPU), usually measured in gigahertz (GHz). Faster CPUs can handle more demanding tasks and may contribute to a higher price.</a:t>
            </a:r>
            <a:endParaRPr b="1">
              <a:latin typeface="+mn-lt"/>
              <a:ea typeface="+mn-ea"/>
              <a:cs typeface="+mn-cs"/>
              <a:sym typeface="Helvetica Neue"/>
            </a:endParaRPr>
          </a:p>
          <a:p>
            <a:pPr marL="0" indent="0" defTabSz="751205">
              <a:lnSpc>
                <a:spcPct val="100000"/>
              </a:lnSpc>
              <a:spcBef>
                <a:spcPts val="0"/>
              </a:spcBef>
              <a:buSzTx/>
              <a:buNone/>
              <a:defRPr sz="2910">
                <a:latin typeface="Helvetica Neue Medium"/>
                <a:ea typeface="Helvetica Neue Medium"/>
                <a:cs typeface="Helvetica Neue Medium"/>
                <a:sym typeface="Helvetica Neue Medium"/>
              </a:defRPr>
            </a:pPr>
            <a:r>
              <a:rPr b="1">
                <a:latin typeface="+mn-lt"/>
                <a:ea typeface="+mn-ea"/>
                <a:cs typeface="+mn-cs"/>
                <a:sym typeface="Helvetica Neue"/>
              </a:rPr>
              <a:t>7&gt;Internal Memory: This indicates the amount of built-in storage on the phone, typically measured in gigabytes (GB) or terabytes (TB). Phones with larger internal storage capacities often have higher prices.</a:t>
            </a:r>
            <a:endParaRPr b="1">
              <a:latin typeface="+mn-lt"/>
              <a:ea typeface="+mn-ea"/>
              <a:cs typeface="+mn-cs"/>
              <a:sym typeface="Helvetica Neue"/>
            </a:endParaRPr>
          </a:p>
          <a:p>
            <a:pPr marL="0" indent="0" defTabSz="751205">
              <a:lnSpc>
                <a:spcPct val="100000"/>
              </a:lnSpc>
              <a:spcBef>
                <a:spcPts val="0"/>
              </a:spcBef>
              <a:buSzTx/>
              <a:buNone/>
              <a:defRPr sz="2910">
                <a:latin typeface="Helvetica Neue Medium"/>
                <a:ea typeface="Helvetica Neue Medium"/>
                <a:cs typeface="Helvetica Neue Medium"/>
                <a:sym typeface="Helvetica Neue Medium"/>
              </a:defRPr>
            </a:pPr>
            <a:r>
              <a:rPr b="1">
                <a:latin typeface="+mn-lt"/>
                <a:ea typeface="+mn-ea"/>
                <a:cs typeface="+mn-cs"/>
                <a:sym typeface="Helvetica Neue"/>
              </a:rPr>
              <a:t>8&gt;RAM (Random Access Memory): RAM is the temporary memory used by the phone for running applications. Phones with larger RAM capacities tend to perform better and may be priced higher.</a:t>
            </a:r>
            <a:endParaRPr b="1">
              <a:latin typeface="+mn-lt"/>
              <a:ea typeface="+mn-ea"/>
              <a:cs typeface="+mn-cs"/>
              <a:sym typeface="Helvetica Neue"/>
            </a:endParaRPr>
          </a:p>
          <a:p>
            <a:pPr marL="0" indent="0" defTabSz="751205">
              <a:lnSpc>
                <a:spcPct val="100000"/>
              </a:lnSpc>
              <a:spcBef>
                <a:spcPts val="0"/>
              </a:spcBef>
              <a:buSzTx/>
              <a:buNone/>
              <a:defRPr sz="2910">
                <a:latin typeface="Helvetica Neue Medium"/>
                <a:ea typeface="Helvetica Neue Medium"/>
                <a:cs typeface="Helvetica Neue Medium"/>
                <a:sym typeface="Helvetica Neue Medium"/>
              </a:defRPr>
            </a:pPr>
            <a:r>
              <a:rPr b="1">
                <a:latin typeface="+mn-lt"/>
                <a:ea typeface="+mn-ea"/>
                <a:cs typeface="+mn-cs"/>
                <a:sym typeface="Helvetica Neue"/>
              </a:rPr>
              <a:t>9&gt;Rear Camera: The quality of the rear camera is a significant factor influencing the price of a mobile phone. This feature might specify the camera's resolution in megapixels or other camera-related details.</a:t>
            </a:r>
            <a:endParaRPr b="1">
              <a:latin typeface="+mn-lt"/>
              <a:ea typeface="+mn-ea"/>
              <a:cs typeface="+mn-cs"/>
              <a:sym typeface="Helvetica Neue"/>
            </a:endParaRPr>
          </a:p>
          <a:p>
            <a:pPr marL="0" indent="0" defTabSz="751205">
              <a:lnSpc>
                <a:spcPct val="100000"/>
              </a:lnSpc>
              <a:spcBef>
                <a:spcPts val="0"/>
              </a:spcBef>
              <a:buSzTx/>
              <a:buNone/>
              <a:defRPr sz="2910">
                <a:latin typeface="Helvetica Neue Medium"/>
                <a:ea typeface="Helvetica Neue Medium"/>
                <a:cs typeface="Helvetica Neue Medium"/>
                <a:sym typeface="Helvetica Neue Medium"/>
              </a:defRPr>
            </a:pPr>
            <a:r>
              <a:rPr b="1">
                <a:latin typeface="+mn-lt"/>
                <a:ea typeface="+mn-ea"/>
                <a:cs typeface="+mn-cs"/>
                <a:sym typeface="Helvetica Neue"/>
              </a:rPr>
              <a:t>10&gt;Front Camera: Similar to the rear camera, the quality and specifications of the front-facing camera can affect the price, especially for devices focused on selfie photography.</a:t>
            </a:r>
            <a:endParaRPr b="1">
              <a:latin typeface="+mn-lt"/>
              <a:ea typeface="+mn-ea"/>
              <a:cs typeface="+mn-cs"/>
              <a:sym typeface="Helvetica Neue"/>
            </a:endParaRPr>
          </a:p>
          <a:p>
            <a:pPr marL="0" indent="0" defTabSz="751205">
              <a:lnSpc>
                <a:spcPct val="100000"/>
              </a:lnSpc>
              <a:spcBef>
                <a:spcPts val="0"/>
              </a:spcBef>
              <a:buSzTx/>
              <a:buNone/>
              <a:defRPr sz="2910">
                <a:latin typeface="Helvetica Neue Medium"/>
                <a:ea typeface="Helvetica Neue Medium"/>
                <a:cs typeface="Helvetica Neue Medium"/>
                <a:sym typeface="Helvetica Neue Medium"/>
              </a:defRPr>
            </a:pPr>
            <a:r>
              <a:rPr b="1">
                <a:latin typeface="+mn-lt"/>
                <a:ea typeface="+mn-ea"/>
                <a:cs typeface="+mn-cs"/>
                <a:sym typeface="Helvetica Neue"/>
              </a:rPr>
              <a:t>11&gt;Battery: This feature likely specifies the battery capacity of the phone, usually measured in milliampere-hours (mAh). Phones with larger batteries can offer longer battery life and may be priced accordingly.</a:t>
            </a:r>
            <a:endParaRPr b="1">
              <a:latin typeface="+mn-lt"/>
              <a:ea typeface="+mn-ea"/>
              <a:cs typeface="+mn-cs"/>
              <a:sym typeface="Helvetica Neue"/>
            </a:endParaRPr>
          </a:p>
          <a:p>
            <a:pPr marL="0" indent="0" defTabSz="751205">
              <a:lnSpc>
                <a:spcPct val="100000"/>
              </a:lnSpc>
              <a:spcBef>
                <a:spcPts val="0"/>
              </a:spcBef>
              <a:buSzTx/>
              <a:buNone/>
              <a:defRPr sz="2910">
                <a:latin typeface="Helvetica Neue Medium"/>
                <a:ea typeface="Helvetica Neue Medium"/>
                <a:cs typeface="Helvetica Neue Medium"/>
                <a:sym typeface="Helvetica Neue Medium"/>
              </a:defRPr>
            </a:pPr>
            <a:r>
              <a:rPr b="1">
                <a:latin typeface="+mn-lt"/>
                <a:ea typeface="+mn-ea"/>
                <a:cs typeface="+mn-cs"/>
                <a:sym typeface="Helvetica Neue"/>
              </a:rPr>
              <a:t>12&gt;Thickness: The thickness of the mobile phone, often measured in millimeters (mm). Slimmer phones may have a sleeker design but can sometimes sacrifice battery capacity or other features.</a:t>
            </a:r>
            <a:endParaRPr b="1">
              <a:latin typeface="+mn-lt"/>
              <a:ea typeface="+mn-ea"/>
              <a:cs typeface="+mn-cs"/>
              <a:sym typeface="Helvetica Neue"/>
            </a:endParaRPr>
          </a:p>
        </p:txBody>
      </p:sp>
    </p:spTree>
  </p:cSld>
  <p:clrMapOvr>
    <a:masterClrMapping/>
  </p:clrMapOvr>
  <mc:AlternateContent xmlns:mc="http://schemas.openxmlformats.org/markup-compatibility/2006">
    <mc:Choice xmlns:p14="http://schemas.microsoft.com/office/powerpoint/2010/main" Requires="p14">
      <p:transition spd="med" p14:dur="1000">
        <p:push/>
      </p:transition>
    </mc:Choice>
    <mc:Fallback>
      <p:transition spd="med">
        <p:pu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rcRect/>
        </a:blipFill>
        <a:effectLst/>
      </p:bgPr>
    </p:bg>
    <p:spTree>
      <p:nvGrpSpPr>
        <p:cNvPr id="1" name=""/>
        <p:cNvGrpSpPr/>
        <p:nvPr/>
      </p:nvGrpSpPr>
      <p:grpSpPr>
        <a:xfrm>
          <a:off x="0" y="0"/>
          <a:ext cx="0" cy="0"/>
          <a:chOff x="0" y="0"/>
          <a:chExt cx="0" cy="0"/>
        </a:xfrm>
      </p:grpSpPr>
      <p:sp>
        <p:nvSpPr>
          <p:cNvPr id="193" name="Implementation"/>
          <p:cNvSpPr txBox="1"/>
          <p:nvPr>
            <p:ph type="title"/>
          </p:nvPr>
        </p:nvSpPr>
        <p:spPr>
          <a:xfrm>
            <a:off x="1187777" y="957364"/>
            <a:ext cx="11329175" cy="2091328"/>
          </a:xfrm>
          <a:prstGeom prst="rect">
            <a:avLst/>
          </a:prstGeom>
        </p:spPr>
        <p:txBody>
          <a:bodyPr/>
          <a:lstStyle/>
          <a:p>
            <a:r>
              <a:t>Implementation</a:t>
            </a:r>
          </a:p>
        </p:txBody>
      </p:sp>
      <p:sp>
        <p:nvSpPr>
          <p:cNvPr id="194" name="Linear Regression…"/>
          <p:cNvSpPr txBox="1"/>
          <p:nvPr>
            <p:ph type="body" sz="quarter" idx="1"/>
          </p:nvPr>
        </p:nvSpPr>
        <p:spPr>
          <a:xfrm>
            <a:off x="1206500" y="4248504"/>
            <a:ext cx="9779000" cy="3198948"/>
          </a:xfrm>
          <a:prstGeom prst="rect">
            <a:avLst/>
          </a:prstGeom>
        </p:spPr>
        <p:txBody>
          <a:bodyPr/>
          <a:lstStyle/>
          <a:p>
            <a:r>
              <a:t>Linear Regression</a:t>
            </a:r>
          </a:p>
          <a:p>
            <a:r>
              <a:t>Support Vector Machine</a:t>
            </a:r>
          </a:p>
        </p:txBody>
      </p:sp>
      <p:pic>
        <p:nvPicPr>
          <p:cNvPr id="195" name="1-11457_mobile-phone-icon-vector-png.png.jpeg" descr="1-11457_mobile-phone-icon-vector-png.png.jpeg"/>
          <p:cNvPicPr>
            <a:picLocks noChangeAspect="1"/>
          </p:cNvPicPr>
          <p:nvPr>
            <p:ph type="pic" idx="22"/>
          </p:nvPr>
        </p:nvPicPr>
        <p:blipFill>
          <a:blip r:embed="rId2"/>
          <a:srcRect l="1435" t="2166" r="1375" b="2442"/>
          <a:stretch>
            <a:fillRect/>
          </a:stretch>
        </p:blipFill>
        <p:spPr>
          <a:xfrm>
            <a:off x="14438055" y="145462"/>
            <a:ext cx="5639620" cy="12933760"/>
          </a:xfrm>
          <a:custGeom>
            <a:avLst/>
            <a:gdLst/>
            <a:ahLst/>
            <a:cxnLst>
              <a:cxn ang="0">
                <a:pos x="wd2" y="hd2"/>
              </a:cxn>
              <a:cxn ang="5400000">
                <a:pos x="wd2" y="hd2"/>
              </a:cxn>
              <a:cxn ang="10800000">
                <a:pos x="wd2" y="hd2"/>
              </a:cxn>
              <a:cxn ang="16200000">
                <a:pos x="wd2" y="hd2"/>
              </a:cxn>
            </a:cxnLst>
            <a:rect l="0" t="0" r="r" b="b"/>
            <a:pathLst>
              <a:path w="21585" h="21599" extrusionOk="0">
                <a:moveTo>
                  <a:pt x="5405" y="0"/>
                </a:moveTo>
                <a:cubicBezTo>
                  <a:pt x="5295" y="0"/>
                  <a:pt x="5185" y="7"/>
                  <a:pt x="5021" y="21"/>
                </a:cubicBezTo>
                <a:cubicBezTo>
                  <a:pt x="4561" y="61"/>
                  <a:pt x="4138" y="172"/>
                  <a:pt x="3886" y="320"/>
                </a:cubicBezTo>
                <a:cubicBezTo>
                  <a:pt x="3713" y="422"/>
                  <a:pt x="3634" y="491"/>
                  <a:pt x="3541" y="621"/>
                </a:cubicBezTo>
                <a:cubicBezTo>
                  <a:pt x="3474" y="715"/>
                  <a:pt x="3471" y="763"/>
                  <a:pt x="3453" y="2569"/>
                </a:cubicBezTo>
                <a:lnTo>
                  <a:pt x="3433" y="4421"/>
                </a:lnTo>
                <a:lnTo>
                  <a:pt x="3111" y="4469"/>
                </a:lnTo>
                <a:cubicBezTo>
                  <a:pt x="2150" y="4614"/>
                  <a:pt x="1329" y="4886"/>
                  <a:pt x="777" y="5244"/>
                </a:cubicBezTo>
                <a:cubicBezTo>
                  <a:pt x="613" y="5350"/>
                  <a:pt x="272" y="5646"/>
                  <a:pt x="246" y="5704"/>
                </a:cubicBezTo>
                <a:cubicBezTo>
                  <a:pt x="237" y="5724"/>
                  <a:pt x="208" y="5769"/>
                  <a:pt x="180" y="5803"/>
                </a:cubicBezTo>
                <a:cubicBezTo>
                  <a:pt x="151" y="5837"/>
                  <a:pt x="119" y="5890"/>
                  <a:pt x="108" y="5921"/>
                </a:cubicBezTo>
                <a:cubicBezTo>
                  <a:pt x="97" y="5953"/>
                  <a:pt x="69" y="6018"/>
                  <a:pt x="46" y="6067"/>
                </a:cubicBezTo>
                <a:cubicBezTo>
                  <a:pt x="-15" y="6196"/>
                  <a:pt x="-15" y="19762"/>
                  <a:pt x="46" y="19893"/>
                </a:cubicBezTo>
                <a:cubicBezTo>
                  <a:pt x="69" y="19942"/>
                  <a:pt x="96" y="20005"/>
                  <a:pt x="107" y="20033"/>
                </a:cubicBezTo>
                <a:cubicBezTo>
                  <a:pt x="137" y="20113"/>
                  <a:pt x="260" y="20286"/>
                  <a:pt x="331" y="20348"/>
                </a:cubicBezTo>
                <a:cubicBezTo>
                  <a:pt x="367" y="20379"/>
                  <a:pt x="389" y="20404"/>
                  <a:pt x="380" y="20404"/>
                </a:cubicBezTo>
                <a:cubicBezTo>
                  <a:pt x="363" y="20404"/>
                  <a:pt x="515" y="20533"/>
                  <a:pt x="616" y="20604"/>
                </a:cubicBezTo>
                <a:cubicBezTo>
                  <a:pt x="1072" y="20925"/>
                  <a:pt x="1670" y="21184"/>
                  <a:pt x="2314" y="21339"/>
                </a:cubicBezTo>
                <a:cubicBezTo>
                  <a:pt x="2817" y="21461"/>
                  <a:pt x="3391" y="21545"/>
                  <a:pt x="3909" y="21575"/>
                </a:cubicBezTo>
                <a:cubicBezTo>
                  <a:pt x="4077" y="21584"/>
                  <a:pt x="4238" y="21594"/>
                  <a:pt x="4266" y="21597"/>
                </a:cubicBezTo>
                <a:cubicBezTo>
                  <a:pt x="4294" y="21599"/>
                  <a:pt x="7289" y="21600"/>
                  <a:pt x="10922" y="21599"/>
                </a:cubicBezTo>
                <a:cubicBezTo>
                  <a:pt x="16187" y="21597"/>
                  <a:pt x="17572" y="21592"/>
                  <a:pt x="17748" y="21577"/>
                </a:cubicBezTo>
                <a:cubicBezTo>
                  <a:pt x="18752" y="21489"/>
                  <a:pt x="19526" y="21315"/>
                  <a:pt x="20215" y="21023"/>
                </a:cubicBezTo>
                <a:cubicBezTo>
                  <a:pt x="20497" y="20903"/>
                  <a:pt x="20745" y="20770"/>
                  <a:pt x="20912" y="20650"/>
                </a:cubicBezTo>
                <a:cubicBezTo>
                  <a:pt x="21212" y="20435"/>
                  <a:pt x="21409" y="20207"/>
                  <a:pt x="21517" y="19952"/>
                </a:cubicBezTo>
                <a:cubicBezTo>
                  <a:pt x="21584" y="19792"/>
                  <a:pt x="21585" y="19723"/>
                  <a:pt x="21585" y="12979"/>
                </a:cubicBezTo>
                <a:lnTo>
                  <a:pt x="21585" y="6167"/>
                </a:lnTo>
                <a:lnTo>
                  <a:pt x="21514" y="6006"/>
                </a:lnTo>
                <a:cubicBezTo>
                  <a:pt x="21474" y="5917"/>
                  <a:pt x="21403" y="5794"/>
                  <a:pt x="21357" y="5733"/>
                </a:cubicBezTo>
                <a:cubicBezTo>
                  <a:pt x="21047" y="5323"/>
                  <a:pt x="20375" y="4939"/>
                  <a:pt x="19554" y="4702"/>
                </a:cubicBezTo>
                <a:cubicBezTo>
                  <a:pt x="19282" y="4624"/>
                  <a:pt x="18605" y="4474"/>
                  <a:pt x="18520" y="4474"/>
                </a:cubicBezTo>
                <a:cubicBezTo>
                  <a:pt x="18497" y="4474"/>
                  <a:pt x="18409" y="4462"/>
                  <a:pt x="18325" y="4449"/>
                </a:cubicBezTo>
                <a:cubicBezTo>
                  <a:pt x="18241" y="4436"/>
                  <a:pt x="18035" y="4412"/>
                  <a:pt x="17867" y="4396"/>
                </a:cubicBezTo>
                <a:cubicBezTo>
                  <a:pt x="17568" y="4366"/>
                  <a:pt x="17444" y="4365"/>
                  <a:pt x="12442" y="4357"/>
                </a:cubicBezTo>
                <a:lnTo>
                  <a:pt x="7323" y="4348"/>
                </a:lnTo>
                <a:lnTo>
                  <a:pt x="7314" y="2503"/>
                </a:lnTo>
                <a:lnTo>
                  <a:pt x="7305" y="658"/>
                </a:lnTo>
                <a:lnTo>
                  <a:pt x="7211" y="557"/>
                </a:lnTo>
                <a:cubicBezTo>
                  <a:pt x="6943" y="268"/>
                  <a:pt x="6444" y="81"/>
                  <a:pt x="5785" y="22"/>
                </a:cubicBezTo>
                <a:cubicBezTo>
                  <a:pt x="5623" y="7"/>
                  <a:pt x="5514" y="0"/>
                  <a:pt x="5405" y="0"/>
                </a:cubicBezTo>
                <a:close/>
              </a:path>
            </a:pathLst>
          </a:custGeom>
        </p:spPr>
      </p:pic>
    </p:spTree>
  </p:cSld>
  <p:clrMapOvr>
    <a:masterClrMapping/>
  </p:clrMapOvr>
  <mc:AlternateContent xmlns:mc="http://schemas.openxmlformats.org/markup-compatibility/2006">
    <mc:Choice xmlns:p14="http://schemas.microsoft.com/office/powerpoint/2010/main" Requires="p14">
      <p:transition spd="med" p14:dur="1000">
        <p:push/>
      </p:transition>
    </mc:Choice>
    <mc:Fallback>
      <p:transition spd="med">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rcRect/>
        </a:blipFill>
        <a:effectLst/>
      </p:bgPr>
    </p:bg>
    <p:spTree>
      <p:nvGrpSpPr>
        <p:cNvPr id="1" name=""/>
        <p:cNvGrpSpPr/>
        <p:nvPr/>
      </p:nvGrpSpPr>
      <p:grpSpPr>
        <a:xfrm>
          <a:off x="0" y="0"/>
          <a:ext cx="0" cy="0"/>
          <a:chOff x="0" y="0"/>
          <a:chExt cx="0" cy="0"/>
        </a:xfrm>
      </p:grpSpPr>
      <p:sp>
        <p:nvSpPr>
          <p:cNvPr id="197" name="Linear Regression"/>
          <p:cNvSpPr txBox="1"/>
          <p:nvPr>
            <p:ph type="title"/>
          </p:nvPr>
        </p:nvSpPr>
        <p:spPr>
          <a:prstGeom prst="rect">
            <a:avLst/>
          </a:prstGeom>
        </p:spPr>
        <p:txBody>
          <a:bodyPr/>
          <a:lstStyle/>
          <a:p>
            <a:r>
              <a:t>Linear Regression</a:t>
            </a:r>
          </a:p>
        </p:txBody>
      </p:sp>
      <p:sp>
        <p:nvSpPr>
          <p:cNvPr id="198" name="Linear regression is a supervised learning algorithm used for predicting a continuous target variable based on one or more input features. It's a parametric approach that models the relationship between the inputs and the target as a linear equation, typ"/>
          <p:cNvSpPr txBox="1"/>
          <p:nvPr>
            <p:ph type="body" idx="1"/>
          </p:nvPr>
        </p:nvSpPr>
        <p:spPr>
          <a:xfrm>
            <a:off x="1206500" y="4248504"/>
            <a:ext cx="22720497" cy="8256011"/>
          </a:xfrm>
          <a:prstGeom prst="rect">
            <a:avLst/>
          </a:prstGeom>
        </p:spPr>
        <p:txBody>
          <a:bodyPr/>
          <a:lstStyle>
            <a:lvl1pPr marL="0" indent="0" defTabSz="751205">
              <a:lnSpc>
                <a:spcPct val="100000"/>
              </a:lnSpc>
              <a:spcBef>
                <a:spcPts val="0"/>
              </a:spcBef>
              <a:buSzTx/>
              <a:buNone/>
              <a:defRPr sz="5280" b="1"/>
            </a:lvl1pPr>
          </a:lstStyle>
          <a:p>
            <a:pPr>
              <a:defRPr b="0">
                <a:latin typeface="Helvetica Neue Medium"/>
                <a:ea typeface="Helvetica Neue Medium"/>
                <a:cs typeface="Helvetica Neue Medium"/>
                <a:sym typeface="Helvetica Neue Medium"/>
              </a:defRPr>
            </a:pPr>
            <a:r>
              <a:rPr b="1">
                <a:latin typeface="+mn-lt"/>
                <a:ea typeface="+mn-ea"/>
                <a:cs typeface="+mn-cs"/>
                <a:sym typeface="Helvetica Neue"/>
              </a:rPr>
              <a:t>Linear regression is a supervised learning algorithm used for predicting a continuous target variable based on one or more input features. It's a parametric approach that models the relationship between the inputs and the target as a linear equation, typically represented as y = mx + b, where y is the predicted value, x is the input feature, m is the slope (coefficient), and b is the intercept. The algorithm learns the best-fit line that minimizes the sum of squared differences between predicted and actual values. Linear regression is widely used for tasks like price prediction, trend analysis, and understanding relationships between variables.</a:t>
            </a:r>
            <a:endParaRPr b="1">
              <a:latin typeface="+mn-lt"/>
              <a:ea typeface="+mn-ea"/>
              <a:cs typeface="+mn-cs"/>
              <a:sym typeface="Helvetica Neue"/>
            </a:endParaRPr>
          </a:p>
        </p:txBody>
      </p:sp>
    </p:spTree>
  </p:cSld>
  <p:clrMapOvr>
    <a:masterClrMapping/>
  </p:clrMapOvr>
  <mc:AlternateContent xmlns:mc="http://schemas.openxmlformats.org/markup-compatibility/2006">
    <mc:Choice xmlns:p14="http://schemas.microsoft.com/office/powerpoint/2010/main" Requires="p14">
      <p:transition spd="med" p14:dur="1000">
        <p:push/>
      </p:transition>
    </mc:Choice>
    <mc:Fallback>
      <p:transition spd="med">
        <p:pu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rcRect/>
          <a:tile tx="0" ty="0" sx="100000" sy="100000" flip="none" algn="tl"/>
        </a:blipFill>
        <a:effectLst/>
      </p:bgPr>
    </p:bg>
    <p:spTree>
      <p:nvGrpSpPr>
        <p:cNvPr id="1" name=""/>
        <p:cNvGrpSpPr/>
        <p:nvPr/>
      </p:nvGrpSpPr>
      <p:grpSpPr>
        <a:xfrm>
          <a:off x="0" y="0"/>
          <a:ext cx="0" cy="0"/>
          <a:chOff x="0" y="0"/>
          <a:chExt cx="0" cy="0"/>
        </a:xfrm>
      </p:grpSpPr>
      <p:sp>
        <p:nvSpPr>
          <p:cNvPr id="200" name="Support Vector Machine"/>
          <p:cNvSpPr txBox="1"/>
          <p:nvPr>
            <p:ph type="title"/>
          </p:nvPr>
        </p:nvSpPr>
        <p:spPr>
          <a:prstGeom prst="rect">
            <a:avLst/>
          </a:prstGeom>
        </p:spPr>
        <p:txBody>
          <a:bodyPr/>
          <a:lstStyle/>
          <a:p>
            <a:r>
              <a:t>Support Vector Machine</a:t>
            </a:r>
          </a:p>
        </p:txBody>
      </p:sp>
      <p:sp>
        <p:nvSpPr>
          <p:cNvPr id="201" name="Support Vector Machine (SVM) is a supervised learning algorithm used for classification and regression tasks. It's a parametric approach that finds a hyperplane (line in two dimensions) that best separates data into different classes while maximizing the"/>
          <p:cNvSpPr txBox="1"/>
          <p:nvPr>
            <p:ph type="body" idx="1"/>
          </p:nvPr>
        </p:nvSpPr>
        <p:spPr>
          <a:xfrm>
            <a:off x="1206500" y="4064300"/>
            <a:ext cx="21971001" cy="8256012"/>
          </a:xfrm>
          <a:prstGeom prst="rect">
            <a:avLst/>
          </a:prstGeom>
        </p:spPr>
        <p:txBody>
          <a:bodyPr/>
          <a:lstStyle>
            <a:lvl1pPr marL="0" indent="0" defTabSz="825500">
              <a:lnSpc>
                <a:spcPct val="100000"/>
              </a:lnSpc>
              <a:spcBef>
                <a:spcPts val="0"/>
              </a:spcBef>
              <a:buSzTx/>
              <a:buNone/>
              <a:defRPr sz="4400" b="1"/>
            </a:lvl1pPr>
          </a:lstStyle>
          <a:p>
            <a:pPr>
              <a:defRPr b="0">
                <a:latin typeface="Helvetica Neue Medium"/>
                <a:ea typeface="Helvetica Neue Medium"/>
                <a:cs typeface="Helvetica Neue Medium"/>
                <a:sym typeface="Helvetica Neue Medium"/>
              </a:defRPr>
            </a:pPr>
            <a:r>
              <a:rPr b="1">
                <a:latin typeface="+mn-lt"/>
                <a:ea typeface="+mn-ea"/>
                <a:cs typeface="+mn-cs"/>
                <a:sym typeface="Helvetica Neue"/>
              </a:rPr>
              <a:t>Support Vector Machine (SVM) is a supervised learning algorithm used for classification and regression tasks. It's a parametric approach that finds a hyperplane (line in two dimensions) that best separates data into different classes while maximizing the margin between them. SVM aims to find a decision boundary with the largest distance between the nearest data points of each class, known as support vectors. The line equation in SVM can be represented as w·x + b = 0, where w is the weight vector, x is the input vector, and b is the bias term. SVM is effective for both linear and non-linear classification tasks, kernel functions that can transform data into higher-dimensional spaces for better separation.</a:t>
            </a:r>
            <a:endParaRPr b="1">
              <a:latin typeface="+mn-lt"/>
              <a:ea typeface="+mn-ea"/>
              <a:cs typeface="+mn-cs"/>
              <a:sym typeface="Helvetica Neue"/>
            </a:endParaRPr>
          </a:p>
        </p:txBody>
      </p:sp>
    </p:spTree>
  </p:cSld>
  <p:clrMapOvr>
    <a:masterClrMapping/>
  </p:clrMapOvr>
  <mc:AlternateContent xmlns:mc="http://schemas.openxmlformats.org/markup-compatibility/2006">
    <mc:Choice xmlns:p14="http://schemas.microsoft.com/office/powerpoint/2010/main" Requires="p14">
      <p:transition spd="med" p14:dur="1000">
        <p:push/>
      </p:transition>
    </mc:Choice>
    <mc:Fallback>
      <p:transition spd="med">
        <p:pu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rcRect/>
        </a:blipFill>
        <a:effectLst/>
      </p:bgPr>
    </p:bg>
    <p:spTree>
      <p:nvGrpSpPr>
        <p:cNvPr id="1" name=""/>
        <p:cNvGrpSpPr/>
        <p:nvPr/>
      </p:nvGrpSpPr>
      <p:grpSpPr>
        <a:xfrm>
          <a:off x="0" y="0"/>
          <a:ext cx="0" cy="0"/>
          <a:chOff x="0" y="0"/>
          <a:chExt cx="0" cy="0"/>
        </a:xfrm>
      </p:grpSpPr>
      <p:sp>
        <p:nvSpPr>
          <p:cNvPr id="203" name="Mean Squared Error (MSE): 28947.31450…"/>
          <p:cNvSpPr txBox="1"/>
          <p:nvPr>
            <p:ph type="body" sz="half" idx="1"/>
          </p:nvPr>
        </p:nvSpPr>
        <p:spPr>
          <a:xfrm>
            <a:off x="1206500" y="4920843"/>
            <a:ext cx="21971000" cy="5168598"/>
          </a:xfrm>
          <a:prstGeom prst="rect">
            <a:avLst/>
          </a:prstGeom>
        </p:spPr>
        <p:txBody>
          <a:bodyPr/>
          <a:lstStyle/>
          <a:p>
            <a:pPr algn="l" defTabSz="457200">
              <a:lnSpc>
                <a:spcPct val="100000"/>
              </a:lnSpc>
              <a:defRPr sz="6300" spc="0">
                <a:latin typeface="Times New Roman" panose="02020603050405020304"/>
                <a:ea typeface="Times New Roman" panose="02020603050405020304"/>
                <a:cs typeface="Times New Roman" panose="02020603050405020304"/>
                <a:sym typeface="Times New Roman" panose="02020603050405020304"/>
              </a:defRPr>
            </a:pPr>
            <a:r>
              <a:t>Mean Squared Error (MSE): 28947.31450</a:t>
            </a:r>
          </a:p>
          <a:p>
            <a:pPr algn="l" defTabSz="457200">
              <a:lnSpc>
                <a:spcPct val="100000"/>
              </a:lnSpc>
              <a:defRPr sz="6300" spc="0">
                <a:latin typeface="Times New Roman" panose="02020603050405020304"/>
                <a:ea typeface="Times New Roman" panose="02020603050405020304"/>
                <a:cs typeface="Times New Roman" panose="02020603050405020304"/>
                <a:sym typeface="Times New Roman" panose="02020603050405020304"/>
              </a:defRPr>
            </a:pPr>
          </a:p>
          <a:p>
            <a:pPr algn="l" defTabSz="457200">
              <a:lnSpc>
                <a:spcPct val="100000"/>
              </a:lnSpc>
              <a:defRPr sz="6300" spc="0">
                <a:latin typeface="Times New Roman" panose="02020603050405020304"/>
                <a:ea typeface="Times New Roman" panose="02020603050405020304"/>
                <a:cs typeface="Times New Roman" panose="02020603050405020304"/>
                <a:sym typeface="Times New Roman" panose="02020603050405020304"/>
              </a:defRPr>
            </a:pPr>
            <a:r>
              <a:t>Mean Absolute Error (MAE): 139.04295</a:t>
            </a:r>
          </a:p>
          <a:p>
            <a:pPr algn="l" defTabSz="457200">
              <a:lnSpc>
                <a:spcPct val="100000"/>
              </a:lnSpc>
              <a:defRPr sz="6300" spc="0">
                <a:latin typeface="Times New Roman" panose="02020603050405020304"/>
                <a:ea typeface="Times New Roman" panose="02020603050405020304"/>
                <a:cs typeface="Times New Roman" panose="02020603050405020304"/>
                <a:sym typeface="Times New Roman" panose="02020603050405020304"/>
              </a:defRPr>
            </a:pPr>
          </a:p>
          <a:p>
            <a:pPr algn="l" defTabSz="457200">
              <a:lnSpc>
                <a:spcPct val="100000"/>
              </a:lnSpc>
              <a:defRPr sz="6300" spc="0">
                <a:latin typeface="Times New Roman" panose="02020603050405020304"/>
                <a:ea typeface="Times New Roman" panose="02020603050405020304"/>
                <a:cs typeface="Times New Roman" panose="02020603050405020304"/>
                <a:sym typeface="Times New Roman" panose="02020603050405020304"/>
              </a:defRPr>
            </a:pPr>
            <a:r>
              <a:t>Root Mean Squared Error (RMSE): 170.13910</a:t>
            </a:r>
          </a:p>
        </p:txBody>
      </p:sp>
      <p:sp>
        <p:nvSpPr>
          <p:cNvPr id="204" name="Errors from Linear Regression"/>
          <p:cNvSpPr txBox="1"/>
          <p:nvPr/>
        </p:nvSpPr>
        <p:spPr>
          <a:xfrm>
            <a:off x="561854" y="1174104"/>
            <a:ext cx="16970283" cy="1490574"/>
          </a:xfrm>
          <a:prstGeom prst="rect">
            <a:avLst/>
          </a:prstGeom>
          <a:ln w="12700">
            <a:miter lim="400000"/>
          </a:ln>
        </p:spPr>
        <p:txBody>
          <a:bodyPr lIns="50800" tIns="50800" rIns="50800" bIns="50800" anchor="ctr">
            <a:spAutoFit/>
          </a:bodyPr>
          <a:lstStyle>
            <a:lvl1pPr>
              <a:defRPr sz="9400"/>
            </a:lvl1pPr>
          </a:lstStyle>
          <a:p>
            <a:r>
              <a:t>Errors from Linear Regression</a:t>
            </a:r>
          </a:p>
        </p:txBody>
      </p:sp>
    </p:spTree>
  </p:cSld>
  <p:clrMapOvr>
    <a:masterClrMapping/>
  </p:clrMapOvr>
  <mc:AlternateContent xmlns:mc="http://schemas.openxmlformats.org/markup-compatibility/2006">
    <mc:Choice xmlns:p14="http://schemas.microsoft.com/office/powerpoint/2010/main" Requires="p14">
      <p:transition spd="med" p14:dur="1000">
        <p:push/>
      </p:transition>
    </mc:Choice>
    <mc:Fallback>
      <p:transition spd="med">
        <p:push/>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rcRect/>
        </a:blipFill>
        <a:effectLst/>
      </p:bgPr>
    </p:bg>
    <p:spTree>
      <p:nvGrpSpPr>
        <p:cNvPr id="1" name=""/>
        <p:cNvGrpSpPr/>
        <p:nvPr/>
      </p:nvGrpSpPr>
      <p:grpSpPr>
        <a:xfrm>
          <a:off x="0" y="0"/>
          <a:ext cx="0" cy="0"/>
          <a:chOff x="0" y="0"/>
          <a:chExt cx="0" cy="0"/>
        </a:xfrm>
      </p:grpSpPr>
      <p:sp>
        <p:nvSpPr>
          <p:cNvPr id="206" name="Best fit line with Linear Regression"/>
          <p:cNvSpPr txBox="1"/>
          <p:nvPr>
            <p:ph type="title"/>
          </p:nvPr>
        </p:nvSpPr>
        <p:spPr>
          <a:prstGeom prst="rect">
            <a:avLst/>
          </a:prstGeom>
        </p:spPr>
        <p:txBody>
          <a:bodyPr/>
          <a:lstStyle/>
          <a:p>
            <a:r>
              <a:t>Best fit line with Linear Regression</a:t>
            </a:r>
          </a:p>
        </p:txBody>
      </p:sp>
      <p:pic>
        <p:nvPicPr>
          <p:cNvPr id="207" name="Screenshot 2023-09-25 at 10.20.56 AM.png" descr="Screenshot 2023-09-25 at 10.20.56 AM.png"/>
          <p:cNvPicPr>
            <a:picLocks noChangeAspect="1"/>
          </p:cNvPicPr>
          <p:nvPr/>
        </p:nvPicPr>
        <p:blipFill>
          <a:blip r:embed="rId2"/>
          <a:stretch>
            <a:fillRect/>
          </a:stretch>
        </p:blipFill>
        <p:spPr>
          <a:xfrm>
            <a:off x="4896940" y="3070803"/>
            <a:ext cx="12461500" cy="913440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p:push/>
      </p:transition>
    </mc:Choice>
    <mc:Fallback>
      <p:transition spd="med">
        <p:pu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rcRect/>
        </a:blipFill>
        <a:effectLst/>
      </p:bgPr>
    </p:bg>
    <p:spTree>
      <p:nvGrpSpPr>
        <p:cNvPr id="1" name=""/>
        <p:cNvGrpSpPr/>
        <p:nvPr/>
      </p:nvGrpSpPr>
      <p:grpSpPr>
        <a:xfrm>
          <a:off x="0" y="0"/>
          <a:ext cx="0" cy="0"/>
          <a:chOff x="0" y="0"/>
          <a:chExt cx="0" cy="0"/>
        </a:xfrm>
      </p:grpSpPr>
      <p:sp>
        <p:nvSpPr>
          <p:cNvPr id="209" name="Mean Squared Error: 598064.1619885144…"/>
          <p:cNvSpPr txBox="1"/>
          <p:nvPr>
            <p:ph type="body" sz="half" idx="1"/>
          </p:nvPr>
        </p:nvSpPr>
        <p:spPr>
          <a:xfrm>
            <a:off x="1206500" y="4920843"/>
            <a:ext cx="22521993" cy="5155556"/>
          </a:xfrm>
          <a:prstGeom prst="rect">
            <a:avLst/>
          </a:prstGeom>
        </p:spPr>
        <p:txBody>
          <a:bodyPr/>
          <a:lstStyle/>
          <a:p>
            <a:pPr algn="l" defTabSz="825500">
              <a:lnSpc>
                <a:spcPct val="100000"/>
              </a:lnSpc>
              <a:defRPr sz="6400" spc="0">
                <a:latin typeface="Times New Roman" panose="02020603050405020304"/>
                <a:ea typeface="Times New Roman" panose="02020603050405020304"/>
                <a:cs typeface="Times New Roman" panose="02020603050405020304"/>
                <a:sym typeface="Times New Roman" panose="02020603050405020304"/>
              </a:defRPr>
            </a:pPr>
            <a:r>
              <a:t>Mean Squared Error: 598064.1619885144</a:t>
            </a:r>
          </a:p>
          <a:p>
            <a:pPr algn="l" defTabSz="825500">
              <a:lnSpc>
                <a:spcPct val="100000"/>
              </a:lnSpc>
              <a:defRPr sz="6400" spc="0">
                <a:latin typeface="Times New Roman" panose="02020603050405020304"/>
                <a:ea typeface="Times New Roman" panose="02020603050405020304"/>
                <a:cs typeface="Times New Roman" panose="02020603050405020304"/>
                <a:sym typeface="Times New Roman" panose="02020603050405020304"/>
              </a:defRPr>
            </a:pPr>
          </a:p>
          <a:p>
            <a:pPr algn="l" defTabSz="825500">
              <a:lnSpc>
                <a:spcPct val="100000"/>
              </a:lnSpc>
              <a:defRPr sz="6400" spc="0">
                <a:latin typeface="Times New Roman" panose="02020603050405020304"/>
                <a:ea typeface="Times New Roman" panose="02020603050405020304"/>
                <a:cs typeface="Times New Roman" panose="02020603050405020304"/>
                <a:sym typeface="Times New Roman" panose="02020603050405020304"/>
              </a:defRPr>
            </a:pPr>
            <a:r>
              <a:t>Mean Absolute Error: 637.9818796171741</a:t>
            </a:r>
          </a:p>
          <a:p>
            <a:pPr algn="l" defTabSz="825500">
              <a:lnSpc>
                <a:spcPct val="100000"/>
              </a:lnSpc>
              <a:defRPr sz="6400" spc="0">
                <a:latin typeface="Times New Roman" panose="02020603050405020304"/>
                <a:ea typeface="Times New Roman" panose="02020603050405020304"/>
                <a:cs typeface="Times New Roman" panose="02020603050405020304"/>
                <a:sym typeface="Times New Roman" panose="02020603050405020304"/>
              </a:defRPr>
            </a:pPr>
          </a:p>
          <a:p>
            <a:pPr algn="l" defTabSz="825500">
              <a:lnSpc>
                <a:spcPct val="100000"/>
              </a:lnSpc>
              <a:defRPr sz="6400" spc="0">
                <a:latin typeface="Times New Roman" panose="02020603050405020304"/>
                <a:ea typeface="Times New Roman" panose="02020603050405020304"/>
                <a:cs typeface="Times New Roman" panose="02020603050405020304"/>
                <a:sym typeface="Times New Roman" panose="02020603050405020304"/>
              </a:defRPr>
            </a:pPr>
            <a:r>
              <a:t>Root Mean Squared Error: 773.3460816403704</a:t>
            </a:r>
          </a:p>
        </p:txBody>
      </p:sp>
      <p:sp>
        <p:nvSpPr>
          <p:cNvPr id="210" name="Errors from SVM"/>
          <p:cNvSpPr txBox="1"/>
          <p:nvPr/>
        </p:nvSpPr>
        <p:spPr>
          <a:xfrm>
            <a:off x="1311518" y="1082002"/>
            <a:ext cx="8936483" cy="1490574"/>
          </a:xfrm>
          <a:prstGeom prst="rect">
            <a:avLst/>
          </a:prstGeom>
          <a:ln w="12700">
            <a:miter lim="400000"/>
          </a:ln>
        </p:spPr>
        <p:txBody>
          <a:bodyPr wrap="none" lIns="50800" tIns="50800" rIns="50800" bIns="50800" anchor="ctr">
            <a:spAutoFit/>
          </a:bodyPr>
          <a:lstStyle>
            <a:lvl1pPr>
              <a:defRPr sz="9400"/>
            </a:lvl1pPr>
          </a:lstStyle>
          <a:p>
            <a:r>
              <a:t>Errors from SVM</a:t>
            </a:r>
          </a:p>
        </p:txBody>
      </p:sp>
    </p:spTree>
  </p:cSld>
  <p:clrMapOvr>
    <a:masterClrMapping/>
  </p:clrMapOvr>
  <mc:AlternateContent xmlns:mc="http://schemas.openxmlformats.org/markup-compatibility/2006">
    <mc:Choice xmlns:p14="http://schemas.microsoft.com/office/powerpoint/2010/main" Requires="p14">
      <p:transition spd="med" p14:dur="1000">
        <p:push/>
      </p:transition>
    </mc:Choice>
    <mc:Fallback>
      <p:transition spd="med">
        <p:push/>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rcRect/>
        </a:blipFill>
        <a:effectLst/>
      </p:bgPr>
    </p:bg>
    <p:spTree>
      <p:nvGrpSpPr>
        <p:cNvPr id="1" name=""/>
        <p:cNvGrpSpPr/>
        <p:nvPr/>
      </p:nvGrpSpPr>
      <p:grpSpPr>
        <a:xfrm>
          <a:off x="0" y="0"/>
          <a:ext cx="0" cy="0"/>
          <a:chOff x="0" y="0"/>
          <a:chExt cx="0" cy="0"/>
        </a:xfrm>
      </p:grpSpPr>
      <p:sp>
        <p:nvSpPr>
          <p:cNvPr id="6" name="Text Placeholder 5"/>
          <p:cNvSpPr>
            <a:spLocks noGrp="1"/>
          </p:cNvSpPr>
          <p:nvPr>
            <p:ph type="body" orient="vert" idx="1"/>
          </p:nvPr>
        </p:nvSpPr>
        <p:spPr>
          <a:xfrm>
            <a:off x="1174750" y="2879090"/>
            <a:ext cx="21945600" cy="9574530"/>
          </a:xfrm>
        </p:spPr>
        <p:txBody>
          <a:bodyPr/>
          <a:p>
            <a:endParaRPr lang="en-US"/>
          </a:p>
        </p:txBody>
      </p:sp>
      <p:sp>
        <p:nvSpPr>
          <p:cNvPr id="210" name="Errors from SVM"/>
          <p:cNvSpPr txBox="1"/>
          <p:nvPr/>
        </p:nvSpPr>
        <p:spPr>
          <a:xfrm>
            <a:off x="1978649" y="1053224"/>
            <a:ext cx="7602220" cy="1548130"/>
          </a:xfrm>
          <a:prstGeom prst="rect">
            <a:avLst/>
          </a:prstGeom>
          <a:ln w="12700">
            <a:miter lim="400000"/>
          </a:ln>
        </p:spPr>
        <p:txBody>
          <a:bodyPr wrap="none" lIns="50800" tIns="50800" rIns="50800" bIns="50800" anchor="ctr">
            <a:spAutoFit/>
          </a:bodyPr>
          <a:lstStyle>
            <a:lvl1pPr>
              <a:defRPr sz="9400"/>
            </a:lvl1pPr>
          </a:lstStyle>
          <a:p>
            <a:r>
              <a:rPr lang="en-US"/>
              <a:t>Methodology :</a:t>
            </a:r>
            <a:endParaRPr lang="en-US"/>
          </a:p>
        </p:txBody>
      </p:sp>
      <p:graphicFrame>
        <p:nvGraphicFramePr>
          <p:cNvPr id="2" name="Table 1"/>
          <p:cNvGraphicFramePr/>
          <p:nvPr/>
        </p:nvGraphicFramePr>
        <p:xfrm>
          <a:off x="9382760" y="-8157528"/>
          <a:ext cx="5618163" cy="6438900"/>
        </p:xfrm>
        <a:graphic>
          <a:graphicData uri="http://schemas.openxmlformats.org/drawingml/2006/table">
            <a:tbl>
              <a:tblPr/>
              <a:tblGrid>
                <a:gridCol w="5618163"/>
                <a:gridCol w="0"/>
              </a:tblGrid>
              <a:tr h="1612900">
                <a:tc gridSpan="2">
                  <a:txBody>
                    <a:bodyPr/>
                    <a:p>
                      <a:pPr indent="0">
                        <a:buNone/>
                      </a:pPr>
                      <a:r>
                        <a:rPr lang="en-US" sz="1200" b="0">
                          <a:solidFill>
                            <a:srgbClr val="000000"/>
                          </a:solidFill>
                          <a:latin typeface="Times New Roman" panose="02020603050405020304" charset="0"/>
                          <a:cs typeface="Times New Roman" panose="02020603050405020304" charset="0"/>
                        </a:rPr>
                        <a:t>Enough methods are performed on the data to evaluate the data set and gather knowledge about the data. Let's perform some Machine Learning model and Experimentation to create a model that helps us to achieve the goal I stated in the problem definition. In this we talk about the various machine learning algorithms used for the project. They are Linear regression, Logistic regression, Svm, Knn, Ridge regression and Lasso regression.</a:t>
                      </a:r>
                      <a:endParaRPr 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94614" marR="58419" marT="5080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826000">
                <a:tc>
                  <a:txBody>
                    <a:bodyPr/>
                    <a:p>
                      <a:pPr indent="0">
                        <a:buNone/>
                      </a:pPr>
                      <a:r>
                        <a:rPr lang="en-US" sz="1400" b="1">
                          <a:solidFill>
                            <a:srgbClr val="000000"/>
                          </a:solidFill>
                          <a:latin typeface="Times New Roman" panose="02020603050405020304" charset="0"/>
                          <a:cs typeface="Times New Roman" panose="02020603050405020304" charset="0"/>
                        </a:rPr>
                        <a:t>4.1 LINEAR REGRESSION: </a:t>
                      </a:r>
                      <a:r>
                        <a:rPr lang="en-US" sz="1200" b="0">
                          <a:solidFill>
                            <a:srgbClr val="000000"/>
                          </a:solidFill>
                          <a:latin typeface="Times New Roman" panose="02020603050405020304" charset="0"/>
                          <a:cs typeface="Times New Roman" panose="02020603050405020304" charset="0"/>
                        </a:rPr>
                        <a:t>Linear regression is a type of supervised machine learning algorithm that computes the linear relationship between a dependent variable and one or more independent features. When the number of the independent feature, is 1 then it is known as Univariate Linear regression, and in the case of more than one feature, it is known as multivariate linear regression. The goal of the algorithm is to find the best linear equation that can predict the value of the dependent variable based on the independent variables. The equation provides a straight line that represents the relationship between the dependent and independent variables. The slope of the line indicates how much the dependent variable changes for a unit change in the independent variable. One of the most important supervised learning tasks is regression. In regression set of records are present with X and Y values and these values are used to learn a function so if you want to predict Y from an unknown X this learned function can be used. In regression we have to find the value of Y, So, a function is required that predicts continuous Y in the case of regression given X as independent features. Here Y is called a dependent or target variable and X is called an independent variable also known as the predictor of Y. There are many types of functions or modules that can be used for regression. </a:t>
                      </a:r>
                      <a:endParaRPr lang="en-US" sz="1400" b="1">
                        <a:solidFill>
                          <a:srgbClr val="000000"/>
                        </a:solidFill>
                        <a:latin typeface="Times New Roman" panose="02020603050405020304" charset="0"/>
                        <a:ea typeface="Times New Roman" panose="02020603050405020304" charset="0"/>
                        <a:cs typeface="Times New Roman" panose="02020603050405020304" charset="0"/>
                      </a:endParaRPr>
                    </a:p>
                  </a:txBody>
                  <a:tcPr marL="95250" marR="53975" marT="5715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sz="1000" b="0">
                        <a:latin typeface="Times New Roman" panose="02020603050405020304" charset="0"/>
                      </a:endParaRPr>
                    </a:p>
                  </a:txBody>
                  <a:tcPr>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tr>
            </a:tbl>
          </a:graphicData>
        </a:graphic>
      </p:graphicFrame>
      <p:pic>
        <p:nvPicPr>
          <p:cNvPr id="100" name="Picture 99"/>
          <p:cNvPicPr/>
          <p:nvPr/>
        </p:nvPicPr>
        <p:blipFill>
          <a:blip r:embed="rId2"/>
          <a:stretch>
            <a:fillRect/>
          </a:stretch>
        </p:blipFill>
        <p:spPr>
          <a:xfrm>
            <a:off x="9382760" y="-1718628"/>
            <a:ext cx="1897380" cy="1584960"/>
          </a:xfrm>
          <a:prstGeom prst="rect">
            <a:avLst/>
          </a:prstGeom>
          <a:noFill/>
          <a:ln w="9525">
            <a:noFill/>
          </a:ln>
        </p:spPr>
      </p:pic>
      <p:pic>
        <p:nvPicPr>
          <p:cNvPr id="4" name="Picture 3"/>
          <p:cNvPicPr/>
          <p:nvPr/>
        </p:nvPicPr>
        <p:blipFill>
          <a:blip r:embed="rId3"/>
          <a:stretch>
            <a:fillRect/>
          </a:stretch>
        </p:blipFill>
        <p:spPr>
          <a:xfrm>
            <a:off x="9382760" y="2400617"/>
            <a:ext cx="7620" cy="8305800"/>
          </a:xfrm>
          <a:prstGeom prst="rect">
            <a:avLst/>
          </a:prstGeom>
          <a:noFill/>
          <a:ln w="9525">
            <a:noFill/>
          </a:ln>
        </p:spPr>
      </p:pic>
      <p:pic>
        <p:nvPicPr>
          <p:cNvPr id="102" name="Picture 101"/>
          <p:cNvPicPr/>
          <p:nvPr/>
        </p:nvPicPr>
        <p:blipFill>
          <a:blip r:embed="rId3"/>
          <a:stretch>
            <a:fillRect/>
          </a:stretch>
        </p:blipFill>
        <p:spPr>
          <a:xfrm>
            <a:off x="9382760" y="10706416"/>
            <a:ext cx="7620" cy="8305800"/>
          </a:xfrm>
          <a:prstGeom prst="rect">
            <a:avLst/>
          </a:prstGeom>
          <a:noFill/>
          <a:ln w="9525">
            <a:noFill/>
          </a:ln>
        </p:spPr>
      </p:pic>
      <p:sp>
        <p:nvSpPr>
          <p:cNvPr id="103" name="Text Box 102"/>
          <p:cNvSpPr txBox="1"/>
          <p:nvPr/>
        </p:nvSpPr>
        <p:spPr>
          <a:xfrm>
            <a:off x="9382760" y="19012216"/>
            <a:ext cx="5080000" cy="2861310"/>
          </a:xfrm>
          <a:prstGeom prst="rect">
            <a:avLst/>
          </a:prstGeom>
          <a:noFill/>
          <a:ln w="9525">
            <a:noFill/>
          </a:ln>
        </p:spPr>
        <p:txBody>
          <a:bodyPr>
            <a:spAutoFit/>
          </a:bodyPr>
          <a:p>
            <a:pPr marL="6350" indent="-6350" algn="l"/>
            <a:r>
              <a:rPr lang="en-US" sz="1200">
                <a:solidFill>
                  <a:srgbClr val="000000"/>
                </a:solidFill>
                <a:latin typeface="Times New Roman" panose="02020603050405020304" charset="0"/>
              </a:rPr>
              <a:t> </a:t>
            </a:r>
            <a:r>
              <a:rPr lang="en-US" sz="1200">
                <a:solidFill>
                  <a:srgbClr val="000000"/>
                </a:solidFill>
                <a:latin typeface="Segoe UI Symbol" panose="020B0502040204020203" charset="0"/>
              </a:rPr>
              <a:t></a:t>
            </a:r>
            <a:r>
              <a:rPr lang="en-US" sz="1200">
                <a:solidFill>
                  <a:srgbClr val="000000"/>
                </a:solidFill>
                <a:latin typeface="Times New Roman" panose="02020603050405020304" charset="0"/>
              </a:rPr>
              <a:t>In the business world, linear regression can be used to predict customer churn based on various factors like customer tenure, usage patterns, and customer service interactions. Churn (yes/no) is the dependent variable, and customer-related factors are the independent variables.   </a:t>
            </a:r>
            <a:r>
              <a:rPr lang="en-US" sz="1200">
                <a:solidFill>
                  <a:srgbClr val="000000"/>
                </a:solidFill>
                <a:latin typeface="Segoe UI Symbol" panose="020B0502040204020203" charset="0"/>
              </a:rPr>
              <a:t></a:t>
            </a:r>
            <a:r>
              <a:rPr lang="en-US" sz="1200">
                <a:solidFill>
                  <a:srgbClr val="000000"/>
                </a:solidFill>
                <a:latin typeface="Times New Roman" panose="02020603050405020304" charset="0"/>
              </a:rPr>
              <a:t>Utility companies can employ linear regression to forecast energy consumption based on historical data, seasonal trends, and weather conditions. Energy consumption is the dependent variable, and time, weather, and other relevant factors serve as independent variables.   </a:t>
            </a:r>
            <a:r>
              <a:rPr lang="en-US" sz="1200">
                <a:solidFill>
                  <a:srgbClr val="000000"/>
                </a:solidFill>
                <a:latin typeface="Segoe UI Symbol" panose="020B0502040204020203" charset="0"/>
              </a:rPr>
              <a:t></a:t>
            </a:r>
            <a:r>
              <a:rPr lang="en-US" sz="1200">
                <a:solidFill>
                  <a:srgbClr val="000000"/>
                </a:solidFill>
                <a:latin typeface="Times New Roman" panose="02020603050405020304" charset="0"/>
              </a:rPr>
              <a:t>Retailers can use linear regression to predict future sales based on factors such as advertising spending, time of year, and past sales data. Sales are the dependent variable, and marketing budgets and time-related factors are independent variables. </a:t>
            </a:r>
            <a:endParaRPr lang="en-US"/>
          </a:p>
        </p:txBody>
      </p:sp>
      <p:sp>
        <p:nvSpPr>
          <p:cNvPr id="7" name="Title 6"/>
          <p:cNvSpPr>
            <a:spLocks noGrp="1"/>
          </p:cNvSpPr>
          <p:nvPr>
            <p:ph type="title"/>
          </p:nvPr>
        </p:nvSpPr>
        <p:spPr>
          <a:xfrm>
            <a:off x="1534795" y="3257550"/>
            <a:ext cx="21918295" cy="4924425"/>
          </a:xfrm>
        </p:spPr>
        <p:txBody>
          <a:bodyPr/>
          <a:p>
            <a:r>
              <a:rPr lang="en-US" sz="5400"/>
              <a:t>We will proceed with reading the data, and then perform data analysis. The practice of examining data using analytical or statistical methods in order to identify meaningful information is known as data analysis. After data analysis, we will find out the data distribution and data types. We will train 4 classification algorithms to predict the output. We will also compare the outputs. Let us get started with the project implementation.</a:t>
            </a:r>
            <a:endParaRPr lang="en-US" sz="5400"/>
          </a:p>
        </p:txBody>
      </p:sp>
    </p:spTree>
  </p:cSld>
  <p:clrMapOvr>
    <a:masterClrMapping/>
  </p:clrMapOvr>
  <mc:AlternateContent xmlns:mc="http://schemas.openxmlformats.org/markup-compatibility/2006">
    <mc:Choice xmlns:p14="http://schemas.microsoft.com/office/powerpoint/2010/main" Requires="p14">
      <p:transition spd="med" p14:dur="1000">
        <p:push/>
      </p:transition>
    </mc:Choice>
    <mc:Fallback>
      <p:transition spd="med">
        <p:pu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rcRect/>
        </a:blipFill>
        <a:effectLst/>
      </p:bgPr>
    </p:bg>
    <p:spTree>
      <p:nvGrpSpPr>
        <p:cNvPr id="1" name=""/>
        <p:cNvGrpSpPr/>
        <p:nvPr/>
      </p:nvGrpSpPr>
      <p:grpSpPr>
        <a:xfrm>
          <a:off x="0" y="0"/>
          <a:ext cx="0" cy="0"/>
          <a:chOff x="0" y="0"/>
          <a:chExt cx="0" cy="0"/>
        </a:xfrm>
      </p:grpSpPr>
      <p:sp>
        <p:nvSpPr>
          <p:cNvPr id="212" name="Thank You"/>
          <p:cNvSpPr txBox="1"/>
          <p:nvPr>
            <p:ph type="title"/>
          </p:nvPr>
        </p:nvSpPr>
        <p:spPr>
          <a:prstGeom prst="rect">
            <a:avLst/>
          </a:prstGeom>
          <a:effectLst>
            <a:reflection endPos="40000" dir="5400000" sy="-100000" algn="bl" rotWithShape="0"/>
          </a:effectLst>
        </p:spPr>
        <p:txBody>
          <a:bodyPr/>
          <a:lstStyle>
            <a:lvl1pPr algn="ctr">
              <a:defRPr sz="21100" spc="-421"/>
            </a:lvl1pPr>
          </a:lstStyle>
          <a:p>
            <a:r>
              <a:t>Thank You</a:t>
            </a:r>
          </a:p>
        </p:txBody>
      </p:sp>
    </p:spTree>
  </p:cSld>
  <p:clrMapOvr>
    <a:masterClrMapping/>
  </p:clrMapOvr>
  <mc:AlternateContent xmlns:mc="http://schemas.openxmlformats.org/markup-compatibility/2006">
    <mc:Choice xmlns:p14="http://schemas.microsoft.com/office/powerpoint/2010/main" Requires="p14">
      <p:transition spd="med" p14:dur="1000">
        <p:push/>
      </p:transition>
    </mc:Choice>
    <mc:Fallback>
      <p:transition spd="med">
        <p:pu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rcRect/>
        </a:blipFill>
        <a:effectLst/>
      </p:bgPr>
    </p:bg>
    <p:spTree>
      <p:nvGrpSpPr>
        <p:cNvPr id="1" name=""/>
        <p:cNvGrpSpPr/>
        <p:nvPr/>
      </p:nvGrpSpPr>
      <p:grpSpPr>
        <a:xfrm>
          <a:off x="0" y="0"/>
          <a:ext cx="0" cy="0"/>
          <a:chOff x="0" y="0"/>
          <a:chExt cx="0" cy="0"/>
        </a:xfrm>
      </p:grpSpPr>
      <p:sp>
        <p:nvSpPr>
          <p:cNvPr id="153" name="V.RAJAROHAN"/>
          <p:cNvSpPr txBox="1"/>
          <p:nvPr>
            <p:ph type="title"/>
          </p:nvPr>
        </p:nvSpPr>
        <p:spPr>
          <a:xfrm>
            <a:off x="527050" y="665480"/>
            <a:ext cx="9996805" cy="1685925"/>
          </a:xfrm>
          <a:prstGeom prst="rect">
            <a:avLst/>
          </a:prstGeom>
        </p:spPr>
        <p:txBody>
          <a:bodyPr/>
          <a:lstStyle/>
          <a:p>
            <a:r>
              <a:rPr lang="en-US"/>
              <a:t>CH.NITHIN KUMAR</a:t>
            </a:r>
            <a:endParaRPr lang="en-US"/>
          </a:p>
        </p:txBody>
      </p:sp>
      <p:sp>
        <p:nvSpPr>
          <p:cNvPr id="154" name="2203A52126"/>
          <p:cNvSpPr txBox="1"/>
          <p:nvPr>
            <p:ph type="body" sz="quarter" idx="1"/>
          </p:nvPr>
        </p:nvSpPr>
        <p:spPr>
          <a:xfrm>
            <a:off x="454660" y="2321560"/>
            <a:ext cx="5546725" cy="937260"/>
          </a:xfrm>
          <a:prstGeom prst="rect">
            <a:avLst/>
          </a:prstGeom>
        </p:spPr>
        <p:txBody>
          <a:bodyPr>
            <a:normAutofit lnSpcReduction="10000"/>
          </a:bodyPr>
          <a:lstStyle/>
          <a:p>
            <a:r>
              <a:t>220</a:t>
            </a:r>
            <a:r>
              <a:rPr lang="en-US"/>
              <a:t>3A52010</a:t>
            </a:r>
            <a:endParaRPr lang="en-US"/>
          </a:p>
        </p:txBody>
      </p:sp>
      <p:sp>
        <p:nvSpPr>
          <p:cNvPr id="5" name="2203A52126"/>
          <p:cNvSpPr txBox="1"/>
          <p:nvPr/>
        </p:nvSpPr>
        <p:spPr>
          <a:xfrm>
            <a:off x="8231505" y="6137910"/>
            <a:ext cx="5546725" cy="937260"/>
          </a:xfrm>
          <a:prstGeom prst="rect">
            <a:avLst/>
          </a:prstGeom>
          <a:ln w="12700">
            <a:miter lim="400000"/>
          </a:ln>
        </p:spPr>
        <p:txBody>
          <a:bodyPr lIns="50800" tIns="50800" rIns="50800" bIns="50800">
            <a:normAutofit lnSpcReduction="10000"/>
          </a:bodyPr>
          <a:lstStyle>
            <a:lvl1pPr marL="0" marR="0" indent="0" algn="l" defTabSz="825500" rtl="0" latinLnBrk="0">
              <a:lnSpc>
                <a:spcPct val="100000"/>
              </a:lnSpc>
              <a:spcBef>
                <a:spcPts val="0"/>
              </a:spcBef>
              <a:spcAft>
                <a:spcPts val="0"/>
              </a:spcAft>
              <a:buClrTx/>
              <a:buSzTx/>
              <a:buFontTx/>
              <a:buNone/>
              <a:defRPr sz="5500" b="1" i="0" u="none" strike="noStrike" cap="none" spc="0" baseline="0">
                <a:solidFill>
                  <a:srgbClr val="FFFFFF"/>
                </a:solidFill>
                <a:uFillTx/>
                <a:latin typeface="+mn-lt"/>
                <a:ea typeface="+mn-ea"/>
                <a:cs typeface="+mn-cs"/>
                <a:sym typeface="Helvetica Neue"/>
              </a:defRPr>
            </a:lvl1pPr>
            <a:lvl2pPr marL="0" marR="0" indent="457200" algn="l" defTabSz="825500" rtl="0" latinLnBrk="0">
              <a:lnSpc>
                <a:spcPct val="100000"/>
              </a:lnSpc>
              <a:spcBef>
                <a:spcPts val="0"/>
              </a:spcBef>
              <a:spcAft>
                <a:spcPts val="0"/>
              </a:spcAft>
              <a:buClrTx/>
              <a:buSzTx/>
              <a:buFontTx/>
              <a:buNone/>
              <a:defRPr sz="5500" b="1" i="0" u="none" strike="noStrike" cap="none" spc="0" baseline="0">
                <a:solidFill>
                  <a:srgbClr val="FFFFFF"/>
                </a:solidFill>
                <a:uFillTx/>
                <a:latin typeface="+mn-lt"/>
                <a:ea typeface="+mn-ea"/>
                <a:cs typeface="+mn-cs"/>
                <a:sym typeface="Helvetica Neue"/>
              </a:defRPr>
            </a:lvl2pPr>
            <a:lvl3pPr marL="0" marR="0" indent="914400" algn="l" defTabSz="825500" rtl="0" latinLnBrk="0">
              <a:lnSpc>
                <a:spcPct val="100000"/>
              </a:lnSpc>
              <a:spcBef>
                <a:spcPts val="0"/>
              </a:spcBef>
              <a:spcAft>
                <a:spcPts val="0"/>
              </a:spcAft>
              <a:buClrTx/>
              <a:buSzTx/>
              <a:buFontTx/>
              <a:buNone/>
              <a:defRPr sz="5500" b="1" i="0" u="none" strike="noStrike" cap="none" spc="0" baseline="0">
                <a:solidFill>
                  <a:srgbClr val="FFFFFF"/>
                </a:solidFill>
                <a:uFillTx/>
                <a:latin typeface="+mn-lt"/>
                <a:ea typeface="+mn-ea"/>
                <a:cs typeface="+mn-cs"/>
                <a:sym typeface="Helvetica Neue"/>
              </a:defRPr>
            </a:lvl3pPr>
            <a:lvl4pPr marL="0" marR="0" indent="1371600" algn="l" defTabSz="825500" rtl="0" latinLnBrk="0">
              <a:lnSpc>
                <a:spcPct val="100000"/>
              </a:lnSpc>
              <a:spcBef>
                <a:spcPts val="0"/>
              </a:spcBef>
              <a:spcAft>
                <a:spcPts val="0"/>
              </a:spcAft>
              <a:buClrTx/>
              <a:buSzTx/>
              <a:buFontTx/>
              <a:buNone/>
              <a:defRPr sz="5500" b="1" i="0" u="none" strike="noStrike" cap="none" spc="0" baseline="0">
                <a:solidFill>
                  <a:srgbClr val="FFFFFF"/>
                </a:solidFill>
                <a:uFillTx/>
                <a:latin typeface="+mn-lt"/>
                <a:ea typeface="+mn-ea"/>
                <a:cs typeface="+mn-cs"/>
                <a:sym typeface="Helvetica Neue"/>
              </a:defRPr>
            </a:lvl4pPr>
            <a:lvl5pPr marL="0" marR="0" indent="1828800" algn="l" defTabSz="825500" rtl="0" latinLnBrk="0">
              <a:lnSpc>
                <a:spcPct val="100000"/>
              </a:lnSpc>
              <a:spcBef>
                <a:spcPts val="0"/>
              </a:spcBef>
              <a:spcAft>
                <a:spcPts val="0"/>
              </a:spcAft>
              <a:buClrTx/>
              <a:buSzTx/>
              <a:buFontTx/>
              <a:buNone/>
              <a:defRPr sz="5500" b="1" i="0" u="none" strike="noStrike" cap="none" spc="0" baseline="0">
                <a:solidFill>
                  <a:srgbClr val="FFFFFF"/>
                </a:solidFill>
                <a:uFillTx/>
                <a:latin typeface="+mn-lt"/>
                <a:ea typeface="+mn-ea"/>
                <a:cs typeface="+mn-cs"/>
                <a:sym typeface="Helvetica Neue"/>
              </a:defRPr>
            </a:lvl5pPr>
            <a:lvl6pPr marL="36576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FFFFFF"/>
                </a:solidFill>
                <a:uFillTx/>
                <a:latin typeface="+mn-lt"/>
                <a:ea typeface="+mn-ea"/>
                <a:cs typeface="+mn-cs"/>
                <a:sym typeface="Helvetica Neue"/>
              </a:defRPr>
            </a:lvl6pPr>
            <a:lvl7pPr marL="42672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FFFFFF"/>
                </a:solidFill>
                <a:uFillTx/>
                <a:latin typeface="+mn-lt"/>
                <a:ea typeface="+mn-ea"/>
                <a:cs typeface="+mn-cs"/>
                <a:sym typeface="Helvetica Neue"/>
              </a:defRPr>
            </a:lvl7pPr>
            <a:lvl8pPr marL="48768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FFFFFF"/>
                </a:solidFill>
                <a:uFillTx/>
                <a:latin typeface="+mn-lt"/>
                <a:ea typeface="+mn-ea"/>
                <a:cs typeface="+mn-cs"/>
                <a:sym typeface="Helvetica Neue"/>
              </a:defRPr>
            </a:lvl8pPr>
            <a:lvl9pPr marL="5486400" marR="0" indent="-609600" algn="l" defTabSz="2438400" rtl="0" latinLnBrk="0">
              <a:lnSpc>
                <a:spcPct val="90000"/>
              </a:lnSpc>
              <a:spcBef>
                <a:spcPts val="4500"/>
              </a:spcBef>
              <a:spcAft>
                <a:spcPts val="0"/>
              </a:spcAft>
              <a:buClrTx/>
              <a:buSzPct val="123000"/>
              <a:buFontTx/>
              <a:buChar char="•"/>
              <a:defRPr sz="4800" b="0" i="0" u="none" strike="noStrike" cap="none" spc="0" baseline="0">
                <a:solidFill>
                  <a:srgbClr val="FFFFFF"/>
                </a:solidFill>
                <a:uFillTx/>
                <a:latin typeface="+mn-lt"/>
                <a:ea typeface="+mn-ea"/>
                <a:cs typeface="+mn-cs"/>
                <a:sym typeface="Helvetica Neue"/>
              </a:defRPr>
            </a:lvl9pPr>
          </a:lstStyle>
          <a:p>
            <a:r>
              <a:t>220</a:t>
            </a:r>
            <a:r>
              <a:rPr lang="en-US"/>
              <a:t>3A52008</a:t>
            </a:r>
            <a:endParaRPr lang="en-US"/>
          </a:p>
        </p:txBody>
      </p:sp>
      <p:sp>
        <p:nvSpPr>
          <p:cNvPr id="6" name="Text Box 5"/>
          <p:cNvSpPr txBox="1"/>
          <p:nvPr/>
        </p:nvSpPr>
        <p:spPr>
          <a:xfrm>
            <a:off x="5639435" y="4697730"/>
            <a:ext cx="9580880" cy="14554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2438400" rtl="0" fontAlgn="auto" latinLnBrk="0" hangingPunct="0">
              <a:lnSpc>
                <a:spcPct val="100000"/>
              </a:lnSpc>
              <a:spcBef>
                <a:spcPts val="0"/>
              </a:spcBef>
              <a:spcAft>
                <a:spcPts val="0"/>
              </a:spcAft>
              <a:buClrTx/>
              <a:buSzTx/>
              <a:buFontTx/>
              <a:buNone/>
            </a:pPr>
            <a:r>
              <a:rPr kumimoji="0" lang="en-US" sz="8800" b="1" i="0" baseline="0">
                <a:ln>
                  <a:noFill/>
                </a:ln>
                <a:solidFill>
                  <a:srgbClr val="FFFFFF"/>
                </a:solidFill>
                <a:effectLst/>
                <a:uFillTx/>
                <a:latin typeface="+mn-lt"/>
                <a:ea typeface="+mn-ea"/>
                <a:cs typeface="+mn-cs"/>
                <a:sym typeface="Helvetica Neue"/>
              </a:rPr>
              <a:t>B.LOKESH</a:t>
            </a:r>
            <a:endParaRPr kumimoji="0" lang="en-US" sz="8800" b="1" i="0" baseline="0">
              <a:ln>
                <a:noFill/>
              </a:ln>
              <a:solidFill>
                <a:srgbClr val="FFFFFF"/>
              </a:solidFill>
              <a:effectLst/>
              <a:uFillTx/>
              <a:latin typeface="+mn-lt"/>
              <a:ea typeface="+mn-ea"/>
              <a:cs typeface="+mn-cs"/>
              <a:sym typeface="Helvetica Neue"/>
            </a:endParaRPr>
          </a:p>
        </p:txBody>
      </p:sp>
      <p:sp>
        <p:nvSpPr>
          <p:cNvPr id="7" name="Text Box 6"/>
          <p:cNvSpPr txBox="1"/>
          <p:nvPr/>
        </p:nvSpPr>
        <p:spPr>
          <a:xfrm>
            <a:off x="13200380" y="6713538"/>
            <a:ext cx="11393170" cy="14554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2438400" rtl="0" fontAlgn="auto" latinLnBrk="0" hangingPunct="0">
              <a:lnSpc>
                <a:spcPct val="100000"/>
              </a:lnSpc>
              <a:spcBef>
                <a:spcPts val="0"/>
              </a:spcBef>
              <a:spcAft>
                <a:spcPts val="0"/>
              </a:spcAft>
              <a:buClrTx/>
              <a:buSzTx/>
              <a:buFontTx/>
              <a:buNone/>
            </a:pPr>
            <a:r>
              <a:rPr kumimoji="0" lang="en-US" sz="8800" b="1" i="0" u="none" strike="noStrike" cap="none" spc="0" normalizeH="0" baseline="0">
                <a:ln>
                  <a:noFill/>
                </a:ln>
                <a:solidFill>
                  <a:srgbClr val="FFFFFF"/>
                </a:solidFill>
                <a:effectLst/>
                <a:uFillTx/>
                <a:latin typeface="+mn-lt"/>
                <a:ea typeface="+mn-ea"/>
                <a:cs typeface="+mn-cs"/>
                <a:sym typeface="Helvetica Neue"/>
              </a:rPr>
              <a:t>J.VINAY KUMAR</a:t>
            </a:r>
            <a:endParaRPr kumimoji="0" lang="en-US" sz="8800" b="1" i="0" u="none" strike="noStrike" cap="none" spc="0" normalizeH="0" baseline="0">
              <a:ln>
                <a:noFill/>
              </a:ln>
              <a:solidFill>
                <a:srgbClr val="FFFFFF"/>
              </a:solidFill>
              <a:effectLst/>
              <a:uFillTx/>
              <a:latin typeface="+mn-lt"/>
              <a:ea typeface="+mn-ea"/>
              <a:cs typeface="+mn-cs"/>
              <a:sym typeface="Helvetica Neue"/>
            </a:endParaRPr>
          </a:p>
        </p:txBody>
      </p:sp>
      <p:sp>
        <p:nvSpPr>
          <p:cNvPr id="8" name="Text Box 7"/>
          <p:cNvSpPr txBox="1"/>
          <p:nvPr/>
        </p:nvSpPr>
        <p:spPr>
          <a:xfrm>
            <a:off x="9384030" y="8369935"/>
            <a:ext cx="17118330" cy="11169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2438400" rtl="0" fontAlgn="auto" latinLnBrk="0" hangingPunct="0">
              <a:lnSpc>
                <a:spcPct val="100000"/>
              </a:lnSpc>
              <a:spcBef>
                <a:spcPts val="0"/>
              </a:spcBef>
              <a:spcAft>
                <a:spcPts val="0"/>
              </a:spcAft>
              <a:buClrTx/>
              <a:buSzTx/>
              <a:buFontTx/>
              <a:buNone/>
            </a:pPr>
            <a:r>
              <a:rPr kumimoji="0" lang="en-US" sz="6600" b="1" i="0" baseline="0">
                <a:ln>
                  <a:noFill/>
                </a:ln>
                <a:solidFill>
                  <a:srgbClr val="FFFFFF"/>
                </a:solidFill>
                <a:effectLst/>
                <a:uFillTx/>
                <a:latin typeface="+mn-lt"/>
                <a:ea typeface="+mn-ea"/>
                <a:cs typeface="+mn-cs"/>
                <a:sym typeface="Helvetica Neue"/>
              </a:rPr>
              <a:t>2203A52090</a:t>
            </a:r>
            <a:endParaRPr kumimoji="0" lang="en-US" sz="6600" b="1" i="0" baseline="0">
              <a:ln>
                <a:noFill/>
              </a:ln>
              <a:solidFill>
                <a:srgbClr val="FFFFFF"/>
              </a:solidFill>
              <a:effectLst/>
              <a:uFillTx/>
              <a:latin typeface="+mn-lt"/>
              <a:ea typeface="+mn-ea"/>
              <a:cs typeface="+mn-cs"/>
              <a:sym typeface="Helvetica Neue"/>
            </a:endParaRPr>
          </a:p>
        </p:txBody>
      </p:sp>
    </p:spTree>
  </p:cSld>
  <p:clrMapOvr>
    <a:masterClrMapping/>
  </p:clrMapOvr>
  <mc:AlternateContent xmlns:mc="http://schemas.openxmlformats.org/markup-compatibility/2006">
    <mc:Choice xmlns:p14="http://schemas.microsoft.com/office/powerpoint/2010/main" Requires="p14">
      <p:transition spd="med" p14:dur="1000">
        <p:push/>
      </p:transition>
    </mc:Choice>
    <mc:Fallback>
      <p:transition spd="med">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rcRect/>
        </a:blipFill>
        <a:effectLst/>
      </p:bgPr>
    </p:bg>
    <p:spTree>
      <p:nvGrpSpPr>
        <p:cNvPr id="1" name=""/>
        <p:cNvGrpSpPr/>
        <p:nvPr/>
      </p:nvGrpSpPr>
      <p:grpSpPr>
        <a:xfrm>
          <a:off x="0" y="0"/>
          <a:ext cx="0" cy="0"/>
          <a:chOff x="0" y="0"/>
          <a:chExt cx="0" cy="0"/>
        </a:xfrm>
      </p:grpSpPr>
      <p:pic>
        <p:nvPicPr>
          <p:cNvPr id="157" name="414-4147732_mobile-phones-hd-png-download.png" descr="414-4147732_mobile-phones-hd-png-download.png"/>
          <p:cNvPicPr>
            <a:picLocks noChangeAspect="1"/>
          </p:cNvPicPr>
          <p:nvPr>
            <p:ph type="pic" idx="21"/>
          </p:nvPr>
        </p:nvPicPr>
        <p:blipFill>
          <a:blip r:embed="rId2">
            <a:alphaModFix amt="90325"/>
          </a:blip>
          <a:srcRect l="8863" t="10573" r="8863" b="17086"/>
          <a:stretch>
            <a:fillRect/>
          </a:stretch>
        </p:blipFill>
        <p:spPr>
          <a:xfrm>
            <a:off x="0" y="206858"/>
            <a:ext cx="24384000" cy="9922219"/>
          </a:xfrm>
          <a:custGeom>
            <a:avLst/>
            <a:gdLst/>
            <a:ahLst/>
            <a:cxnLst>
              <a:cxn ang="0">
                <a:pos x="wd2" y="hd2"/>
              </a:cxn>
              <a:cxn ang="5400000">
                <a:pos x="wd2" y="hd2"/>
              </a:cxn>
              <a:cxn ang="10800000">
                <a:pos x="wd2" y="hd2"/>
              </a:cxn>
              <a:cxn ang="16200000">
                <a:pos x="wd2" y="hd2"/>
              </a:cxn>
            </a:cxnLst>
            <a:rect l="0" t="0" r="r" b="b"/>
            <a:pathLst>
              <a:path w="21600" h="21598" extrusionOk="0">
                <a:moveTo>
                  <a:pt x="11695" y="1"/>
                </a:moveTo>
                <a:cubicBezTo>
                  <a:pt x="11441" y="-2"/>
                  <a:pt x="11111" y="2"/>
                  <a:pt x="10678" y="8"/>
                </a:cubicBezTo>
                <a:lnTo>
                  <a:pt x="9014" y="31"/>
                </a:lnTo>
                <a:lnTo>
                  <a:pt x="8884" y="214"/>
                </a:lnTo>
                <a:cubicBezTo>
                  <a:pt x="8716" y="451"/>
                  <a:pt x="8602" y="984"/>
                  <a:pt x="8602" y="1537"/>
                </a:cubicBezTo>
                <a:cubicBezTo>
                  <a:pt x="8602" y="1761"/>
                  <a:pt x="8585" y="1959"/>
                  <a:pt x="8563" y="2005"/>
                </a:cubicBezTo>
                <a:cubicBezTo>
                  <a:pt x="8538" y="2056"/>
                  <a:pt x="8169" y="2093"/>
                  <a:pt x="7527" y="2108"/>
                </a:cubicBezTo>
                <a:cubicBezTo>
                  <a:pt x="6811" y="2125"/>
                  <a:pt x="6519" y="2156"/>
                  <a:pt x="6493" y="2220"/>
                </a:cubicBezTo>
                <a:cubicBezTo>
                  <a:pt x="6473" y="2269"/>
                  <a:pt x="6449" y="2589"/>
                  <a:pt x="6438" y="2933"/>
                </a:cubicBezTo>
                <a:lnTo>
                  <a:pt x="6419" y="3557"/>
                </a:lnTo>
                <a:lnTo>
                  <a:pt x="5885" y="3610"/>
                </a:lnTo>
                <a:cubicBezTo>
                  <a:pt x="5591" y="3639"/>
                  <a:pt x="5308" y="3682"/>
                  <a:pt x="5255" y="3706"/>
                </a:cubicBezTo>
                <a:cubicBezTo>
                  <a:pt x="5136" y="3758"/>
                  <a:pt x="5004" y="4005"/>
                  <a:pt x="4968" y="4242"/>
                </a:cubicBezTo>
                <a:cubicBezTo>
                  <a:pt x="4945" y="4385"/>
                  <a:pt x="4918" y="4420"/>
                  <a:pt x="4825" y="4421"/>
                </a:cubicBezTo>
                <a:cubicBezTo>
                  <a:pt x="4544" y="4425"/>
                  <a:pt x="3834" y="4567"/>
                  <a:pt x="3721" y="4642"/>
                </a:cubicBezTo>
                <a:cubicBezTo>
                  <a:pt x="3597" y="4724"/>
                  <a:pt x="3585" y="4764"/>
                  <a:pt x="3558" y="5207"/>
                </a:cubicBezTo>
                <a:cubicBezTo>
                  <a:pt x="3549" y="5350"/>
                  <a:pt x="3520" y="5359"/>
                  <a:pt x="2934" y="5395"/>
                </a:cubicBezTo>
                <a:lnTo>
                  <a:pt x="2320" y="5433"/>
                </a:lnTo>
                <a:lnTo>
                  <a:pt x="2164" y="5815"/>
                </a:lnTo>
                <a:lnTo>
                  <a:pt x="2008" y="6197"/>
                </a:lnTo>
                <a:lnTo>
                  <a:pt x="1756" y="6246"/>
                </a:lnTo>
                <a:cubicBezTo>
                  <a:pt x="1618" y="6272"/>
                  <a:pt x="1405" y="6295"/>
                  <a:pt x="1284" y="6295"/>
                </a:cubicBezTo>
                <a:cubicBezTo>
                  <a:pt x="1095" y="6295"/>
                  <a:pt x="1055" y="6319"/>
                  <a:pt x="1000" y="6463"/>
                </a:cubicBezTo>
                <a:cubicBezTo>
                  <a:pt x="938" y="6627"/>
                  <a:pt x="914" y="6633"/>
                  <a:pt x="0" y="6657"/>
                </a:cubicBezTo>
                <a:lnTo>
                  <a:pt x="0" y="15148"/>
                </a:lnTo>
                <a:cubicBezTo>
                  <a:pt x="914" y="15149"/>
                  <a:pt x="970" y="15167"/>
                  <a:pt x="970" y="15449"/>
                </a:cubicBezTo>
                <a:cubicBezTo>
                  <a:pt x="970" y="15516"/>
                  <a:pt x="1001" y="15642"/>
                  <a:pt x="1039" y="15729"/>
                </a:cubicBezTo>
                <a:cubicBezTo>
                  <a:pt x="1101" y="15872"/>
                  <a:pt x="1153" y="15890"/>
                  <a:pt x="1596" y="15923"/>
                </a:cubicBezTo>
                <a:cubicBezTo>
                  <a:pt x="1864" y="15943"/>
                  <a:pt x="2103" y="15968"/>
                  <a:pt x="2125" y="15978"/>
                </a:cubicBezTo>
                <a:cubicBezTo>
                  <a:pt x="2148" y="15989"/>
                  <a:pt x="2188" y="16084"/>
                  <a:pt x="2214" y="16191"/>
                </a:cubicBezTo>
                <a:cubicBezTo>
                  <a:pt x="2293" y="16505"/>
                  <a:pt x="2346" y="16572"/>
                  <a:pt x="2516" y="16572"/>
                </a:cubicBezTo>
                <a:cubicBezTo>
                  <a:pt x="2604" y="16572"/>
                  <a:pt x="2685" y="16606"/>
                  <a:pt x="2695" y="16647"/>
                </a:cubicBezTo>
                <a:cubicBezTo>
                  <a:pt x="2706" y="16691"/>
                  <a:pt x="2884" y="16722"/>
                  <a:pt x="3124" y="16722"/>
                </a:cubicBezTo>
                <a:cubicBezTo>
                  <a:pt x="3501" y="16722"/>
                  <a:pt x="3537" y="16735"/>
                  <a:pt x="3572" y="16872"/>
                </a:cubicBezTo>
                <a:cubicBezTo>
                  <a:pt x="3637" y="17130"/>
                  <a:pt x="3854" y="17242"/>
                  <a:pt x="4415" y="17310"/>
                </a:cubicBezTo>
                <a:cubicBezTo>
                  <a:pt x="4923" y="17371"/>
                  <a:pt x="4946" y="17380"/>
                  <a:pt x="5010" y="17558"/>
                </a:cubicBezTo>
                <a:cubicBezTo>
                  <a:pt x="5182" y="18038"/>
                  <a:pt x="5172" y="18032"/>
                  <a:pt x="5804" y="18072"/>
                </a:cubicBezTo>
                <a:lnTo>
                  <a:pt x="6389" y="18110"/>
                </a:lnTo>
                <a:lnTo>
                  <a:pt x="6409" y="18508"/>
                </a:lnTo>
                <a:cubicBezTo>
                  <a:pt x="6445" y="19230"/>
                  <a:pt x="6392" y="19198"/>
                  <a:pt x="7522" y="19198"/>
                </a:cubicBezTo>
                <a:cubicBezTo>
                  <a:pt x="8637" y="19198"/>
                  <a:pt x="8548" y="19145"/>
                  <a:pt x="8586" y="19836"/>
                </a:cubicBezTo>
                <a:cubicBezTo>
                  <a:pt x="8645" y="20907"/>
                  <a:pt x="8753" y="21234"/>
                  <a:pt x="9128" y="21482"/>
                </a:cubicBezTo>
                <a:cubicBezTo>
                  <a:pt x="9256" y="21567"/>
                  <a:pt x="9596" y="21590"/>
                  <a:pt x="10796" y="21594"/>
                </a:cubicBezTo>
                <a:lnTo>
                  <a:pt x="12302" y="21598"/>
                </a:lnTo>
                <a:lnTo>
                  <a:pt x="12498" y="21368"/>
                </a:lnTo>
                <a:cubicBezTo>
                  <a:pt x="12787" y="21030"/>
                  <a:pt x="12891" y="20561"/>
                  <a:pt x="12910" y="19512"/>
                </a:cubicBezTo>
                <a:cubicBezTo>
                  <a:pt x="12915" y="19221"/>
                  <a:pt x="12932" y="19095"/>
                  <a:pt x="12971" y="19043"/>
                </a:cubicBezTo>
                <a:cubicBezTo>
                  <a:pt x="13001" y="19004"/>
                  <a:pt x="13430" y="18971"/>
                  <a:pt x="13935" y="18968"/>
                </a:cubicBezTo>
                <a:cubicBezTo>
                  <a:pt x="14981" y="18963"/>
                  <a:pt x="15021" y="18946"/>
                  <a:pt x="15129" y="18466"/>
                </a:cubicBezTo>
                <a:lnTo>
                  <a:pt x="15201" y="18148"/>
                </a:lnTo>
                <a:lnTo>
                  <a:pt x="15548" y="18148"/>
                </a:lnTo>
                <a:cubicBezTo>
                  <a:pt x="15746" y="18148"/>
                  <a:pt x="15903" y="18115"/>
                  <a:pt x="15913" y="18072"/>
                </a:cubicBezTo>
                <a:cubicBezTo>
                  <a:pt x="15924" y="18031"/>
                  <a:pt x="16035" y="17997"/>
                  <a:pt x="16161" y="17997"/>
                </a:cubicBezTo>
                <a:cubicBezTo>
                  <a:pt x="16403" y="17997"/>
                  <a:pt x="16475" y="17940"/>
                  <a:pt x="16601" y="17653"/>
                </a:cubicBezTo>
                <a:cubicBezTo>
                  <a:pt x="16674" y="17485"/>
                  <a:pt x="16706" y="17474"/>
                  <a:pt x="17242" y="17427"/>
                </a:cubicBezTo>
                <a:cubicBezTo>
                  <a:pt x="17861" y="17373"/>
                  <a:pt x="17931" y="17326"/>
                  <a:pt x="18033" y="16904"/>
                </a:cubicBezTo>
                <a:lnTo>
                  <a:pt x="18089" y="16670"/>
                </a:lnTo>
                <a:lnTo>
                  <a:pt x="18623" y="16628"/>
                </a:lnTo>
                <a:cubicBezTo>
                  <a:pt x="19178" y="16584"/>
                  <a:pt x="19270" y="16534"/>
                  <a:pt x="19388" y="16212"/>
                </a:cubicBezTo>
                <a:cubicBezTo>
                  <a:pt x="19437" y="16079"/>
                  <a:pt x="19498" y="16056"/>
                  <a:pt x="19947" y="16008"/>
                </a:cubicBezTo>
                <a:lnTo>
                  <a:pt x="20450" y="15953"/>
                </a:lnTo>
                <a:lnTo>
                  <a:pt x="20548" y="15718"/>
                </a:lnTo>
                <a:cubicBezTo>
                  <a:pt x="20601" y="15589"/>
                  <a:pt x="20659" y="15423"/>
                  <a:pt x="20676" y="15349"/>
                </a:cubicBezTo>
                <a:cubicBezTo>
                  <a:pt x="20704" y="15223"/>
                  <a:pt x="20770" y="15214"/>
                  <a:pt x="21589" y="15216"/>
                </a:cubicBezTo>
                <a:cubicBezTo>
                  <a:pt x="21593" y="15216"/>
                  <a:pt x="21596" y="15216"/>
                  <a:pt x="21600" y="15216"/>
                </a:cubicBezTo>
                <a:lnTo>
                  <a:pt x="21600" y="6767"/>
                </a:lnTo>
                <a:cubicBezTo>
                  <a:pt x="21431" y="6784"/>
                  <a:pt x="21292" y="6806"/>
                  <a:pt x="21253" y="6830"/>
                </a:cubicBezTo>
                <a:cubicBezTo>
                  <a:pt x="20897" y="7052"/>
                  <a:pt x="20871" y="7060"/>
                  <a:pt x="20779" y="6967"/>
                </a:cubicBezTo>
                <a:cubicBezTo>
                  <a:pt x="20729" y="6916"/>
                  <a:pt x="20668" y="6779"/>
                  <a:pt x="20643" y="6662"/>
                </a:cubicBezTo>
                <a:cubicBezTo>
                  <a:pt x="20570" y="6314"/>
                  <a:pt x="20498" y="6267"/>
                  <a:pt x="19979" y="6223"/>
                </a:cubicBezTo>
                <a:lnTo>
                  <a:pt x="19495" y="6183"/>
                </a:lnTo>
                <a:lnTo>
                  <a:pt x="19413" y="5885"/>
                </a:lnTo>
                <a:cubicBezTo>
                  <a:pt x="19300" y="5475"/>
                  <a:pt x="19189" y="5408"/>
                  <a:pt x="18609" y="5401"/>
                </a:cubicBezTo>
                <a:cubicBezTo>
                  <a:pt x="18099" y="5395"/>
                  <a:pt x="18108" y="5402"/>
                  <a:pt x="18050" y="4990"/>
                </a:cubicBezTo>
                <a:cubicBezTo>
                  <a:pt x="17987" y="4537"/>
                  <a:pt x="17904" y="4469"/>
                  <a:pt x="17325" y="4400"/>
                </a:cubicBezTo>
                <a:lnTo>
                  <a:pt x="16799" y="4336"/>
                </a:lnTo>
                <a:lnTo>
                  <a:pt x="16715" y="4116"/>
                </a:lnTo>
                <a:cubicBezTo>
                  <a:pt x="16670" y="3995"/>
                  <a:pt x="16640" y="3849"/>
                  <a:pt x="16649" y="3791"/>
                </a:cubicBezTo>
                <a:cubicBezTo>
                  <a:pt x="16659" y="3729"/>
                  <a:pt x="16624" y="3614"/>
                  <a:pt x="16564" y="3509"/>
                </a:cubicBezTo>
                <a:cubicBezTo>
                  <a:pt x="16467" y="3339"/>
                  <a:pt x="16438" y="3331"/>
                  <a:pt x="15853" y="3308"/>
                </a:cubicBezTo>
                <a:cubicBezTo>
                  <a:pt x="15518" y="3296"/>
                  <a:pt x="15228" y="3253"/>
                  <a:pt x="15208" y="3213"/>
                </a:cubicBezTo>
                <a:cubicBezTo>
                  <a:pt x="15189" y="3174"/>
                  <a:pt x="15164" y="3016"/>
                  <a:pt x="15153" y="2862"/>
                </a:cubicBezTo>
                <a:cubicBezTo>
                  <a:pt x="15125" y="2455"/>
                  <a:pt x="15068" y="2313"/>
                  <a:pt x="14916" y="2272"/>
                </a:cubicBezTo>
                <a:cubicBezTo>
                  <a:pt x="14843" y="2252"/>
                  <a:pt x="14695" y="2205"/>
                  <a:pt x="14586" y="2168"/>
                </a:cubicBezTo>
                <a:cubicBezTo>
                  <a:pt x="14463" y="2126"/>
                  <a:pt x="14272" y="2129"/>
                  <a:pt x="14082" y="2175"/>
                </a:cubicBezTo>
                <a:cubicBezTo>
                  <a:pt x="13914" y="2216"/>
                  <a:pt x="13584" y="2240"/>
                  <a:pt x="13349" y="2229"/>
                </a:cubicBezTo>
                <a:lnTo>
                  <a:pt x="12922" y="2207"/>
                </a:lnTo>
                <a:lnTo>
                  <a:pt x="12897" y="1644"/>
                </a:lnTo>
                <a:cubicBezTo>
                  <a:pt x="12869" y="1000"/>
                  <a:pt x="12785" y="509"/>
                  <a:pt x="12667" y="303"/>
                </a:cubicBezTo>
                <a:cubicBezTo>
                  <a:pt x="12536" y="73"/>
                  <a:pt x="12457" y="8"/>
                  <a:pt x="11695" y="1"/>
                </a:cubicBezTo>
                <a:close/>
              </a:path>
            </a:pathLst>
          </a:custGeom>
          <a:ln>
            <a:solidFill>
              <a:srgbClr val="000000"/>
            </a:solidFill>
          </a:ln>
        </p:spPr>
      </p:pic>
      <p:sp>
        <p:nvSpPr>
          <p:cNvPr id="158" name="PROBLEM STATEMENT"/>
          <p:cNvSpPr txBox="1"/>
          <p:nvPr>
            <p:ph type="title"/>
          </p:nvPr>
        </p:nvSpPr>
        <p:spPr>
          <a:prstGeom prst="rect">
            <a:avLst/>
          </a:prstGeom>
        </p:spPr>
        <p:txBody>
          <a:bodyPr/>
          <a:lstStyle>
            <a:lvl1pPr>
              <a:defRPr sz="12300" b="0" spc="-246">
                <a:latin typeface="Phosphate Inline"/>
                <a:ea typeface="Phosphate Inline"/>
                <a:cs typeface="Phosphate Inline"/>
                <a:sym typeface="Phosphate Inline"/>
              </a:defRPr>
            </a:lvl1pPr>
          </a:lstStyle>
          <a:p>
            <a:r>
              <a:t>PROBLEM STATEMENT</a:t>
            </a:r>
          </a:p>
        </p:txBody>
      </p:sp>
      <p:sp>
        <p:nvSpPr>
          <p:cNvPr id="159" name="“Create a machine learning model to predict mobile phone prices based on their specifications, enabling consumers to make informed buying decisions. The model should consider attributes like processor, camera, RAM, and brand to estimate mobile prices acc"/>
          <p:cNvSpPr txBox="1"/>
          <p:nvPr>
            <p:ph type="body" sz="quarter" idx="1"/>
          </p:nvPr>
        </p:nvSpPr>
        <p:spPr>
          <a:prstGeom prst="rect">
            <a:avLst/>
          </a:prstGeom>
        </p:spPr>
        <p:txBody>
          <a:bodyPr/>
          <a:lstStyle/>
          <a:p>
            <a:pPr algn="ctr" defTabSz="594360">
              <a:defRPr sz="2305" b="0">
                <a:solidFill>
                  <a:srgbClr val="000000"/>
                </a:solidFill>
                <a:latin typeface="Helvetica Neue Medium"/>
                <a:ea typeface="Helvetica Neue Medium"/>
                <a:cs typeface="Helvetica Neue Medium"/>
                <a:sym typeface="Helvetica Neue Medium"/>
              </a:defRPr>
            </a:pPr>
            <a:r>
              <a:t>“</a:t>
            </a:r>
            <a:r>
              <a:rPr sz="2665" b="1">
                <a:solidFill>
                  <a:srgbClr val="FFFFFF"/>
                </a:solidFill>
                <a:latin typeface="+mn-lt"/>
                <a:ea typeface="+mn-ea"/>
                <a:cs typeface="+mn-cs"/>
                <a:sym typeface="Helvetica Neue"/>
              </a:rPr>
              <a:t>Create a machine learning model to predict mobile phone prices based on their specifications, enabling consumers to make informed buying decisions. The model should consider attributes like processor, camera, RAM, and brand to estimate mobile prices accurately."</a:t>
            </a:r>
            <a:endParaRPr sz="2665" b="1">
              <a:solidFill>
                <a:srgbClr val="FFFFFF"/>
              </a:solidFill>
              <a:latin typeface="+mn-lt"/>
              <a:ea typeface="+mn-ea"/>
              <a:cs typeface="+mn-cs"/>
              <a:sym typeface="Helvetica Neue"/>
            </a:endParaRPr>
          </a:p>
        </p:txBody>
      </p:sp>
    </p:spTree>
  </p:cSld>
  <p:clrMapOvr>
    <a:masterClrMapping/>
  </p:clrMapOvr>
  <mc:AlternateContent xmlns:mc="http://schemas.openxmlformats.org/markup-compatibility/2006">
    <mc:Choice xmlns:p14="http://schemas.microsoft.com/office/powerpoint/2010/main" Requires="p14">
      <p:transition spd="med" p14:dur="1000">
        <p:push/>
      </p:transition>
    </mc:Choice>
    <mc:Fallback>
      <p:transition spd="med">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rcRect/>
        </a:blipFill>
        <a:effectLst/>
      </p:bgPr>
    </p:bg>
    <p:spTree>
      <p:nvGrpSpPr>
        <p:cNvPr id="1" name=""/>
        <p:cNvGrpSpPr/>
        <p:nvPr/>
      </p:nvGrpSpPr>
      <p:grpSpPr>
        <a:xfrm>
          <a:off x="0" y="0"/>
          <a:ext cx="0" cy="0"/>
          <a:chOff x="0" y="0"/>
          <a:chExt cx="0" cy="0"/>
        </a:xfrm>
      </p:grpSpPr>
      <p:sp>
        <p:nvSpPr>
          <p:cNvPr id="161" name="INTRODUCTION"/>
          <p:cNvSpPr txBox="1"/>
          <p:nvPr>
            <p:ph type="title"/>
          </p:nvPr>
        </p:nvSpPr>
        <p:spPr>
          <a:prstGeom prst="rect">
            <a:avLst/>
          </a:prstGeom>
        </p:spPr>
        <p:txBody>
          <a:bodyPr/>
          <a:lstStyle/>
          <a:p>
            <a:r>
              <a:t>INTRODUCTION</a:t>
            </a:r>
          </a:p>
        </p:txBody>
      </p:sp>
      <p:pic>
        <p:nvPicPr>
          <p:cNvPr id="162" name="Untitled-design-93.jpg" descr="Untitled-design-93.jpg"/>
          <p:cNvPicPr>
            <a:picLocks noChangeAspect="1"/>
          </p:cNvPicPr>
          <p:nvPr>
            <p:ph type="pic" idx="22"/>
          </p:nvPr>
        </p:nvPicPr>
        <p:blipFill>
          <a:blip r:embed="rId2"/>
          <a:srcRect t="21048" b="3501"/>
          <a:stretch>
            <a:fillRect/>
          </a:stretch>
        </p:blipFill>
        <p:spPr>
          <a:xfrm>
            <a:off x="12302524" y="3626344"/>
            <a:ext cx="14078563" cy="7081537"/>
          </a:xfrm>
          <a:custGeom>
            <a:avLst/>
            <a:gdLst/>
            <a:ahLst/>
            <a:cxnLst>
              <a:cxn ang="0">
                <a:pos x="wd2" y="hd2"/>
              </a:cxn>
              <a:cxn ang="5400000">
                <a:pos x="wd2" y="hd2"/>
              </a:cxn>
              <a:cxn ang="10800000">
                <a:pos x="wd2" y="hd2"/>
              </a:cxn>
              <a:cxn ang="16200000">
                <a:pos x="wd2" y="hd2"/>
              </a:cxn>
            </a:cxnLst>
            <a:rect l="0" t="0" r="r" b="b"/>
            <a:pathLst>
              <a:path w="21600" h="21596" extrusionOk="0">
                <a:moveTo>
                  <a:pt x="10755" y="3"/>
                </a:moveTo>
                <a:cubicBezTo>
                  <a:pt x="8948" y="-4"/>
                  <a:pt x="8838" y="-1"/>
                  <a:pt x="8685" y="62"/>
                </a:cubicBezTo>
                <a:cubicBezTo>
                  <a:pt x="8477" y="149"/>
                  <a:pt x="8359" y="266"/>
                  <a:pt x="8257" y="484"/>
                </a:cubicBezTo>
                <a:cubicBezTo>
                  <a:pt x="8117" y="780"/>
                  <a:pt x="8010" y="1310"/>
                  <a:pt x="8010" y="1704"/>
                </a:cubicBezTo>
                <a:cubicBezTo>
                  <a:pt x="8010" y="1833"/>
                  <a:pt x="8001" y="1924"/>
                  <a:pt x="7986" y="1949"/>
                </a:cubicBezTo>
                <a:cubicBezTo>
                  <a:pt x="7969" y="1977"/>
                  <a:pt x="7627" y="1992"/>
                  <a:pt x="6820" y="1999"/>
                </a:cubicBezTo>
                <a:lnTo>
                  <a:pt x="5679" y="2009"/>
                </a:lnTo>
                <a:lnTo>
                  <a:pt x="5674" y="2775"/>
                </a:lnTo>
                <a:cubicBezTo>
                  <a:pt x="5672" y="3196"/>
                  <a:pt x="5662" y="3558"/>
                  <a:pt x="5653" y="3579"/>
                </a:cubicBezTo>
                <a:cubicBezTo>
                  <a:pt x="5642" y="3606"/>
                  <a:pt x="5363" y="3621"/>
                  <a:pt x="4777" y="3629"/>
                </a:cubicBezTo>
                <a:cubicBezTo>
                  <a:pt x="3847" y="3642"/>
                  <a:pt x="3850" y="3641"/>
                  <a:pt x="3786" y="3837"/>
                </a:cubicBezTo>
                <a:cubicBezTo>
                  <a:pt x="3764" y="3901"/>
                  <a:pt x="3752" y="4030"/>
                  <a:pt x="3747" y="4248"/>
                </a:cubicBezTo>
                <a:cubicBezTo>
                  <a:pt x="3742" y="4458"/>
                  <a:pt x="3731" y="4578"/>
                  <a:pt x="3715" y="4606"/>
                </a:cubicBezTo>
                <a:cubicBezTo>
                  <a:pt x="3697" y="4635"/>
                  <a:pt x="3520" y="4648"/>
                  <a:pt x="3118" y="4651"/>
                </a:cubicBezTo>
                <a:cubicBezTo>
                  <a:pt x="2583" y="4655"/>
                  <a:pt x="2543" y="4661"/>
                  <a:pt x="2488" y="4727"/>
                </a:cubicBezTo>
                <a:cubicBezTo>
                  <a:pt x="2408" y="4823"/>
                  <a:pt x="2362" y="5030"/>
                  <a:pt x="2347" y="5363"/>
                </a:cubicBezTo>
                <a:cubicBezTo>
                  <a:pt x="2338" y="5578"/>
                  <a:pt x="2328" y="5650"/>
                  <a:pt x="2303" y="5677"/>
                </a:cubicBezTo>
                <a:cubicBezTo>
                  <a:pt x="2285" y="5696"/>
                  <a:pt x="2092" y="5711"/>
                  <a:pt x="1874" y="5711"/>
                </a:cubicBezTo>
                <a:cubicBezTo>
                  <a:pt x="1552" y="5711"/>
                  <a:pt x="1463" y="5721"/>
                  <a:pt x="1405" y="5768"/>
                </a:cubicBezTo>
                <a:cubicBezTo>
                  <a:pt x="1306" y="5846"/>
                  <a:pt x="1263" y="6000"/>
                  <a:pt x="1246" y="6324"/>
                </a:cubicBezTo>
                <a:lnTo>
                  <a:pt x="1233" y="6587"/>
                </a:lnTo>
                <a:lnTo>
                  <a:pt x="774" y="6605"/>
                </a:lnTo>
                <a:cubicBezTo>
                  <a:pt x="455" y="6618"/>
                  <a:pt x="303" y="6637"/>
                  <a:pt x="276" y="6668"/>
                </a:cubicBezTo>
                <a:cubicBezTo>
                  <a:pt x="231" y="6719"/>
                  <a:pt x="216" y="6796"/>
                  <a:pt x="200" y="7052"/>
                </a:cubicBezTo>
                <a:lnTo>
                  <a:pt x="189" y="7231"/>
                </a:lnTo>
                <a:lnTo>
                  <a:pt x="94" y="7242"/>
                </a:lnTo>
                <a:lnTo>
                  <a:pt x="0" y="7253"/>
                </a:lnTo>
                <a:lnTo>
                  <a:pt x="0" y="10953"/>
                </a:lnTo>
                <a:lnTo>
                  <a:pt x="0" y="14651"/>
                </a:lnTo>
                <a:lnTo>
                  <a:pt x="94" y="14662"/>
                </a:lnTo>
                <a:cubicBezTo>
                  <a:pt x="187" y="14673"/>
                  <a:pt x="189" y="14675"/>
                  <a:pt x="213" y="14816"/>
                </a:cubicBezTo>
                <a:cubicBezTo>
                  <a:pt x="225" y="14895"/>
                  <a:pt x="244" y="14975"/>
                  <a:pt x="254" y="14995"/>
                </a:cubicBezTo>
                <a:cubicBezTo>
                  <a:pt x="264" y="15016"/>
                  <a:pt x="468" y="15039"/>
                  <a:pt x="751" y="15049"/>
                </a:cubicBezTo>
                <a:lnTo>
                  <a:pt x="1231" y="15066"/>
                </a:lnTo>
                <a:lnTo>
                  <a:pt x="1251" y="15253"/>
                </a:lnTo>
                <a:cubicBezTo>
                  <a:pt x="1303" y="15708"/>
                  <a:pt x="1342" y="15738"/>
                  <a:pt x="1899" y="15764"/>
                </a:cubicBezTo>
                <a:lnTo>
                  <a:pt x="2331" y="15783"/>
                </a:lnTo>
                <a:lnTo>
                  <a:pt x="2350" y="16060"/>
                </a:lnTo>
                <a:cubicBezTo>
                  <a:pt x="2373" y="16394"/>
                  <a:pt x="2440" y="16616"/>
                  <a:pt x="2538" y="16683"/>
                </a:cubicBezTo>
                <a:cubicBezTo>
                  <a:pt x="2581" y="16713"/>
                  <a:pt x="2774" y="16727"/>
                  <a:pt x="3152" y="16728"/>
                </a:cubicBezTo>
                <a:cubicBezTo>
                  <a:pt x="3573" y="16730"/>
                  <a:pt x="3708" y="16741"/>
                  <a:pt x="3722" y="16775"/>
                </a:cubicBezTo>
                <a:cubicBezTo>
                  <a:pt x="3734" y="16803"/>
                  <a:pt x="3744" y="17120"/>
                  <a:pt x="3748" y="17572"/>
                </a:cubicBezTo>
                <a:cubicBezTo>
                  <a:pt x="3758" y="18765"/>
                  <a:pt x="3673" y="18675"/>
                  <a:pt x="4797" y="18699"/>
                </a:cubicBezTo>
                <a:lnTo>
                  <a:pt x="5643" y="18717"/>
                </a:lnTo>
                <a:lnTo>
                  <a:pt x="5655" y="18913"/>
                </a:lnTo>
                <a:cubicBezTo>
                  <a:pt x="5661" y="19021"/>
                  <a:pt x="5667" y="19353"/>
                  <a:pt x="5668" y="19651"/>
                </a:cubicBezTo>
                <a:cubicBezTo>
                  <a:pt x="5670" y="20054"/>
                  <a:pt x="5676" y="20203"/>
                  <a:pt x="5694" y="20232"/>
                </a:cubicBezTo>
                <a:cubicBezTo>
                  <a:pt x="5723" y="20280"/>
                  <a:pt x="6360" y="20254"/>
                  <a:pt x="6525" y="20199"/>
                </a:cubicBezTo>
                <a:cubicBezTo>
                  <a:pt x="6774" y="20116"/>
                  <a:pt x="7038" y="20089"/>
                  <a:pt x="7477" y="20100"/>
                </a:cubicBezTo>
                <a:lnTo>
                  <a:pt x="7942" y="20112"/>
                </a:lnTo>
                <a:lnTo>
                  <a:pt x="7990" y="20226"/>
                </a:lnTo>
                <a:cubicBezTo>
                  <a:pt x="8016" y="20289"/>
                  <a:pt x="8049" y="20402"/>
                  <a:pt x="8062" y="20476"/>
                </a:cubicBezTo>
                <a:cubicBezTo>
                  <a:pt x="8101" y="20696"/>
                  <a:pt x="8202" y="21006"/>
                  <a:pt x="8282" y="21148"/>
                </a:cubicBezTo>
                <a:cubicBezTo>
                  <a:pt x="8357" y="21283"/>
                  <a:pt x="8563" y="21489"/>
                  <a:pt x="8623" y="21489"/>
                </a:cubicBezTo>
                <a:cubicBezTo>
                  <a:pt x="8641" y="21489"/>
                  <a:pt x="8661" y="21505"/>
                  <a:pt x="8667" y="21525"/>
                </a:cubicBezTo>
                <a:cubicBezTo>
                  <a:pt x="8681" y="21571"/>
                  <a:pt x="8753" y="21571"/>
                  <a:pt x="8776" y="21526"/>
                </a:cubicBezTo>
                <a:cubicBezTo>
                  <a:pt x="8803" y="21472"/>
                  <a:pt x="10967" y="21459"/>
                  <a:pt x="11000" y="21512"/>
                </a:cubicBezTo>
                <a:cubicBezTo>
                  <a:pt x="11014" y="21535"/>
                  <a:pt x="11053" y="21561"/>
                  <a:pt x="11088" y="21569"/>
                </a:cubicBezTo>
                <a:cubicBezTo>
                  <a:pt x="11123" y="21578"/>
                  <a:pt x="11498" y="21588"/>
                  <a:pt x="11922" y="21591"/>
                </a:cubicBezTo>
                <a:lnTo>
                  <a:pt x="12692" y="21596"/>
                </a:lnTo>
                <a:lnTo>
                  <a:pt x="12758" y="21506"/>
                </a:lnTo>
                <a:cubicBezTo>
                  <a:pt x="12795" y="21457"/>
                  <a:pt x="12832" y="21418"/>
                  <a:pt x="12841" y="21418"/>
                </a:cubicBezTo>
                <a:cubicBezTo>
                  <a:pt x="12886" y="21418"/>
                  <a:pt x="13042" y="21171"/>
                  <a:pt x="13110" y="20992"/>
                </a:cubicBezTo>
                <a:cubicBezTo>
                  <a:pt x="13197" y="20762"/>
                  <a:pt x="13213" y="20699"/>
                  <a:pt x="13267" y="20380"/>
                </a:cubicBezTo>
                <a:cubicBezTo>
                  <a:pt x="13288" y="20252"/>
                  <a:pt x="13316" y="20126"/>
                  <a:pt x="13329" y="20100"/>
                </a:cubicBezTo>
                <a:cubicBezTo>
                  <a:pt x="13347" y="20061"/>
                  <a:pt x="13543" y="20050"/>
                  <a:pt x="14352" y="20046"/>
                </a:cubicBezTo>
                <a:cubicBezTo>
                  <a:pt x="15125" y="20041"/>
                  <a:pt x="15357" y="20029"/>
                  <a:pt x="15375" y="19995"/>
                </a:cubicBezTo>
                <a:cubicBezTo>
                  <a:pt x="15387" y="19970"/>
                  <a:pt x="15414" y="19950"/>
                  <a:pt x="15434" y="19950"/>
                </a:cubicBezTo>
                <a:cubicBezTo>
                  <a:pt x="15524" y="19950"/>
                  <a:pt x="15598" y="19751"/>
                  <a:pt x="15632" y="19414"/>
                </a:cubicBezTo>
                <a:lnTo>
                  <a:pt x="15652" y="19217"/>
                </a:lnTo>
                <a:lnTo>
                  <a:pt x="15795" y="19190"/>
                </a:lnTo>
                <a:cubicBezTo>
                  <a:pt x="15874" y="19175"/>
                  <a:pt x="16263" y="19167"/>
                  <a:pt x="16660" y="19172"/>
                </a:cubicBezTo>
                <a:lnTo>
                  <a:pt x="17381" y="19181"/>
                </a:lnTo>
                <a:lnTo>
                  <a:pt x="17458" y="19081"/>
                </a:lnTo>
                <a:cubicBezTo>
                  <a:pt x="17592" y="18904"/>
                  <a:pt x="17604" y="18801"/>
                  <a:pt x="17604" y="17787"/>
                </a:cubicBezTo>
                <a:cubicBezTo>
                  <a:pt x="17604" y="17116"/>
                  <a:pt x="17609" y="16909"/>
                  <a:pt x="17627" y="16879"/>
                </a:cubicBezTo>
                <a:cubicBezTo>
                  <a:pt x="17642" y="16854"/>
                  <a:pt x="17848" y="16837"/>
                  <a:pt x="18229" y="16830"/>
                </a:cubicBezTo>
                <a:cubicBezTo>
                  <a:pt x="18783" y="16820"/>
                  <a:pt x="18809" y="16817"/>
                  <a:pt x="18858" y="16745"/>
                </a:cubicBezTo>
                <a:cubicBezTo>
                  <a:pt x="18931" y="16638"/>
                  <a:pt x="18978" y="16427"/>
                  <a:pt x="18989" y="16158"/>
                </a:cubicBezTo>
                <a:lnTo>
                  <a:pt x="18999" y="15926"/>
                </a:lnTo>
                <a:lnTo>
                  <a:pt x="19431" y="15906"/>
                </a:lnTo>
                <a:cubicBezTo>
                  <a:pt x="19902" y="15885"/>
                  <a:pt x="19965" y="15860"/>
                  <a:pt x="20027" y="15674"/>
                </a:cubicBezTo>
                <a:cubicBezTo>
                  <a:pt x="20044" y="15621"/>
                  <a:pt x="20068" y="15504"/>
                  <a:pt x="20080" y="15413"/>
                </a:cubicBezTo>
                <a:lnTo>
                  <a:pt x="20101" y="15246"/>
                </a:lnTo>
                <a:lnTo>
                  <a:pt x="20531" y="15227"/>
                </a:lnTo>
                <a:cubicBezTo>
                  <a:pt x="21022" y="15207"/>
                  <a:pt x="21036" y="15200"/>
                  <a:pt x="21096" y="14921"/>
                </a:cubicBezTo>
                <a:lnTo>
                  <a:pt x="21131" y="14763"/>
                </a:lnTo>
                <a:lnTo>
                  <a:pt x="21365" y="14763"/>
                </a:lnTo>
                <a:lnTo>
                  <a:pt x="21600" y="14763"/>
                </a:lnTo>
                <a:lnTo>
                  <a:pt x="21600" y="11025"/>
                </a:lnTo>
                <a:lnTo>
                  <a:pt x="21600" y="7288"/>
                </a:lnTo>
                <a:lnTo>
                  <a:pt x="21362" y="7277"/>
                </a:lnTo>
                <a:lnTo>
                  <a:pt x="21124" y="7267"/>
                </a:lnTo>
                <a:lnTo>
                  <a:pt x="21107" y="7124"/>
                </a:lnTo>
                <a:cubicBezTo>
                  <a:pt x="21089" y="6963"/>
                  <a:pt x="21024" y="6772"/>
                  <a:pt x="20964" y="6704"/>
                </a:cubicBezTo>
                <a:cubicBezTo>
                  <a:pt x="20937" y="6673"/>
                  <a:pt x="20796" y="6654"/>
                  <a:pt x="20511" y="6642"/>
                </a:cubicBezTo>
                <a:lnTo>
                  <a:pt x="20097" y="6623"/>
                </a:lnTo>
                <a:lnTo>
                  <a:pt x="20085" y="6437"/>
                </a:lnTo>
                <a:cubicBezTo>
                  <a:pt x="20071" y="6203"/>
                  <a:pt x="20024" y="6038"/>
                  <a:pt x="19943" y="5944"/>
                </a:cubicBezTo>
                <a:cubicBezTo>
                  <a:pt x="19886" y="5878"/>
                  <a:pt x="19841" y="5870"/>
                  <a:pt x="19440" y="5854"/>
                </a:cubicBezTo>
                <a:lnTo>
                  <a:pt x="18999" y="5837"/>
                </a:lnTo>
                <a:lnTo>
                  <a:pt x="18987" y="5491"/>
                </a:lnTo>
                <a:cubicBezTo>
                  <a:pt x="18974" y="5090"/>
                  <a:pt x="18937" y="4904"/>
                  <a:pt x="18851" y="4806"/>
                </a:cubicBezTo>
                <a:cubicBezTo>
                  <a:pt x="18798" y="4745"/>
                  <a:pt x="18747" y="4740"/>
                  <a:pt x="18266" y="4741"/>
                </a:cubicBezTo>
                <a:cubicBezTo>
                  <a:pt x="17976" y="4742"/>
                  <a:pt x="17710" y="4731"/>
                  <a:pt x="17676" y="4716"/>
                </a:cubicBezTo>
                <a:cubicBezTo>
                  <a:pt x="17613" y="4689"/>
                  <a:pt x="17613" y="4688"/>
                  <a:pt x="17598" y="4440"/>
                </a:cubicBezTo>
                <a:cubicBezTo>
                  <a:pt x="17577" y="4076"/>
                  <a:pt x="17526" y="3889"/>
                  <a:pt x="17415" y="3779"/>
                </a:cubicBezTo>
                <a:lnTo>
                  <a:pt x="17325" y="3690"/>
                </a:lnTo>
                <a:lnTo>
                  <a:pt x="16507" y="3679"/>
                </a:lnTo>
                <a:cubicBezTo>
                  <a:pt x="16008" y="3672"/>
                  <a:pt x="15680" y="3654"/>
                  <a:pt x="15667" y="3633"/>
                </a:cubicBezTo>
                <a:cubicBezTo>
                  <a:pt x="15653" y="3610"/>
                  <a:pt x="15643" y="3424"/>
                  <a:pt x="15638" y="3107"/>
                </a:cubicBezTo>
                <a:cubicBezTo>
                  <a:pt x="15632" y="2650"/>
                  <a:pt x="15628" y="2607"/>
                  <a:pt x="15583" y="2468"/>
                </a:cubicBezTo>
                <a:cubicBezTo>
                  <a:pt x="15557" y="2387"/>
                  <a:pt x="15513" y="2289"/>
                  <a:pt x="15485" y="2251"/>
                </a:cubicBezTo>
                <a:cubicBezTo>
                  <a:pt x="15376" y="2100"/>
                  <a:pt x="15319" y="2092"/>
                  <a:pt x="14317" y="2104"/>
                </a:cubicBezTo>
                <a:cubicBezTo>
                  <a:pt x="13573" y="2113"/>
                  <a:pt x="13355" y="2105"/>
                  <a:pt x="13334" y="2070"/>
                </a:cubicBezTo>
                <a:cubicBezTo>
                  <a:pt x="13316" y="2040"/>
                  <a:pt x="13304" y="1927"/>
                  <a:pt x="13296" y="1713"/>
                </a:cubicBezTo>
                <a:cubicBezTo>
                  <a:pt x="13275" y="1140"/>
                  <a:pt x="13195" y="739"/>
                  <a:pt x="13043" y="452"/>
                </a:cubicBezTo>
                <a:cubicBezTo>
                  <a:pt x="12950" y="276"/>
                  <a:pt x="12884" y="191"/>
                  <a:pt x="12756" y="87"/>
                </a:cubicBezTo>
                <a:cubicBezTo>
                  <a:pt x="12663" y="11"/>
                  <a:pt x="12656" y="10"/>
                  <a:pt x="10755" y="3"/>
                </a:cubicBezTo>
                <a:close/>
              </a:path>
            </a:pathLst>
          </a:custGeom>
        </p:spPr>
      </p:pic>
      <p:sp>
        <p:nvSpPr>
          <p:cNvPr id="163" name="The &quot;Mobile Price Prediction&quot; project utilizes a dataset containing mobile phone attributes, including Product_id, Sale status, Weight, Resolution, PPI, CPU Frequency, Internal Memory, RAM, Rear Camera, Front Camera, Battery, and Thickness. It employs su"/>
          <p:cNvSpPr txBox="1"/>
          <p:nvPr/>
        </p:nvSpPr>
        <p:spPr>
          <a:xfrm>
            <a:off x="1034762" y="4316171"/>
            <a:ext cx="11242962" cy="6528712"/>
          </a:xfrm>
          <a:prstGeom prst="rect">
            <a:avLst/>
          </a:prstGeom>
          <a:ln w="12700">
            <a:miter lim="400000"/>
          </a:ln>
        </p:spPr>
        <p:txBody>
          <a:bodyPr lIns="50800" tIns="50800" rIns="50800" bIns="50800" anchor="ctr">
            <a:spAutoFit/>
          </a:bodyPr>
          <a:lstStyle>
            <a:lvl1pPr algn="l" defTabSz="825500">
              <a:defRPr sz="3200">
                <a:latin typeface="Helvetica Neue Medium"/>
                <a:ea typeface="Helvetica Neue Medium"/>
                <a:cs typeface="Helvetica Neue Medium"/>
                <a:sym typeface="Helvetica Neue Medium"/>
              </a:defRPr>
            </a:lvl1pPr>
          </a:lstStyle>
          <a:p>
            <a:r>
              <a:t>The "Mobile Price Prediction" project utilizes a dataset containing mobile phone attributes, including Product_id, Sale status, Weight, Resolution, PPI, CPU Frequency, Internal Memory, RAM, Rear Camera, Front Camera, Battery, and Thickness. It employs supervised machine learning, specifically regression, to build a model that estimates mobile phone prices based on these attributes. This project aids consumers in informed purchasing decisions and provides valuable insights to manufacturers and retailers regarding pricing strategies in the competitive mobile phone market. It highlights the practical applications of machine learning in enhancing decision-making processes and understanding market dynamics.</a:t>
            </a:r>
          </a:p>
        </p:txBody>
      </p:sp>
    </p:spTree>
  </p:cSld>
  <p:clrMapOvr>
    <a:masterClrMapping/>
  </p:clrMapOvr>
  <mc:AlternateContent xmlns:mc="http://schemas.openxmlformats.org/markup-compatibility/2006">
    <mc:Choice xmlns:p14="http://schemas.microsoft.com/office/powerpoint/2010/main" Requires="p14">
      <p:transition spd="med" p14:dur="1000">
        <p:push/>
      </p:transition>
    </mc:Choice>
    <mc:Fallback>
      <p:transition spd="med">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rcRect/>
        </a:blipFill>
        <a:effectLst/>
      </p:bgPr>
    </p:bg>
    <p:spTree>
      <p:nvGrpSpPr>
        <p:cNvPr id="1" name=""/>
        <p:cNvGrpSpPr/>
        <p:nvPr/>
      </p:nvGrpSpPr>
      <p:grpSpPr>
        <a:xfrm>
          <a:off x="0" y="0"/>
          <a:ext cx="0" cy="0"/>
          <a:chOff x="0" y="0"/>
          <a:chExt cx="0" cy="0"/>
        </a:xfrm>
      </p:grpSpPr>
      <p:sp>
        <p:nvSpPr>
          <p:cNvPr id="165" name="Data Set"/>
          <p:cNvSpPr txBox="1"/>
          <p:nvPr>
            <p:ph type="title"/>
          </p:nvPr>
        </p:nvSpPr>
        <p:spPr>
          <a:prstGeom prst="rect">
            <a:avLst/>
          </a:prstGeom>
        </p:spPr>
        <p:txBody>
          <a:bodyPr/>
          <a:lstStyle/>
          <a:p>
            <a:r>
              <a:t>Data Set</a:t>
            </a:r>
          </a:p>
        </p:txBody>
      </p:sp>
      <p:pic>
        <p:nvPicPr>
          <p:cNvPr id="166" name="Screenshot 2023-09-13 at 12.45.38 PM.png" descr="Screenshot 2023-09-13 at 12.45.38 PM.png"/>
          <p:cNvPicPr>
            <a:picLocks noChangeAspect="1"/>
          </p:cNvPicPr>
          <p:nvPr>
            <p:ph type="pic" idx="22"/>
          </p:nvPr>
        </p:nvPicPr>
        <p:blipFill>
          <a:blip r:embed="rId2"/>
          <a:srcRect/>
          <a:stretch>
            <a:fillRect/>
          </a:stretch>
        </p:blipFill>
        <p:spPr>
          <a:xfrm>
            <a:off x="894584" y="2259718"/>
            <a:ext cx="13883211" cy="11175903"/>
          </a:xfrm>
          <a:prstGeom prst="rect">
            <a:avLst/>
          </a:prstGeom>
        </p:spPr>
      </p:pic>
      <p:pic>
        <p:nvPicPr>
          <p:cNvPr id="167" name="61RiWVhhZOL.jpg" descr="61RiWVhhZOL.jpg"/>
          <p:cNvPicPr>
            <a:picLocks noChangeAspect="1"/>
          </p:cNvPicPr>
          <p:nvPr/>
        </p:nvPicPr>
        <p:blipFill>
          <a:blip r:embed="rId3"/>
          <a:srcRect l="31011" t="4048" r="30927" b="4019"/>
          <a:stretch>
            <a:fillRect/>
          </a:stretch>
        </p:blipFill>
        <p:spPr>
          <a:xfrm>
            <a:off x="17612847" y="3131350"/>
            <a:ext cx="3994173" cy="9647361"/>
          </a:xfrm>
          <a:custGeom>
            <a:avLst/>
            <a:gdLst/>
            <a:ahLst/>
            <a:cxnLst>
              <a:cxn ang="0">
                <a:pos x="wd2" y="hd2"/>
              </a:cxn>
              <a:cxn ang="5400000">
                <a:pos x="wd2" y="hd2"/>
              </a:cxn>
              <a:cxn ang="10800000">
                <a:pos x="wd2" y="hd2"/>
              </a:cxn>
              <a:cxn ang="16200000">
                <a:pos x="wd2" y="hd2"/>
              </a:cxn>
            </a:cxnLst>
            <a:rect l="0" t="0" r="r" b="b"/>
            <a:pathLst>
              <a:path w="21515" h="21598" extrusionOk="0">
                <a:moveTo>
                  <a:pt x="10675" y="0"/>
                </a:moveTo>
                <a:cubicBezTo>
                  <a:pt x="8934" y="-2"/>
                  <a:pt x="7191" y="8"/>
                  <a:pt x="6551" y="32"/>
                </a:cubicBezTo>
                <a:cubicBezTo>
                  <a:pt x="4774" y="98"/>
                  <a:pt x="4191" y="151"/>
                  <a:pt x="3357" y="320"/>
                </a:cubicBezTo>
                <a:cubicBezTo>
                  <a:pt x="2136" y="568"/>
                  <a:pt x="1375" y="954"/>
                  <a:pt x="982" y="1527"/>
                </a:cubicBezTo>
                <a:cubicBezTo>
                  <a:pt x="826" y="1755"/>
                  <a:pt x="812" y="1865"/>
                  <a:pt x="698" y="4170"/>
                </a:cubicBezTo>
                <a:cubicBezTo>
                  <a:pt x="678" y="4564"/>
                  <a:pt x="644" y="5204"/>
                  <a:pt x="621" y="5591"/>
                </a:cubicBezTo>
                <a:cubicBezTo>
                  <a:pt x="588" y="6137"/>
                  <a:pt x="594" y="6313"/>
                  <a:pt x="649" y="6367"/>
                </a:cubicBezTo>
                <a:cubicBezTo>
                  <a:pt x="1015" y="6731"/>
                  <a:pt x="1028" y="6751"/>
                  <a:pt x="989" y="6889"/>
                </a:cubicBezTo>
                <a:cubicBezTo>
                  <a:pt x="968" y="6963"/>
                  <a:pt x="914" y="7046"/>
                  <a:pt x="871" y="7073"/>
                </a:cubicBezTo>
                <a:cubicBezTo>
                  <a:pt x="828" y="7101"/>
                  <a:pt x="775" y="7162"/>
                  <a:pt x="753" y="7209"/>
                </a:cubicBezTo>
                <a:cubicBezTo>
                  <a:pt x="732" y="7257"/>
                  <a:pt x="694" y="7300"/>
                  <a:pt x="668" y="7307"/>
                </a:cubicBezTo>
                <a:cubicBezTo>
                  <a:pt x="642" y="7314"/>
                  <a:pt x="633" y="7335"/>
                  <a:pt x="651" y="7354"/>
                </a:cubicBezTo>
                <a:cubicBezTo>
                  <a:pt x="668" y="7373"/>
                  <a:pt x="645" y="7395"/>
                  <a:pt x="597" y="7402"/>
                </a:cubicBezTo>
                <a:cubicBezTo>
                  <a:pt x="550" y="7410"/>
                  <a:pt x="512" y="7434"/>
                  <a:pt x="514" y="7455"/>
                </a:cubicBezTo>
                <a:cubicBezTo>
                  <a:pt x="518" y="7503"/>
                  <a:pt x="404" y="9340"/>
                  <a:pt x="354" y="10051"/>
                </a:cubicBezTo>
                <a:lnTo>
                  <a:pt x="317" y="10563"/>
                </a:lnTo>
                <a:lnTo>
                  <a:pt x="518" y="10633"/>
                </a:lnTo>
                <a:cubicBezTo>
                  <a:pt x="630" y="10671"/>
                  <a:pt x="735" y="10732"/>
                  <a:pt x="756" y="10771"/>
                </a:cubicBezTo>
                <a:cubicBezTo>
                  <a:pt x="776" y="10810"/>
                  <a:pt x="817" y="10847"/>
                  <a:pt x="845" y="10855"/>
                </a:cubicBezTo>
                <a:cubicBezTo>
                  <a:pt x="912" y="10872"/>
                  <a:pt x="913" y="11047"/>
                  <a:pt x="847" y="11064"/>
                </a:cubicBezTo>
                <a:cubicBezTo>
                  <a:pt x="820" y="11071"/>
                  <a:pt x="783" y="11109"/>
                  <a:pt x="764" y="11149"/>
                </a:cubicBezTo>
                <a:cubicBezTo>
                  <a:pt x="745" y="11189"/>
                  <a:pt x="695" y="11255"/>
                  <a:pt x="653" y="11296"/>
                </a:cubicBezTo>
                <a:cubicBezTo>
                  <a:pt x="417" y="11525"/>
                  <a:pt x="277" y="11697"/>
                  <a:pt x="277" y="11760"/>
                </a:cubicBezTo>
                <a:cubicBezTo>
                  <a:pt x="277" y="11799"/>
                  <a:pt x="298" y="11826"/>
                  <a:pt x="326" y="11819"/>
                </a:cubicBezTo>
                <a:cubicBezTo>
                  <a:pt x="395" y="11801"/>
                  <a:pt x="485" y="11851"/>
                  <a:pt x="535" y="11935"/>
                </a:cubicBezTo>
                <a:cubicBezTo>
                  <a:pt x="559" y="11974"/>
                  <a:pt x="699" y="12053"/>
                  <a:pt x="850" y="12112"/>
                </a:cubicBezTo>
                <a:cubicBezTo>
                  <a:pt x="1009" y="12174"/>
                  <a:pt x="1123" y="12240"/>
                  <a:pt x="1123" y="12268"/>
                </a:cubicBezTo>
                <a:cubicBezTo>
                  <a:pt x="1123" y="12314"/>
                  <a:pt x="836" y="12440"/>
                  <a:pt x="732" y="12440"/>
                </a:cubicBezTo>
                <a:cubicBezTo>
                  <a:pt x="708" y="12440"/>
                  <a:pt x="606" y="12472"/>
                  <a:pt x="508" y="12511"/>
                </a:cubicBezTo>
                <a:cubicBezTo>
                  <a:pt x="409" y="12550"/>
                  <a:pt x="308" y="12577"/>
                  <a:pt x="283" y="12571"/>
                </a:cubicBezTo>
                <a:cubicBezTo>
                  <a:pt x="231" y="12557"/>
                  <a:pt x="177" y="13106"/>
                  <a:pt x="131" y="14119"/>
                </a:cubicBezTo>
                <a:cubicBezTo>
                  <a:pt x="114" y="14494"/>
                  <a:pt x="77" y="15136"/>
                  <a:pt x="48" y="15546"/>
                </a:cubicBezTo>
                <a:cubicBezTo>
                  <a:pt x="-60" y="17043"/>
                  <a:pt x="20" y="18946"/>
                  <a:pt x="219" y="19620"/>
                </a:cubicBezTo>
                <a:cubicBezTo>
                  <a:pt x="503" y="20579"/>
                  <a:pt x="2320" y="21273"/>
                  <a:pt x="4997" y="21446"/>
                </a:cubicBezTo>
                <a:cubicBezTo>
                  <a:pt x="5645" y="21487"/>
                  <a:pt x="7307" y="21548"/>
                  <a:pt x="8586" y="21576"/>
                </a:cubicBezTo>
                <a:cubicBezTo>
                  <a:pt x="9228" y="21590"/>
                  <a:pt x="10488" y="21597"/>
                  <a:pt x="11710" y="21598"/>
                </a:cubicBezTo>
                <a:cubicBezTo>
                  <a:pt x="12932" y="21598"/>
                  <a:pt x="14116" y="21592"/>
                  <a:pt x="14606" y="21578"/>
                </a:cubicBezTo>
                <a:cubicBezTo>
                  <a:pt x="15583" y="21551"/>
                  <a:pt x="16506" y="21498"/>
                  <a:pt x="16945" y="21447"/>
                </a:cubicBezTo>
                <a:cubicBezTo>
                  <a:pt x="17916" y="21332"/>
                  <a:pt x="19079" y="20991"/>
                  <a:pt x="19812" y="20606"/>
                </a:cubicBezTo>
                <a:cubicBezTo>
                  <a:pt x="20288" y="20356"/>
                  <a:pt x="20484" y="20183"/>
                  <a:pt x="20592" y="19910"/>
                </a:cubicBezTo>
                <a:cubicBezTo>
                  <a:pt x="20761" y="19488"/>
                  <a:pt x="20974" y="18422"/>
                  <a:pt x="21161" y="17091"/>
                </a:cubicBezTo>
                <a:cubicBezTo>
                  <a:pt x="21190" y="16888"/>
                  <a:pt x="21281" y="16087"/>
                  <a:pt x="21332" y="15576"/>
                </a:cubicBezTo>
                <a:cubicBezTo>
                  <a:pt x="21404" y="14862"/>
                  <a:pt x="21423" y="13941"/>
                  <a:pt x="21475" y="8975"/>
                </a:cubicBezTo>
                <a:cubicBezTo>
                  <a:pt x="21540" y="2859"/>
                  <a:pt x="21532" y="2109"/>
                  <a:pt x="21398" y="1823"/>
                </a:cubicBezTo>
                <a:cubicBezTo>
                  <a:pt x="21156" y="1307"/>
                  <a:pt x="20938" y="1098"/>
                  <a:pt x="20372" y="841"/>
                </a:cubicBezTo>
                <a:cubicBezTo>
                  <a:pt x="19321" y="364"/>
                  <a:pt x="17967" y="170"/>
                  <a:pt x="14782" y="42"/>
                </a:cubicBezTo>
                <a:cubicBezTo>
                  <a:pt x="14154" y="17"/>
                  <a:pt x="12416" y="2"/>
                  <a:pt x="10675" y="0"/>
                </a:cubicBezTo>
                <a:close/>
              </a:path>
            </a:pathLst>
          </a:cu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p:push/>
      </p:transition>
    </mc:Choice>
    <mc:Fallback>
      <p:transition spd="med">
        <p:pu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rcRect/>
        </a:blipFill>
        <a:effectLst/>
      </p:bgPr>
    </p:bg>
    <p:spTree>
      <p:nvGrpSpPr>
        <p:cNvPr id="1" name=""/>
        <p:cNvGrpSpPr/>
        <p:nvPr/>
      </p:nvGrpSpPr>
      <p:grpSpPr>
        <a:xfrm>
          <a:off x="0" y="0"/>
          <a:ext cx="0" cy="0"/>
          <a:chOff x="0" y="0"/>
          <a:chExt cx="0" cy="0"/>
        </a:xfrm>
      </p:grpSpPr>
      <p:sp>
        <p:nvSpPr>
          <p:cNvPr id="169" name="Graphs"/>
          <p:cNvSpPr txBox="1"/>
          <p:nvPr>
            <p:ph type="title"/>
          </p:nvPr>
        </p:nvSpPr>
        <p:spPr>
          <a:xfrm>
            <a:off x="1045321" y="398089"/>
            <a:ext cx="9779001" cy="1596473"/>
          </a:xfrm>
          <a:prstGeom prst="rect">
            <a:avLst/>
          </a:prstGeom>
        </p:spPr>
        <p:txBody>
          <a:bodyPr/>
          <a:lstStyle/>
          <a:p>
            <a:r>
              <a:t>Graphs</a:t>
            </a:r>
          </a:p>
        </p:txBody>
      </p:sp>
      <p:pic>
        <p:nvPicPr>
          <p:cNvPr id="170" name="Screenshot 2023-09-19 at 1.13.35 PM.png" descr="Screenshot 2023-09-19 at 1.13.35 PM.png"/>
          <p:cNvPicPr>
            <a:picLocks noChangeAspect="1"/>
          </p:cNvPicPr>
          <p:nvPr>
            <p:ph type="pic" idx="21"/>
          </p:nvPr>
        </p:nvPicPr>
        <p:blipFill>
          <a:blip r:embed="rId2"/>
          <a:srcRect/>
          <a:stretch>
            <a:fillRect/>
          </a:stretch>
        </p:blipFill>
        <p:spPr>
          <a:xfrm>
            <a:off x="13759532" y="4210862"/>
            <a:ext cx="9350806" cy="6903584"/>
          </a:xfrm>
          <a:prstGeom prst="rect">
            <a:avLst/>
          </a:prstGeom>
        </p:spPr>
      </p:pic>
      <p:pic>
        <p:nvPicPr>
          <p:cNvPr id="171" name="Screenshot 2023-09-19 at 1.12.49 PM.png" descr="Screenshot 2023-09-19 at 1.12.49 PM.png"/>
          <p:cNvPicPr>
            <a:picLocks noChangeAspect="1"/>
          </p:cNvPicPr>
          <p:nvPr/>
        </p:nvPicPr>
        <p:blipFill>
          <a:blip r:embed="rId3"/>
          <a:srcRect/>
          <a:stretch>
            <a:fillRect/>
          </a:stretch>
        </p:blipFill>
        <p:spPr>
          <a:xfrm>
            <a:off x="2350759" y="4210862"/>
            <a:ext cx="9350806" cy="690358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p:push/>
      </p:transition>
    </mc:Choice>
    <mc:Fallback>
      <p:transition spd="med">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rcRect/>
        </a:blipFill>
        <a:effectLst/>
      </p:bgPr>
    </p:bg>
    <p:spTree>
      <p:nvGrpSpPr>
        <p:cNvPr id="1" name=""/>
        <p:cNvGrpSpPr/>
        <p:nvPr/>
      </p:nvGrpSpPr>
      <p:grpSpPr>
        <a:xfrm>
          <a:off x="0" y="0"/>
          <a:ext cx="0" cy="0"/>
          <a:chOff x="0" y="0"/>
          <a:chExt cx="0" cy="0"/>
        </a:xfrm>
      </p:grpSpPr>
      <p:pic>
        <p:nvPicPr>
          <p:cNvPr id="173" name="Screenshot 2023-09-19 at 1.17.33 PM.png" descr="Screenshot 2023-09-19 at 1.17.33 PM.png"/>
          <p:cNvPicPr>
            <a:picLocks noChangeAspect="1"/>
          </p:cNvPicPr>
          <p:nvPr>
            <p:ph type="pic" idx="21"/>
          </p:nvPr>
        </p:nvPicPr>
        <p:blipFill>
          <a:blip r:embed="rId2"/>
          <a:srcRect l="3397" r="3397"/>
          <a:stretch>
            <a:fillRect/>
          </a:stretch>
        </p:blipFill>
        <p:spPr>
          <a:xfrm>
            <a:off x="2824482" y="801489"/>
            <a:ext cx="7484490" cy="5928573"/>
          </a:xfrm>
          <a:prstGeom prst="rect">
            <a:avLst/>
          </a:prstGeom>
        </p:spPr>
      </p:pic>
      <p:pic>
        <p:nvPicPr>
          <p:cNvPr id="174" name="Screenshot 2023-09-19 at 1.19.14 PM.png" descr="Screenshot 2023-09-19 at 1.19.14 PM.png"/>
          <p:cNvPicPr>
            <a:picLocks noChangeAspect="1"/>
          </p:cNvPicPr>
          <p:nvPr>
            <p:ph type="pic" idx="22"/>
          </p:nvPr>
        </p:nvPicPr>
        <p:blipFill>
          <a:blip r:embed="rId3"/>
          <a:srcRect t="257" b="257"/>
          <a:stretch>
            <a:fillRect/>
          </a:stretch>
        </p:blipFill>
        <p:spPr>
          <a:xfrm>
            <a:off x="8673596" y="7625036"/>
            <a:ext cx="7818795" cy="5742771"/>
          </a:xfrm>
          <a:prstGeom prst="rect">
            <a:avLst/>
          </a:prstGeom>
        </p:spPr>
      </p:pic>
      <p:pic>
        <p:nvPicPr>
          <p:cNvPr id="175" name="Screenshot 2023-09-19 at 1.18.22 PM.png" descr="Screenshot 2023-09-19 at 1.18.22 PM.png"/>
          <p:cNvPicPr>
            <a:picLocks noChangeAspect="1"/>
          </p:cNvPicPr>
          <p:nvPr>
            <p:ph type="pic" idx="23"/>
          </p:nvPr>
        </p:nvPicPr>
        <p:blipFill>
          <a:blip r:embed="rId4"/>
          <a:srcRect t="257" b="257"/>
          <a:stretch>
            <a:fillRect/>
          </a:stretch>
        </p:blipFill>
        <p:spPr>
          <a:xfrm>
            <a:off x="14256029" y="929021"/>
            <a:ext cx="7724146" cy="567325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p:push/>
      </p:transition>
    </mc:Choice>
    <mc:Fallback>
      <p:transition spd="med">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rcRect/>
        </a:blipFill>
        <a:effectLst/>
      </p:bgPr>
    </p:bg>
    <p:spTree>
      <p:nvGrpSpPr>
        <p:cNvPr id="1" name=""/>
        <p:cNvGrpSpPr/>
        <p:nvPr/>
      </p:nvGrpSpPr>
      <p:grpSpPr>
        <a:xfrm>
          <a:off x="0" y="0"/>
          <a:ext cx="0" cy="0"/>
          <a:chOff x="0" y="0"/>
          <a:chExt cx="0" cy="0"/>
        </a:xfrm>
      </p:grpSpPr>
      <p:pic>
        <p:nvPicPr>
          <p:cNvPr id="177" name="Screenshot 2023-09-19 at 1.20.25 PM.png" descr="Screenshot 2023-09-19 at 1.20.25 PM.png"/>
          <p:cNvPicPr>
            <a:picLocks noChangeAspect="1"/>
          </p:cNvPicPr>
          <p:nvPr/>
        </p:nvPicPr>
        <p:blipFill>
          <a:blip r:embed="rId2"/>
          <a:stretch>
            <a:fillRect/>
          </a:stretch>
        </p:blipFill>
        <p:spPr>
          <a:xfrm>
            <a:off x="1669424" y="215812"/>
            <a:ext cx="7861301" cy="5803901"/>
          </a:xfrm>
          <a:prstGeom prst="rect">
            <a:avLst/>
          </a:prstGeom>
          <a:ln w="12700">
            <a:miter lim="400000"/>
            <a:headEnd/>
            <a:tailEnd/>
          </a:ln>
        </p:spPr>
      </p:pic>
      <p:pic>
        <p:nvPicPr>
          <p:cNvPr id="178" name="Screenshot 2023-09-19 at 1.20.52 PM.png" descr="Screenshot 2023-09-19 at 1.20.52 PM.png"/>
          <p:cNvPicPr>
            <a:picLocks noChangeAspect="1"/>
          </p:cNvPicPr>
          <p:nvPr/>
        </p:nvPicPr>
        <p:blipFill>
          <a:blip r:embed="rId3"/>
          <a:stretch>
            <a:fillRect/>
          </a:stretch>
        </p:blipFill>
        <p:spPr>
          <a:xfrm>
            <a:off x="12183526" y="380588"/>
            <a:ext cx="7861301" cy="5803901"/>
          </a:xfrm>
          <a:prstGeom prst="rect">
            <a:avLst/>
          </a:prstGeom>
          <a:ln w="12700">
            <a:miter lim="400000"/>
            <a:headEnd/>
            <a:tailEnd/>
          </a:ln>
        </p:spPr>
      </p:pic>
      <p:pic>
        <p:nvPicPr>
          <p:cNvPr id="179" name="Screenshot 2023-09-19 at 1.21.23 PM.png" descr="Screenshot 2023-09-19 at 1.21.23 PM.png"/>
          <p:cNvPicPr>
            <a:picLocks noChangeAspect="1"/>
          </p:cNvPicPr>
          <p:nvPr/>
        </p:nvPicPr>
        <p:blipFill>
          <a:blip r:embed="rId4"/>
          <a:stretch>
            <a:fillRect/>
          </a:stretch>
        </p:blipFill>
        <p:spPr>
          <a:xfrm>
            <a:off x="1959036" y="7350003"/>
            <a:ext cx="7861301" cy="5803901"/>
          </a:xfrm>
          <a:prstGeom prst="rect">
            <a:avLst/>
          </a:prstGeom>
          <a:ln w="12700">
            <a:miter lim="400000"/>
            <a:headEnd/>
            <a:tailEnd/>
          </a:ln>
        </p:spPr>
      </p:pic>
      <p:pic>
        <p:nvPicPr>
          <p:cNvPr id="180" name="Screenshot 2023-09-19 at 1.21.57 PM.png" descr="Screenshot 2023-09-19 at 1.21.57 PM.png"/>
          <p:cNvPicPr>
            <a:picLocks noChangeAspect="1"/>
          </p:cNvPicPr>
          <p:nvPr/>
        </p:nvPicPr>
        <p:blipFill>
          <a:blip r:embed="rId5"/>
          <a:stretch>
            <a:fillRect/>
          </a:stretch>
        </p:blipFill>
        <p:spPr>
          <a:xfrm>
            <a:off x="12356794" y="7637256"/>
            <a:ext cx="7861301" cy="580390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p:push/>
      </p:transition>
    </mc:Choice>
    <mc:Fallback>
      <p:transition spd="med">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rcRect/>
        </a:blipFill>
        <a:effectLst/>
      </p:bgPr>
    </p:bg>
    <p:spTree>
      <p:nvGrpSpPr>
        <p:cNvPr id="1" name=""/>
        <p:cNvGrpSpPr/>
        <p:nvPr/>
      </p:nvGrpSpPr>
      <p:grpSpPr>
        <a:xfrm>
          <a:off x="0" y="0"/>
          <a:ext cx="0" cy="0"/>
          <a:chOff x="0" y="0"/>
          <a:chExt cx="0" cy="0"/>
        </a:xfrm>
      </p:grpSpPr>
      <p:pic>
        <p:nvPicPr>
          <p:cNvPr id="182" name="Screenshot 2023-09-19 at 1.22.47 PM.png" descr="Screenshot 2023-09-19 at 1.22.47 PM.png"/>
          <p:cNvPicPr>
            <a:picLocks noChangeAspect="1"/>
          </p:cNvPicPr>
          <p:nvPr/>
        </p:nvPicPr>
        <p:blipFill>
          <a:blip r:embed="rId2"/>
          <a:stretch>
            <a:fillRect/>
          </a:stretch>
        </p:blipFill>
        <p:spPr>
          <a:xfrm>
            <a:off x="2223582" y="405326"/>
            <a:ext cx="7861301" cy="5803901"/>
          </a:xfrm>
          <a:prstGeom prst="rect">
            <a:avLst/>
          </a:prstGeom>
          <a:ln w="12700">
            <a:miter lim="400000"/>
            <a:headEnd/>
            <a:tailEnd/>
          </a:ln>
        </p:spPr>
      </p:pic>
      <p:pic>
        <p:nvPicPr>
          <p:cNvPr id="183" name="Screenshot 2023-09-19 at 1.23.14 PM.png" descr="Screenshot 2023-09-19 at 1.23.14 PM.png"/>
          <p:cNvPicPr>
            <a:picLocks noChangeAspect="1"/>
          </p:cNvPicPr>
          <p:nvPr/>
        </p:nvPicPr>
        <p:blipFill>
          <a:blip r:embed="rId3"/>
          <a:stretch>
            <a:fillRect/>
          </a:stretch>
        </p:blipFill>
        <p:spPr>
          <a:xfrm>
            <a:off x="7687918" y="7381896"/>
            <a:ext cx="7861301" cy="5803901"/>
          </a:xfrm>
          <a:prstGeom prst="rect">
            <a:avLst/>
          </a:prstGeom>
          <a:ln w="12700">
            <a:miter lim="400000"/>
            <a:headEnd/>
            <a:tailEnd/>
          </a:ln>
        </p:spPr>
      </p:pic>
      <p:pic>
        <p:nvPicPr>
          <p:cNvPr id="184" name="Screenshot 2023-09-19 at 1.23.42 PM.png" descr="Screenshot 2023-09-19 at 1.23.42 PM.png"/>
          <p:cNvPicPr>
            <a:picLocks noChangeAspect="1"/>
          </p:cNvPicPr>
          <p:nvPr/>
        </p:nvPicPr>
        <p:blipFill>
          <a:blip r:embed="rId4"/>
          <a:stretch>
            <a:fillRect/>
          </a:stretch>
        </p:blipFill>
        <p:spPr>
          <a:xfrm>
            <a:off x="13916305" y="405326"/>
            <a:ext cx="7861301" cy="580390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p:push/>
      </p:transition>
    </mc:Choice>
    <mc:Fallback>
      <p:transition spd="med">
        <p:push/>
      </p:transition>
    </mc:Fallback>
  </mc:AlternateContent>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2_DynamicDark">
  <a:themeElements>
    <a:clrScheme name="32_DynamicDar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2_DynamicDark">
      <a:majorFont>
        <a:latin typeface="Helvetica Neue"/>
        <a:ea typeface="Helvetica Neue"/>
        <a:cs typeface="Helvetica Neue"/>
      </a:majorFont>
      <a:minorFont>
        <a:latin typeface="Helvetica Neue"/>
        <a:ea typeface="Helvetica Neue"/>
        <a:cs typeface="Helvetica Neue"/>
      </a:minorFont>
    </a:fontScheme>
    <a:fmtScheme name="32_Dynamic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8869</Words>
  <Application>WPS Presentation</Application>
  <PresentationFormat/>
  <Paragraphs>105</Paragraphs>
  <Slides>19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SimSun</vt:lpstr>
      <vt:lpstr>Wingdings</vt:lpstr>
      <vt:lpstr>Helvetica Neue</vt:lpstr>
      <vt:lpstr>Helvetica Neue Medium</vt:lpstr>
      <vt:lpstr>Marker Felt</vt:lpstr>
      <vt:lpstr>Segoe Print</vt:lpstr>
      <vt:lpstr>Phosphate Inline</vt:lpstr>
      <vt:lpstr>Times New Roman</vt:lpstr>
      <vt:lpstr>Times New Roman</vt:lpstr>
      <vt:lpstr>Segoe UI Symbol</vt:lpstr>
      <vt:lpstr>Microsoft YaHei</vt:lpstr>
      <vt:lpstr>Arial Unicode MS</vt:lpstr>
      <vt:lpstr>Calibri</vt:lpstr>
      <vt:lpstr>Art_mountaineering</vt:lpstr>
      <vt:lpstr>MOBILE PRICE PREDICTION</vt:lpstr>
      <vt:lpstr>CH.NITHIN KUMAR</vt:lpstr>
      <vt:lpstr>PROBLEM STATEMENT</vt:lpstr>
      <vt:lpstr>INTRODUCTION</vt:lpstr>
      <vt:lpstr>Data Set</vt:lpstr>
      <vt:lpstr>Graphs</vt:lpstr>
      <vt:lpstr>PowerPoint 演示文稿</vt:lpstr>
      <vt:lpstr>PowerPoint 演示文稿</vt:lpstr>
      <vt:lpstr>PowerPoint 演示文稿</vt:lpstr>
      <vt:lpstr>Attributes List</vt:lpstr>
      <vt:lpstr>Features</vt:lpstr>
      <vt:lpstr>Implementation</vt:lpstr>
      <vt:lpstr>Linear Regression</vt:lpstr>
      <vt:lpstr>Support Vector Machine</vt:lpstr>
      <vt:lpstr>PowerPoint 演示文稿</vt:lpstr>
      <vt:lpstr>Best fit line with Linear Regression</vt:lpstr>
      <vt:lpstr>PowerPoint 演示文稿</vt:lpstr>
      <vt:lpstr>We will proceed with reading the data, and then perform data analysis. The practice of examining data using analytical or statistical methods in order to identify meaningful information is known as data analysis. After data analysis, we will find out the data distribution and data types. We will train 4 classification algorithms to predict the output. We will also compare the outputs. Let us get started with the project implementation.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PRICE PREDICTION</dc:title>
  <dc:creator/>
  <cp:lastModifiedBy>CHANDA NITHIN</cp:lastModifiedBy>
  <cp:revision>3</cp:revision>
  <dcterms:created xsi:type="dcterms:W3CDTF">2023-09-25T08:17:00Z</dcterms:created>
  <dcterms:modified xsi:type="dcterms:W3CDTF">2023-11-09T14:36:13Z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B0A90F95D6FB4D6994C13418C5104AC0_13</vt:lpwstr>
  </property>
  <property fmtid="{D5CDD505-2E9C-101B-9397-08002B2CF9AE}" pid="3" name="KSOProductBuildVer">
    <vt:lpwstr>1033-12.2.0.13266</vt:lpwstr>
  </property>
</Properties>
</file>