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308" r:id="rId20"/>
    <p:sldId id="309" r:id="rId21"/>
    <p:sldId id="273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86" r:id="rId30"/>
    <p:sldId id="285" r:id="rId31"/>
    <p:sldId id="284" r:id="rId32"/>
    <p:sldId id="287" r:id="rId33"/>
    <p:sldId id="292" r:id="rId34"/>
    <p:sldId id="291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288" r:id="rId50"/>
    <p:sldId id="289" r:id="rId51"/>
    <p:sldId id="290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F08C-F3A4-41D0-B50D-B06483F97299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42C1-DB40-45D0-8DD6-16A4E22E7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7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F08C-F3A4-41D0-B50D-B06483F97299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42C1-DB40-45D0-8DD6-16A4E22E7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76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F08C-F3A4-41D0-B50D-B06483F97299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42C1-DB40-45D0-8DD6-16A4E22E7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35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F08C-F3A4-41D0-B50D-B06483F97299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42C1-DB40-45D0-8DD6-16A4E22E7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4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F08C-F3A4-41D0-B50D-B06483F97299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42C1-DB40-45D0-8DD6-16A4E22E7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2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F08C-F3A4-41D0-B50D-B06483F97299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42C1-DB40-45D0-8DD6-16A4E22E7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6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F08C-F3A4-41D0-B50D-B06483F97299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42C1-DB40-45D0-8DD6-16A4E22E7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1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F08C-F3A4-41D0-B50D-B06483F97299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42C1-DB40-45D0-8DD6-16A4E22E7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2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F08C-F3A4-41D0-B50D-B06483F97299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42C1-DB40-45D0-8DD6-16A4E22E7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1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F08C-F3A4-41D0-B50D-B06483F97299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42C1-DB40-45D0-8DD6-16A4E22E7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96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F08C-F3A4-41D0-B50D-B06483F97299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42C1-DB40-45D0-8DD6-16A4E22E7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4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BF08C-F3A4-41D0-B50D-B06483F97299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542C1-DB40-45D0-8DD6-16A4E22E7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7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9932" y="4013198"/>
            <a:ext cx="9144000" cy="2387600"/>
          </a:xfrm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WALK TO Angular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189784"/>
            <a:ext cx="12163864" cy="668215"/>
          </a:xfrm>
        </p:spPr>
        <p:txBody>
          <a:bodyPr anchor="ctr"/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Walter Alexander Cordero Lara                                                        Byron Mar</a:t>
            </a:r>
            <a:r>
              <a:rPr lang="es-GT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tínez</a:t>
            </a:r>
            <a:r>
              <a:rPr lang="es-GT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Rivera    </a:t>
            </a:r>
            <a:endParaRPr lang="en-US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770" y="-511755"/>
            <a:ext cx="5280702" cy="528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234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52268" y="1110713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s-GT" sz="9600" dirty="0">
                <a:solidFill>
                  <a:schemeClr val="bg1"/>
                </a:solidFill>
                <a:latin typeface="Arial Black" panose="020B0A04020102020204" pitchFamily="34" charset="0"/>
              </a:rPr>
              <a:t>LAB 3</a:t>
            </a:r>
            <a:endParaRPr lang="en-US" sz="9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204" y="2906485"/>
            <a:ext cx="3068712" cy="306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61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61542" cy="1325563"/>
          </a:xfrm>
        </p:spPr>
        <p:txBody>
          <a:bodyPr/>
          <a:lstStyle/>
          <a:p>
            <a:r>
              <a:rPr lang="es-GT" dirty="0" err="1">
                <a:solidFill>
                  <a:schemeClr val="bg1"/>
                </a:solidFill>
                <a:latin typeface="Arial Black" panose="020B0A04020102020204" pitchFamily="34" charset="0"/>
              </a:rPr>
              <a:t>Templates</a:t>
            </a:r>
            <a:r>
              <a:rPr lang="es-GT" dirty="0">
                <a:solidFill>
                  <a:schemeClr val="bg1"/>
                </a:solidFill>
                <a:latin typeface="Arial Black" panose="020B0A04020102020204" pitchFamily="34" charset="0"/>
              </a:rPr>
              <a:t> Literales / Interpolación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GT" dirty="0">
                <a:solidFill>
                  <a:schemeClr val="bg1"/>
                </a:solidFill>
              </a:rPr>
              <a:t>Estos </a:t>
            </a:r>
            <a:r>
              <a:rPr lang="es-GT" b="1" dirty="0" err="1">
                <a:solidFill>
                  <a:schemeClr val="bg1"/>
                </a:solidFill>
              </a:rPr>
              <a:t>templates</a:t>
            </a:r>
            <a:r>
              <a:rPr lang="es-GT" dirty="0">
                <a:solidFill>
                  <a:schemeClr val="bg1"/>
                </a:solidFill>
              </a:rPr>
              <a:t> son </a:t>
            </a:r>
            <a:r>
              <a:rPr lang="es-GT" dirty="0" err="1">
                <a:solidFill>
                  <a:schemeClr val="bg1"/>
                </a:solidFill>
              </a:rPr>
              <a:t>strings</a:t>
            </a:r>
            <a:r>
              <a:rPr lang="es-GT" dirty="0">
                <a:solidFill>
                  <a:schemeClr val="bg1"/>
                </a:solidFill>
              </a:rPr>
              <a:t> que utilizan </a:t>
            </a:r>
            <a:r>
              <a:rPr lang="es-GT" b="1" dirty="0" err="1">
                <a:solidFill>
                  <a:schemeClr val="bg1"/>
                </a:solidFill>
              </a:rPr>
              <a:t>backticks</a:t>
            </a:r>
            <a:r>
              <a:rPr lang="es-GT" dirty="0">
                <a:solidFill>
                  <a:schemeClr val="bg1"/>
                </a:solidFill>
              </a:rPr>
              <a:t> </a:t>
            </a:r>
            <a:r>
              <a:rPr lang="es-ES" dirty="0">
                <a:solidFill>
                  <a:schemeClr val="bg1"/>
                </a:solidFill>
              </a:rPr>
              <a:t>(` `) en lugar de la comilla simple (‘ ‘) o comillas dobles (“ ”), los objetivos principales de estos </a:t>
            </a:r>
            <a:r>
              <a:rPr lang="es-ES" dirty="0" err="1">
                <a:solidFill>
                  <a:schemeClr val="bg1"/>
                </a:solidFill>
              </a:rPr>
              <a:t>templates</a:t>
            </a:r>
            <a:r>
              <a:rPr lang="es-ES" dirty="0">
                <a:solidFill>
                  <a:schemeClr val="bg1"/>
                </a:solidFill>
              </a:rPr>
              <a:t> son:</a:t>
            </a:r>
          </a:p>
          <a:p>
            <a:r>
              <a:rPr lang="es-ES" dirty="0">
                <a:solidFill>
                  <a:schemeClr val="bg1"/>
                </a:solidFill>
              </a:rPr>
              <a:t>Interpolación de cadenas de texto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Textos</a:t>
            </a:r>
            <a:r>
              <a:rPr lang="en-US" dirty="0">
                <a:solidFill>
                  <a:schemeClr val="bg1"/>
                </a:solidFill>
              </a:rPr>
              <a:t> multi </a:t>
            </a:r>
            <a:r>
              <a:rPr lang="en-US" dirty="0" err="1">
                <a:solidFill>
                  <a:schemeClr val="bg1"/>
                </a:solidFill>
              </a:rPr>
              <a:t>líneas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Líneas</a:t>
            </a:r>
            <a:r>
              <a:rPr lang="en-US" dirty="0">
                <a:solidFill>
                  <a:schemeClr val="bg1"/>
                </a:solidFill>
              </a:rPr>
              <a:t> con tags HTMLS</a:t>
            </a:r>
          </a:p>
          <a:p>
            <a:pPr marL="0" indent="0">
              <a:buNone/>
            </a:pP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386568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52268" y="1110713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s-GT" sz="9600" dirty="0">
                <a:solidFill>
                  <a:schemeClr val="bg1"/>
                </a:solidFill>
                <a:latin typeface="Arial Black" panose="020B0A04020102020204" pitchFamily="34" charset="0"/>
              </a:rPr>
              <a:t>LAB 4</a:t>
            </a:r>
            <a:endParaRPr lang="en-US" sz="9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204" y="2906485"/>
            <a:ext cx="3068712" cy="306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171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1" y="365125"/>
            <a:ext cx="11690252" cy="1325563"/>
          </a:xfrm>
        </p:spPr>
        <p:txBody>
          <a:bodyPr/>
          <a:lstStyle/>
          <a:p>
            <a:r>
              <a:rPr lang="es-GT" dirty="0">
                <a:solidFill>
                  <a:schemeClr val="bg1"/>
                </a:solidFill>
                <a:latin typeface="Arial Black" panose="020B0A04020102020204" pitchFamily="34" charset="0"/>
              </a:rPr>
              <a:t>Interfaces, Funciones y Desestructuraciones	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>
                <a:solidFill>
                  <a:schemeClr val="bg1"/>
                </a:solidFill>
              </a:rPr>
              <a:t>Las</a:t>
            </a:r>
            <a:r>
              <a:rPr lang="es-GT" b="1" dirty="0">
                <a:solidFill>
                  <a:schemeClr val="bg1"/>
                </a:solidFill>
              </a:rPr>
              <a:t> interfaces</a:t>
            </a:r>
            <a:r>
              <a:rPr lang="es-GT" dirty="0">
                <a:solidFill>
                  <a:schemeClr val="bg1"/>
                </a:solidFill>
              </a:rPr>
              <a:t> cumplen la función de Tipos de Datos personalizados</a:t>
            </a:r>
          </a:p>
          <a:p>
            <a:endParaRPr lang="es-GT" dirty="0">
              <a:solidFill>
                <a:schemeClr val="bg1"/>
              </a:solidFill>
            </a:endParaRPr>
          </a:p>
          <a:p>
            <a:r>
              <a:rPr lang="es-GT" dirty="0">
                <a:solidFill>
                  <a:schemeClr val="bg1"/>
                </a:solidFill>
              </a:rPr>
              <a:t>Las </a:t>
            </a:r>
            <a:r>
              <a:rPr lang="es-GT" b="1" dirty="0">
                <a:solidFill>
                  <a:schemeClr val="bg1"/>
                </a:solidFill>
              </a:rPr>
              <a:t>funciones</a:t>
            </a:r>
            <a:r>
              <a:rPr lang="es-GT" dirty="0">
                <a:solidFill>
                  <a:schemeClr val="bg1"/>
                </a:solidFill>
              </a:rPr>
              <a:t> son las mismas que en JS, con la diferencia que permite utilizar la función Flecha o </a:t>
            </a:r>
            <a:r>
              <a:rPr lang="es-GT" b="1" dirty="0">
                <a:solidFill>
                  <a:schemeClr val="bg1"/>
                </a:solidFill>
              </a:rPr>
              <a:t>Arrow </a:t>
            </a:r>
            <a:r>
              <a:rPr lang="es-GT" b="1" dirty="0" err="1">
                <a:solidFill>
                  <a:schemeClr val="bg1"/>
                </a:solidFill>
              </a:rPr>
              <a:t>Function</a:t>
            </a:r>
            <a:r>
              <a:rPr lang="es-GT" dirty="0">
                <a:solidFill>
                  <a:schemeClr val="bg1"/>
                </a:solidFill>
              </a:rPr>
              <a:t>, esto nos proporciona mejoras en nuestro desarrolla principalmente en POO.</a:t>
            </a:r>
          </a:p>
          <a:p>
            <a:endParaRPr lang="es-GT" dirty="0">
              <a:solidFill>
                <a:schemeClr val="bg1"/>
              </a:solidFill>
            </a:endParaRPr>
          </a:p>
          <a:p>
            <a:r>
              <a:rPr lang="es-GT" dirty="0">
                <a:solidFill>
                  <a:schemeClr val="bg1"/>
                </a:solidFill>
              </a:rPr>
              <a:t>La </a:t>
            </a:r>
            <a:r>
              <a:rPr lang="es-GT" b="1" dirty="0">
                <a:solidFill>
                  <a:schemeClr val="bg1"/>
                </a:solidFill>
              </a:rPr>
              <a:t>Desestructuración</a:t>
            </a:r>
            <a:r>
              <a:rPr lang="es-GT" dirty="0">
                <a:solidFill>
                  <a:schemeClr val="bg1"/>
                </a:solidFill>
              </a:rPr>
              <a:t> consiste en tomar individualmente elementos o atributos y asignarlas de manera masiva a diferentes variables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966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52268" y="11107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GT" sz="9600" dirty="0">
                <a:solidFill>
                  <a:schemeClr val="bg1"/>
                </a:solidFill>
                <a:latin typeface="Arial Black" panose="020B0A04020102020204" pitchFamily="34" charset="0"/>
              </a:rPr>
              <a:t>LAB 5</a:t>
            </a:r>
            <a:endParaRPr lang="en-US" sz="9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204" y="2906485"/>
            <a:ext cx="3068712" cy="306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859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6990"/>
            <a:ext cx="10515600" cy="1325563"/>
          </a:xfrm>
        </p:spPr>
        <p:txBody>
          <a:bodyPr/>
          <a:lstStyle/>
          <a:p>
            <a:r>
              <a:rPr lang="es-GT" dirty="0">
                <a:solidFill>
                  <a:schemeClr val="bg1"/>
                </a:solidFill>
                <a:latin typeface="Arial Black" panose="020B0A04020102020204" pitchFamily="34" charset="0"/>
              </a:rPr>
              <a:t>Clases (POO)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GT" dirty="0">
                <a:solidFill>
                  <a:schemeClr val="bg1"/>
                </a:solidFill>
              </a:rPr>
              <a:t>Las </a:t>
            </a:r>
            <a:r>
              <a:rPr lang="es-GT" b="1" dirty="0">
                <a:solidFill>
                  <a:schemeClr val="bg1"/>
                </a:solidFill>
              </a:rPr>
              <a:t>clases </a:t>
            </a:r>
            <a:r>
              <a:rPr lang="es-GT" dirty="0">
                <a:solidFill>
                  <a:schemeClr val="bg1"/>
                </a:solidFill>
              </a:rPr>
              <a:t>en JS son funciones y prototipos que se basan en la herencia de componentes reusables, dando la sensación de que traban con POO.</a:t>
            </a:r>
          </a:p>
          <a:p>
            <a:pPr marL="0" indent="0">
              <a:buNone/>
            </a:pPr>
            <a:endParaRPr lang="es-GT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GT" dirty="0">
                <a:solidFill>
                  <a:schemeClr val="bg1"/>
                </a:solidFill>
              </a:rPr>
              <a:t>A partir de ECMAScript6 se introduce la creación de clases para poder trabajar con POO de una manera más fluida en JS, esto lo implementa TS de una manera fácil y rápida para programar.</a:t>
            </a:r>
          </a:p>
          <a:p>
            <a:pPr marL="0" indent="0">
              <a:buNone/>
            </a:pPr>
            <a:endParaRPr lang="es-GT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705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52268" y="1110713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s-GT" sz="9600" dirty="0">
                <a:solidFill>
                  <a:schemeClr val="bg1"/>
                </a:solidFill>
                <a:latin typeface="Arial Black" panose="020B0A04020102020204" pitchFamily="34" charset="0"/>
              </a:rPr>
              <a:t>LAB 6</a:t>
            </a:r>
            <a:endParaRPr lang="en-US" sz="9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204" y="2906485"/>
            <a:ext cx="3068712" cy="306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420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Arial Black" panose="020B0A04020102020204" pitchFamily="34" charset="0"/>
              </a:rPr>
              <a:t>Herencia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Una de las </a:t>
            </a:r>
            <a:r>
              <a:rPr lang="en-US" dirty="0" err="1">
                <a:solidFill>
                  <a:schemeClr val="bg1"/>
                </a:solidFill>
              </a:rPr>
              <a:t>principales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características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POO </a:t>
            </a:r>
            <a:r>
              <a:rPr lang="en-US" dirty="0" err="1">
                <a:solidFill>
                  <a:schemeClr val="bg1"/>
                </a:solidFill>
              </a:rPr>
              <a:t>es</a:t>
            </a:r>
            <a:r>
              <a:rPr lang="en-US" dirty="0">
                <a:solidFill>
                  <a:schemeClr val="bg1"/>
                </a:solidFill>
              </a:rPr>
              <a:t> la </a:t>
            </a:r>
            <a:r>
              <a:rPr lang="en-US" b="1" dirty="0" err="1">
                <a:solidFill>
                  <a:schemeClr val="bg1"/>
                </a:solidFill>
              </a:rPr>
              <a:t>herencia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endParaRPr lang="es-GT" b="1" dirty="0">
              <a:solidFill>
                <a:schemeClr val="bg1"/>
              </a:solidFill>
            </a:endParaRPr>
          </a:p>
          <a:p>
            <a:r>
              <a:rPr lang="es-GT" dirty="0">
                <a:solidFill>
                  <a:schemeClr val="bg1"/>
                </a:solidFill>
              </a:rPr>
              <a:t>Esta habilidad nos permite crear clases bases y extender estas funcionalidades en otras clases, las clases hijas heredan atributos y métodos de las clases padre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826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52268" y="1110713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s-GT" sz="9600" dirty="0">
                <a:solidFill>
                  <a:schemeClr val="bg1"/>
                </a:solidFill>
                <a:latin typeface="Arial Black" panose="020B0A04020102020204" pitchFamily="34" charset="0"/>
              </a:rPr>
              <a:t>LAB 7</a:t>
            </a:r>
            <a:endParaRPr lang="en-US" sz="9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204" y="2906485"/>
            <a:ext cx="3068712" cy="306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20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6990"/>
            <a:ext cx="10515600" cy="1325563"/>
          </a:xfrm>
        </p:spPr>
        <p:txBody>
          <a:bodyPr/>
          <a:lstStyle/>
          <a:p>
            <a:r>
              <a:rPr lang="es-GT" dirty="0">
                <a:solidFill>
                  <a:schemeClr val="bg1"/>
                </a:solidFill>
                <a:latin typeface="Arial Black" panose="020B0A04020102020204" pitchFamily="34" charset="0"/>
              </a:rPr>
              <a:t>Módulos (Modules)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GT" dirty="0">
                <a:solidFill>
                  <a:schemeClr val="bg1"/>
                </a:solidFill>
              </a:rPr>
              <a:t>La principal ventaja de la POO es la portabilidad y la Modularidad, esto quiere decir que, nuestras clases pueden ser utilizadas en cualquier parte de nuestra aplicación.</a:t>
            </a:r>
          </a:p>
          <a:p>
            <a:pPr marL="0" indent="0">
              <a:buNone/>
            </a:pPr>
            <a:endParaRPr lang="es-GT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GT" dirty="0">
                <a:solidFill>
                  <a:schemeClr val="bg1"/>
                </a:solidFill>
              </a:rPr>
              <a:t>Para hacer exportable una clase se antepone la expresión </a:t>
            </a:r>
            <a:r>
              <a:rPr lang="es-GT" b="1" u="sng" dirty="0" err="1">
                <a:solidFill>
                  <a:schemeClr val="bg1"/>
                </a:solidFill>
              </a:rPr>
              <a:t>export</a:t>
            </a:r>
            <a:endParaRPr lang="es-GT" b="1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GT" b="1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GT" dirty="0">
                <a:solidFill>
                  <a:schemeClr val="bg1"/>
                </a:solidFill>
              </a:rPr>
              <a:t>para importar una clase o cualquier elemento se utiliza la expresión reservada </a:t>
            </a:r>
            <a:r>
              <a:rPr lang="es-GT" b="1" u="sng" dirty="0" err="1">
                <a:solidFill>
                  <a:schemeClr val="bg1"/>
                </a:solidFill>
              </a:rPr>
              <a:t>import</a:t>
            </a:r>
            <a:r>
              <a:rPr lang="es-GT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s-GT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331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chemeClr val="bg1"/>
                </a:solidFill>
                <a:latin typeface="Arial Black" panose="020B0A04020102020204" pitchFamily="34" charset="0"/>
              </a:rPr>
              <a:t>Repositorio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66057" y="2259239"/>
            <a:ext cx="114227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GT" dirty="0">
                <a:solidFill>
                  <a:schemeClr val="bg1"/>
                </a:solidFill>
              </a:rPr>
              <a:t>https://github.com/codeboxgt/walktoangular2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589" y="3711693"/>
            <a:ext cx="3174443" cy="317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81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52268" y="1110713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s-GT" sz="9600">
                <a:solidFill>
                  <a:schemeClr val="bg1"/>
                </a:solidFill>
                <a:latin typeface="Arial Black" panose="020B0A04020102020204" pitchFamily="34" charset="0"/>
              </a:rPr>
              <a:t>LAB 8</a:t>
            </a:r>
            <a:endParaRPr lang="en-US" sz="9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204" y="2906485"/>
            <a:ext cx="3068712" cy="306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5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52268" y="1110713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s-GT" sz="9600" dirty="0">
                <a:solidFill>
                  <a:schemeClr val="bg1"/>
                </a:solidFill>
                <a:latin typeface="Arial Black" panose="020B0A04020102020204" pitchFamily="34" charset="0"/>
              </a:rPr>
              <a:t>CHALLENGES</a:t>
            </a:r>
            <a:endParaRPr lang="en-US" sz="9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035" y="2852003"/>
            <a:ext cx="4020065" cy="402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77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5542" y="1868545"/>
            <a:ext cx="7257646" cy="303728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Arial Black" panose="020B0A04020102020204" pitchFamily="34" charset="0"/>
              </a:rPr>
              <a:t>Introducci</a:t>
            </a:r>
            <a:r>
              <a:rPr lang="es-GT" sz="6600" dirty="0" err="1">
                <a:solidFill>
                  <a:schemeClr val="bg1"/>
                </a:solidFill>
                <a:latin typeface="Arial Black" panose="020B0A04020102020204" pitchFamily="34" charset="0"/>
              </a:rPr>
              <a:t>ón</a:t>
            </a:r>
            <a:br>
              <a:rPr lang="es-GT" sz="66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s-GT" sz="6600" dirty="0">
                <a:solidFill>
                  <a:schemeClr val="bg1"/>
                </a:solidFill>
                <a:latin typeface="Arial Black" panose="020B0A04020102020204" pitchFamily="34" charset="0"/>
              </a:rPr>
              <a:t>Angular 2</a:t>
            </a:r>
            <a:endParaRPr lang="en-US" sz="6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695" y="641795"/>
            <a:ext cx="5280702" cy="528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887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chemeClr val="bg1"/>
                </a:solidFill>
                <a:latin typeface="Arial Black" panose="020B0A04020102020204" pitchFamily="34" charset="0"/>
              </a:rPr>
              <a:t>Repositorio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66057" y="2259239"/>
            <a:ext cx="114227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GT" dirty="0">
                <a:solidFill>
                  <a:schemeClr val="bg1"/>
                </a:solidFill>
              </a:rPr>
              <a:t>https://github.com/codeboxgt/walktoangular2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589" y="3711693"/>
            <a:ext cx="3174443" cy="317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167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GT" b="1" dirty="0">
                <a:solidFill>
                  <a:schemeClr val="bg1"/>
                </a:solidFill>
                <a:latin typeface="Arial Black" panose="020B0A04020102020204" pitchFamily="34" charset="0"/>
              </a:rPr>
              <a:t>¿Qué vamos aprender?</a:t>
            </a:r>
            <a:endParaRPr lang="en-U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GT" dirty="0">
                <a:solidFill>
                  <a:schemeClr val="bg1"/>
                </a:solidFill>
              </a:rPr>
              <a:t>Arquitectura Angular</a:t>
            </a:r>
          </a:p>
          <a:p>
            <a:r>
              <a:rPr lang="es-GT" dirty="0">
                <a:solidFill>
                  <a:schemeClr val="bg1"/>
                </a:solidFill>
              </a:rPr>
              <a:t>Componentes</a:t>
            </a:r>
          </a:p>
          <a:p>
            <a:r>
              <a:rPr lang="es-GT" dirty="0">
                <a:solidFill>
                  <a:schemeClr val="bg1"/>
                </a:solidFill>
              </a:rPr>
              <a:t>Directivas Básicas</a:t>
            </a:r>
          </a:p>
          <a:p>
            <a:r>
              <a:rPr lang="es-GT" dirty="0" err="1">
                <a:solidFill>
                  <a:schemeClr val="bg1"/>
                </a:solidFill>
              </a:rPr>
              <a:t>Modulos</a:t>
            </a:r>
            <a:endParaRPr lang="es-GT" dirty="0">
              <a:solidFill>
                <a:schemeClr val="bg1"/>
              </a:solidFill>
            </a:endParaRPr>
          </a:p>
          <a:p>
            <a:r>
              <a:rPr lang="es-GT" dirty="0" err="1">
                <a:solidFill>
                  <a:schemeClr val="bg1"/>
                </a:solidFill>
              </a:rPr>
              <a:t>Templates</a:t>
            </a:r>
            <a:endParaRPr lang="es-GT" dirty="0">
              <a:solidFill>
                <a:schemeClr val="bg1"/>
              </a:solidFill>
            </a:endParaRPr>
          </a:p>
          <a:p>
            <a:r>
              <a:rPr lang="es-GT" dirty="0">
                <a:solidFill>
                  <a:schemeClr val="bg1"/>
                </a:solidFill>
              </a:rPr>
              <a:t>Formularios</a:t>
            </a:r>
          </a:p>
          <a:p>
            <a:r>
              <a:rPr lang="es-GT" dirty="0">
                <a:solidFill>
                  <a:schemeClr val="bg1"/>
                </a:solidFill>
              </a:rPr>
              <a:t>Servicios</a:t>
            </a:r>
          </a:p>
          <a:p>
            <a:r>
              <a:rPr lang="es-GT" dirty="0">
                <a:solidFill>
                  <a:schemeClr val="bg1"/>
                </a:solidFill>
              </a:rPr>
              <a:t>Rutas</a:t>
            </a:r>
          </a:p>
          <a:p>
            <a:r>
              <a:rPr lang="es-GT" dirty="0">
                <a:solidFill>
                  <a:schemeClr val="bg1"/>
                </a:solidFill>
              </a:rPr>
              <a:t>Llamadas HTTP</a:t>
            </a:r>
          </a:p>
        </p:txBody>
      </p:sp>
    </p:spTree>
    <p:extLst>
      <p:ext uri="{BB962C8B-B14F-4D97-AF65-F5344CB8AC3E}">
        <p14:creationId xmlns:p14="http://schemas.microsoft.com/office/powerpoint/2010/main" val="1113764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631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Arial Black" panose="020B0A04020102020204" pitchFamily="34" charset="0"/>
              </a:rPr>
              <a:t>Mapa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 General Angular 1.x</a:t>
            </a:r>
          </a:p>
        </p:txBody>
      </p:sp>
      <p:sp>
        <p:nvSpPr>
          <p:cNvPr id="5" name="Rectangle 4"/>
          <p:cNvSpPr/>
          <p:nvPr/>
        </p:nvSpPr>
        <p:spPr>
          <a:xfrm>
            <a:off x="3712697" y="1287850"/>
            <a:ext cx="5205046" cy="75709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module</a:t>
            </a:r>
          </a:p>
        </p:txBody>
      </p:sp>
      <p:sp>
        <p:nvSpPr>
          <p:cNvPr id="6" name="Rectangle 5"/>
          <p:cNvSpPr/>
          <p:nvPr/>
        </p:nvSpPr>
        <p:spPr>
          <a:xfrm>
            <a:off x="4822873" y="2379693"/>
            <a:ext cx="2984695" cy="75709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config</a:t>
            </a:r>
          </a:p>
        </p:txBody>
      </p:sp>
      <p:sp>
        <p:nvSpPr>
          <p:cNvPr id="7" name="Rectangle 6"/>
          <p:cNvSpPr/>
          <p:nvPr/>
        </p:nvSpPr>
        <p:spPr>
          <a:xfrm>
            <a:off x="4822873" y="3471536"/>
            <a:ext cx="2984695" cy="75709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routes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822873" y="4673042"/>
            <a:ext cx="2984695" cy="75709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$scope</a:t>
            </a:r>
          </a:p>
        </p:txBody>
      </p:sp>
      <p:sp>
        <p:nvSpPr>
          <p:cNvPr id="9" name="Rectangle 8"/>
          <p:cNvSpPr/>
          <p:nvPr/>
        </p:nvSpPr>
        <p:spPr>
          <a:xfrm>
            <a:off x="8359724" y="4673042"/>
            <a:ext cx="2984695" cy="75709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59725" y="5936789"/>
            <a:ext cx="2984695" cy="75709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directive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52732" y="4673042"/>
            <a:ext cx="2984695" cy="75709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52732" y="5936789"/>
            <a:ext cx="2984695" cy="75709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209007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631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Arial Black" panose="020B0A04020102020204" pitchFamily="34" charset="0"/>
              </a:rPr>
              <a:t>Mapa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 General Angular</a:t>
            </a:r>
          </a:p>
        </p:txBody>
      </p:sp>
      <p:sp>
        <p:nvSpPr>
          <p:cNvPr id="5" name="Rectangle 4"/>
          <p:cNvSpPr/>
          <p:nvPr/>
        </p:nvSpPr>
        <p:spPr>
          <a:xfrm>
            <a:off x="3712697" y="1611409"/>
            <a:ext cx="5205046" cy="75709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+mj-lt"/>
              </a:rPr>
              <a:t>module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12697" y="2703252"/>
            <a:ext cx="5205046" cy="75709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components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3712698" y="5076242"/>
            <a:ext cx="5205046" cy="75709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routes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12698" y="3863996"/>
            <a:ext cx="5205046" cy="75709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3028992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631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Arial Black" panose="020B0A04020102020204" pitchFamily="34" charset="0"/>
              </a:rPr>
              <a:t>Mapa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 General Angular</a:t>
            </a:r>
          </a:p>
        </p:txBody>
      </p:sp>
      <p:sp>
        <p:nvSpPr>
          <p:cNvPr id="5" name="Rectangle 4"/>
          <p:cNvSpPr/>
          <p:nvPr/>
        </p:nvSpPr>
        <p:spPr>
          <a:xfrm>
            <a:off x="3712697" y="1611409"/>
            <a:ext cx="5205046" cy="75709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+mj-lt"/>
              </a:rPr>
              <a:t>module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12697" y="2703252"/>
            <a:ext cx="5205046" cy="75709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components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3712698" y="5076242"/>
            <a:ext cx="5205046" cy="75709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routes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12698" y="3863996"/>
            <a:ext cx="5205046" cy="75709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149666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Utiliza</a:t>
            </a:r>
            <a:r>
              <a:rPr lang="en-US" dirty="0">
                <a:solidFill>
                  <a:schemeClr val="bg1"/>
                </a:solidFill>
              </a:rPr>
              <a:t> la </a:t>
            </a:r>
            <a:r>
              <a:rPr lang="en-US" dirty="0" err="1">
                <a:solidFill>
                  <a:schemeClr val="bg1"/>
                </a:solidFill>
              </a:rPr>
              <a:t>sintaxis</a:t>
            </a:r>
            <a:r>
              <a:rPr lang="es-GT" dirty="0">
                <a:solidFill>
                  <a:schemeClr val="bg1"/>
                </a:solidFill>
              </a:rPr>
              <a:t> de </a:t>
            </a:r>
            <a:r>
              <a:rPr lang="es-GT" dirty="0" err="1">
                <a:solidFill>
                  <a:schemeClr val="bg1"/>
                </a:solidFill>
              </a:rPr>
              <a:t>TypeScript</a:t>
            </a:r>
            <a:r>
              <a:rPr lang="es-GT" dirty="0">
                <a:solidFill>
                  <a:schemeClr val="bg1"/>
                </a:solidFill>
              </a:rPr>
              <a:t> / ES6</a:t>
            </a:r>
          </a:p>
          <a:p>
            <a:endParaRPr lang="es-GT" dirty="0">
              <a:solidFill>
                <a:schemeClr val="bg1"/>
              </a:solidFill>
            </a:endParaRPr>
          </a:p>
          <a:p>
            <a:r>
              <a:rPr lang="es-GT" dirty="0">
                <a:solidFill>
                  <a:schemeClr val="bg1"/>
                </a:solidFill>
              </a:rPr>
              <a:t>Angular utiliza los módulos como mecanismo principal para la creación de aplicaciones</a:t>
            </a:r>
          </a:p>
          <a:p>
            <a:endParaRPr lang="es-GT" dirty="0">
              <a:solidFill>
                <a:schemeClr val="bg1"/>
              </a:solidFill>
            </a:endParaRPr>
          </a:p>
          <a:p>
            <a:r>
              <a:rPr lang="es-GT" dirty="0">
                <a:solidFill>
                  <a:schemeClr val="bg1"/>
                </a:solidFill>
              </a:rPr>
              <a:t>Los módulos permiten exportar elementos que otros módulos pueden importar</a:t>
            </a:r>
          </a:p>
          <a:p>
            <a:endParaRPr lang="es-GT" dirty="0">
              <a:solidFill>
                <a:schemeClr val="bg1"/>
              </a:solidFill>
            </a:endParaRPr>
          </a:p>
          <a:p>
            <a:r>
              <a:rPr lang="es-GT" dirty="0">
                <a:solidFill>
                  <a:schemeClr val="bg1"/>
                </a:solidFill>
              </a:rPr>
              <a:t>Los módulos se deben mantener ligeros y auto documentados.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2386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84" y="1804238"/>
            <a:ext cx="10597072" cy="285216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50784" y="521847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199865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5647" y="1979303"/>
            <a:ext cx="10515600" cy="2759832"/>
          </a:xfrm>
        </p:spPr>
        <p:txBody>
          <a:bodyPr>
            <a:normAutofit/>
          </a:bodyPr>
          <a:lstStyle/>
          <a:p>
            <a:pPr algn="ctr"/>
            <a:r>
              <a:rPr lang="es-GT" sz="6600" b="1" dirty="0">
                <a:solidFill>
                  <a:schemeClr val="bg1"/>
                </a:solidFill>
                <a:latin typeface="Arial Black" panose="020B0A04020102020204" pitchFamily="34" charset="0"/>
              </a:rPr>
              <a:t>Introducción a </a:t>
            </a:r>
            <a:br>
              <a:rPr lang="es-GT" sz="66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s-GT" sz="66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TypeScript</a:t>
            </a:r>
            <a:r>
              <a:rPr lang="es-GT" sz="6600" b="1" dirty="0">
                <a:solidFill>
                  <a:schemeClr val="bg1"/>
                </a:solidFill>
                <a:latin typeface="Arial Black" panose="020B0A04020102020204" pitchFamily="34" charset="0"/>
              </a:rPr>
              <a:t> (TS)</a:t>
            </a:r>
            <a:endParaRPr lang="en-US" sz="6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6" t="8155" r="67115" b="10218"/>
          <a:stretch/>
        </p:blipFill>
        <p:spPr>
          <a:xfrm>
            <a:off x="253219" y="1659988"/>
            <a:ext cx="3629464" cy="361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578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@</a:t>
            </a:r>
            <a:r>
              <a:rPr lang="en-US" dirty="0" err="1">
                <a:solidFill>
                  <a:schemeClr val="bg1"/>
                </a:solidFill>
                <a:latin typeface="Arial Black" panose="020B0A04020102020204" pitchFamily="34" charset="0"/>
              </a:rPr>
              <a:t>NgModule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b="1" u="sng" dirty="0" err="1">
                <a:solidFill>
                  <a:schemeClr val="bg1"/>
                </a:solidFill>
              </a:rPr>
              <a:t>Declarations</a:t>
            </a:r>
            <a:r>
              <a:rPr lang="es-GT" u="sng" dirty="0">
                <a:solidFill>
                  <a:schemeClr val="bg1"/>
                </a:solidFill>
              </a:rPr>
              <a:t>:</a:t>
            </a:r>
            <a:r>
              <a:rPr lang="es-GT" dirty="0">
                <a:solidFill>
                  <a:schemeClr val="bg1"/>
                </a:solidFill>
              </a:rPr>
              <a:t> define las clases que estarán disponibles para cada módulo</a:t>
            </a:r>
          </a:p>
          <a:p>
            <a:r>
              <a:rPr lang="es-GT" b="1" u="sng" dirty="0" err="1">
                <a:solidFill>
                  <a:schemeClr val="bg1"/>
                </a:solidFill>
              </a:rPr>
              <a:t>Imports</a:t>
            </a:r>
            <a:r>
              <a:rPr lang="es-GT" b="1" u="sng" dirty="0">
                <a:solidFill>
                  <a:schemeClr val="bg1"/>
                </a:solidFill>
              </a:rPr>
              <a:t>: </a:t>
            </a:r>
            <a:r>
              <a:rPr lang="es-GT" dirty="0">
                <a:solidFill>
                  <a:schemeClr val="bg1"/>
                </a:solidFill>
              </a:rPr>
              <a:t>define la lista de módulos que se pueden necesitar dentro del módulo</a:t>
            </a:r>
          </a:p>
          <a:p>
            <a:r>
              <a:rPr lang="es-GT" b="1" u="sng" dirty="0" err="1">
                <a:solidFill>
                  <a:schemeClr val="bg1"/>
                </a:solidFill>
              </a:rPr>
              <a:t>Providers</a:t>
            </a:r>
            <a:r>
              <a:rPr lang="es-GT" b="1" u="sng" dirty="0">
                <a:solidFill>
                  <a:schemeClr val="bg1"/>
                </a:solidFill>
              </a:rPr>
              <a:t>:</a:t>
            </a:r>
            <a:r>
              <a:rPr lang="es-GT" dirty="0">
                <a:solidFill>
                  <a:schemeClr val="bg1"/>
                </a:solidFill>
              </a:rPr>
              <a:t> define la lista de servicios que el módulo permitirá dentro de la aplicación</a:t>
            </a:r>
          </a:p>
          <a:p>
            <a:r>
              <a:rPr lang="es-GT" b="1" u="sng" dirty="0" err="1">
                <a:solidFill>
                  <a:schemeClr val="bg1"/>
                </a:solidFill>
              </a:rPr>
              <a:t>Bootstrap</a:t>
            </a:r>
            <a:r>
              <a:rPr lang="es-GT" b="1" u="sng" dirty="0">
                <a:solidFill>
                  <a:schemeClr val="bg1"/>
                </a:solidFill>
              </a:rPr>
              <a:t>:</a:t>
            </a:r>
            <a:r>
              <a:rPr lang="es-GT" dirty="0">
                <a:solidFill>
                  <a:schemeClr val="bg1"/>
                </a:solidFill>
              </a:rPr>
              <a:t> define que componente será el que se inicia al momento de ejecutar la aplicación</a:t>
            </a:r>
            <a:endParaRPr lang="en-US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7365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829554" y="393260"/>
            <a:ext cx="3960367" cy="1325563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@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NgModule</a:t>
            </a:r>
            <a:endParaRPr lang="en-US" dirty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81" y="157171"/>
            <a:ext cx="5338628" cy="655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179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87" y="1137729"/>
            <a:ext cx="11073753" cy="194309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28687" y="4754244"/>
            <a:ext cx="6899055" cy="1325563"/>
          </a:xfrm>
        </p:spPr>
        <p:txBody>
          <a:bodyPr/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Bootstraping</a:t>
            </a:r>
            <a:endParaRPr lang="en-US" dirty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7175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631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Arial Black" panose="020B0A04020102020204" pitchFamily="34" charset="0"/>
              </a:rPr>
              <a:t>Mapa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 General Angular</a:t>
            </a:r>
          </a:p>
        </p:txBody>
      </p:sp>
      <p:sp>
        <p:nvSpPr>
          <p:cNvPr id="5" name="Rectangle 4"/>
          <p:cNvSpPr/>
          <p:nvPr/>
        </p:nvSpPr>
        <p:spPr>
          <a:xfrm>
            <a:off x="3712697" y="1611409"/>
            <a:ext cx="5205046" cy="75709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module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12697" y="2703252"/>
            <a:ext cx="5205046" cy="75709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components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3712698" y="5076242"/>
            <a:ext cx="5205046" cy="75709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routes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12698" y="3863996"/>
            <a:ext cx="5205046" cy="75709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35887273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40168" y="986993"/>
            <a:ext cx="8610602" cy="5301266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component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335237" y="2447778"/>
            <a:ext cx="3798278" cy="3573193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template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6443003" y="2447777"/>
            <a:ext cx="3798278" cy="3573193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40137528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Arial Black" panose="020B0A04020102020204" pitchFamily="34" charset="0"/>
              </a:rPr>
              <a:t>Clase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 Component (Component)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GT" dirty="0">
                <a:solidFill>
                  <a:schemeClr val="bg1"/>
                </a:solidFill>
              </a:rPr>
              <a:t>Los componentes son clases en </a:t>
            </a:r>
            <a:r>
              <a:rPr lang="es-GT" dirty="0" err="1">
                <a:solidFill>
                  <a:schemeClr val="bg1"/>
                </a:solidFill>
              </a:rPr>
              <a:t>TypeScript</a:t>
            </a:r>
            <a:r>
              <a:rPr lang="es-GT" dirty="0">
                <a:solidFill>
                  <a:schemeClr val="bg1"/>
                </a:solidFill>
              </a:rPr>
              <a:t>/ES6</a:t>
            </a:r>
          </a:p>
          <a:p>
            <a:endParaRPr lang="es-GT" dirty="0">
              <a:solidFill>
                <a:schemeClr val="bg1"/>
              </a:solidFill>
            </a:endParaRPr>
          </a:p>
          <a:p>
            <a:r>
              <a:rPr lang="es-GT" dirty="0">
                <a:solidFill>
                  <a:schemeClr val="bg1"/>
                </a:solidFill>
              </a:rPr>
              <a:t>Las propiedades y los métodos de un componente están disponibles desde/para el </a:t>
            </a:r>
            <a:r>
              <a:rPr lang="es-GT" dirty="0" err="1">
                <a:solidFill>
                  <a:schemeClr val="bg1"/>
                </a:solidFill>
              </a:rPr>
              <a:t>template</a:t>
            </a:r>
            <a:endParaRPr lang="es-GT" dirty="0">
              <a:solidFill>
                <a:schemeClr val="bg1"/>
              </a:solidFill>
            </a:endParaRPr>
          </a:p>
          <a:p>
            <a:endParaRPr lang="es-GT" dirty="0">
              <a:solidFill>
                <a:schemeClr val="bg1"/>
              </a:solidFill>
            </a:endParaRPr>
          </a:p>
          <a:p>
            <a:r>
              <a:rPr lang="es-GT" dirty="0">
                <a:solidFill>
                  <a:schemeClr val="bg1"/>
                </a:solidFill>
              </a:rPr>
              <a:t>Los servicios(</a:t>
            </a:r>
            <a:r>
              <a:rPr lang="es-GT" dirty="0" err="1">
                <a:solidFill>
                  <a:schemeClr val="bg1"/>
                </a:solidFill>
              </a:rPr>
              <a:t>providers</a:t>
            </a:r>
            <a:r>
              <a:rPr lang="es-GT" dirty="0">
                <a:solidFill>
                  <a:schemeClr val="bg1"/>
                </a:solidFill>
              </a:rPr>
              <a:t>) son inyectados dentro del constructor de la clase componente.</a:t>
            </a:r>
          </a:p>
          <a:p>
            <a:endParaRPr lang="es-GT" dirty="0">
              <a:solidFill>
                <a:schemeClr val="bg1"/>
              </a:solidFill>
            </a:endParaRPr>
          </a:p>
          <a:p>
            <a:r>
              <a:rPr lang="es-GT" dirty="0">
                <a:solidFill>
                  <a:schemeClr val="bg1"/>
                </a:solidFill>
              </a:rPr>
              <a:t>El ciclo de vida de un componente se puede manipular por medio de </a:t>
            </a:r>
            <a:r>
              <a:rPr lang="es-GT" dirty="0" err="1">
                <a:solidFill>
                  <a:schemeClr val="bg1"/>
                </a:solidFill>
              </a:rPr>
              <a:t>hooks</a:t>
            </a:r>
            <a:r>
              <a:rPr lang="es-GT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8965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83" y="291648"/>
            <a:ext cx="7748138" cy="601067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201465" y="744954"/>
            <a:ext cx="3756074" cy="1325563"/>
          </a:xfrm>
        </p:spPr>
        <p:txBody>
          <a:bodyPr/>
          <a:lstStyle/>
          <a:p>
            <a:r>
              <a:rPr lang="es-GT" dirty="0" err="1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Component</a:t>
            </a:r>
            <a:endParaRPr lang="en-US" dirty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2206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>
                <a:solidFill>
                  <a:schemeClr val="bg1"/>
                </a:solidFill>
                <a:latin typeface="Arial Black" panose="020B0A04020102020204" pitchFamily="34" charset="0"/>
              </a:rPr>
              <a:t>Templates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dirty="0">
                <a:solidFill>
                  <a:schemeClr val="bg1"/>
                </a:solidFill>
              </a:rPr>
              <a:t>El </a:t>
            </a:r>
            <a:r>
              <a:rPr lang="es-GT" dirty="0" err="1">
                <a:solidFill>
                  <a:schemeClr val="bg1"/>
                </a:solidFill>
              </a:rPr>
              <a:t>template</a:t>
            </a:r>
            <a:r>
              <a:rPr lang="es-GT" dirty="0">
                <a:solidFill>
                  <a:schemeClr val="bg1"/>
                </a:solidFill>
              </a:rPr>
              <a:t> es el HTML al que Angular le dice como hacer el render del componente.</a:t>
            </a:r>
          </a:p>
          <a:p>
            <a:endParaRPr lang="es-GT" dirty="0">
              <a:solidFill>
                <a:schemeClr val="bg1"/>
              </a:solidFill>
            </a:endParaRPr>
          </a:p>
          <a:p>
            <a:r>
              <a:rPr lang="es-GT" dirty="0">
                <a:solidFill>
                  <a:schemeClr val="bg1"/>
                </a:solidFill>
              </a:rPr>
              <a:t>Los </a:t>
            </a:r>
            <a:r>
              <a:rPr lang="es-GT" dirty="0" err="1">
                <a:solidFill>
                  <a:schemeClr val="bg1"/>
                </a:solidFill>
              </a:rPr>
              <a:t>Templates</a:t>
            </a:r>
            <a:r>
              <a:rPr lang="es-GT" dirty="0">
                <a:solidFill>
                  <a:schemeClr val="bg1"/>
                </a:solidFill>
              </a:rPr>
              <a:t> incluyen </a:t>
            </a:r>
            <a:r>
              <a:rPr lang="es-GT" b="1" u="sng" dirty="0">
                <a:solidFill>
                  <a:schemeClr val="bg1"/>
                </a:solidFill>
              </a:rPr>
              <a:t>Data </a:t>
            </a:r>
            <a:r>
              <a:rPr lang="es-GT" b="1" u="sng" dirty="0" err="1">
                <a:solidFill>
                  <a:schemeClr val="bg1"/>
                </a:solidFill>
              </a:rPr>
              <a:t>binding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9126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49" y="100350"/>
            <a:ext cx="8434859" cy="544231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4149" y="5992837"/>
            <a:ext cx="6222922" cy="875394"/>
          </a:xfrm>
        </p:spPr>
        <p:txBody>
          <a:bodyPr>
            <a:normAutofit/>
          </a:bodyPr>
          <a:lstStyle/>
          <a:p>
            <a:r>
              <a:rPr lang="es-GT" dirty="0" err="1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Inline</a:t>
            </a:r>
            <a:r>
              <a:rPr lang="es-GT" dirty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s-GT" dirty="0" err="1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Template</a:t>
            </a:r>
            <a:endParaRPr lang="en-US" dirty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0813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37" y="752917"/>
            <a:ext cx="10327587" cy="220129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4149" y="5641144"/>
            <a:ext cx="6222922" cy="875394"/>
          </a:xfrm>
        </p:spPr>
        <p:txBody>
          <a:bodyPr>
            <a:normAutofit/>
          </a:bodyPr>
          <a:lstStyle/>
          <a:p>
            <a:r>
              <a:rPr lang="es-GT" dirty="0" err="1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External</a:t>
            </a:r>
            <a:r>
              <a:rPr lang="es-GT" dirty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s-GT" dirty="0" err="1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Template</a:t>
            </a:r>
            <a:endParaRPr lang="en-US" dirty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732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GT" b="1" dirty="0">
                <a:solidFill>
                  <a:schemeClr val="bg1"/>
                </a:solidFill>
                <a:latin typeface="Arial Black" panose="020B0A04020102020204" pitchFamily="34" charset="0"/>
              </a:rPr>
              <a:t>¿Qué vamos aprender?</a:t>
            </a:r>
            <a:endParaRPr lang="en-U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>
                <a:solidFill>
                  <a:schemeClr val="bg1"/>
                </a:solidFill>
              </a:rPr>
              <a:t>¿Qué es TS?</a:t>
            </a:r>
          </a:p>
          <a:p>
            <a:r>
              <a:rPr lang="es-GT" dirty="0">
                <a:solidFill>
                  <a:schemeClr val="bg1"/>
                </a:solidFill>
              </a:rPr>
              <a:t>Como utilizar TS</a:t>
            </a:r>
          </a:p>
          <a:p>
            <a:r>
              <a:rPr lang="es-GT" dirty="0">
                <a:solidFill>
                  <a:schemeClr val="bg1"/>
                </a:solidFill>
              </a:rPr>
              <a:t>Declaración de variables y constantes</a:t>
            </a:r>
          </a:p>
          <a:p>
            <a:r>
              <a:rPr lang="es-GT" dirty="0">
                <a:solidFill>
                  <a:schemeClr val="bg1"/>
                </a:solidFill>
              </a:rPr>
              <a:t>¿Qué es el archivo </a:t>
            </a:r>
            <a:r>
              <a:rPr lang="es-GT" dirty="0" err="1">
                <a:solidFill>
                  <a:schemeClr val="bg1"/>
                </a:solidFill>
              </a:rPr>
              <a:t>tsconfig.son</a:t>
            </a:r>
            <a:r>
              <a:rPr lang="es-GT" dirty="0">
                <a:solidFill>
                  <a:schemeClr val="bg1"/>
                </a:solidFill>
              </a:rPr>
              <a:t>?</a:t>
            </a:r>
          </a:p>
          <a:p>
            <a:r>
              <a:rPr lang="es-GT" dirty="0" err="1">
                <a:solidFill>
                  <a:schemeClr val="bg1"/>
                </a:solidFill>
              </a:rPr>
              <a:t>Templates</a:t>
            </a:r>
            <a:r>
              <a:rPr lang="es-GT" dirty="0">
                <a:solidFill>
                  <a:schemeClr val="bg1"/>
                </a:solidFill>
              </a:rPr>
              <a:t> Literales / Interpolación</a:t>
            </a:r>
          </a:p>
          <a:p>
            <a:r>
              <a:rPr lang="es-GT" dirty="0">
                <a:solidFill>
                  <a:schemeClr val="bg1"/>
                </a:solidFill>
              </a:rPr>
              <a:t>Tipos de Datos en TS</a:t>
            </a:r>
          </a:p>
          <a:p>
            <a:r>
              <a:rPr lang="es-GT" dirty="0">
                <a:solidFill>
                  <a:schemeClr val="bg1"/>
                </a:solidFill>
              </a:rPr>
              <a:t>Interfaces, Funciones y Desestructuraciones</a:t>
            </a:r>
          </a:p>
          <a:p>
            <a:r>
              <a:rPr lang="es-GT" dirty="0">
                <a:solidFill>
                  <a:schemeClr val="bg1"/>
                </a:solidFill>
              </a:rPr>
              <a:t>Clases (POO)</a:t>
            </a:r>
          </a:p>
        </p:txBody>
      </p:sp>
    </p:spTree>
    <p:extLst>
      <p:ext uri="{BB962C8B-B14F-4D97-AF65-F5344CB8AC3E}">
        <p14:creationId xmlns:p14="http://schemas.microsoft.com/office/powerpoint/2010/main" val="28042962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8301" y="986993"/>
            <a:ext cx="11437033" cy="5301266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component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5530" y="2433708"/>
            <a:ext cx="3188845" cy="3573193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template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8468751" y="2433707"/>
            <a:ext cx="2771336" cy="3573193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class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2168" y="2433706"/>
            <a:ext cx="2771336" cy="357319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pPr algn="ctr"/>
            <a:r>
              <a:rPr lang="es-GT" sz="3600" dirty="0">
                <a:solidFill>
                  <a:schemeClr val="bg1"/>
                </a:solidFill>
              </a:rPr>
              <a:t>@</a:t>
            </a:r>
            <a:r>
              <a:rPr lang="en-US" sz="3600" dirty="0">
                <a:solidFill>
                  <a:schemeClr val="bg1"/>
                </a:solidFill>
              </a:rPr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5883110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>
                <a:solidFill>
                  <a:schemeClr val="bg1"/>
                </a:solidFill>
                <a:latin typeface="Arial Black" panose="020B0A04020102020204" pitchFamily="34" charset="0"/>
              </a:rPr>
              <a:t>Metadata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dirty="0">
                <a:solidFill>
                  <a:schemeClr val="bg1"/>
                </a:solidFill>
              </a:rPr>
              <a:t>Permite que Angular pueda procesar una Clase</a:t>
            </a:r>
          </a:p>
          <a:p>
            <a:endParaRPr lang="es-GT" dirty="0">
              <a:solidFill>
                <a:schemeClr val="bg1"/>
              </a:solidFill>
            </a:endParaRPr>
          </a:p>
          <a:p>
            <a:r>
              <a:rPr lang="es-GT" dirty="0">
                <a:solidFill>
                  <a:schemeClr val="bg1"/>
                </a:solidFill>
              </a:rPr>
              <a:t>Se puede adjuntar </a:t>
            </a:r>
            <a:r>
              <a:rPr lang="es-GT" dirty="0" err="1">
                <a:solidFill>
                  <a:schemeClr val="bg1"/>
                </a:solidFill>
              </a:rPr>
              <a:t>metadata</a:t>
            </a:r>
            <a:r>
              <a:rPr lang="es-GT" dirty="0">
                <a:solidFill>
                  <a:schemeClr val="bg1"/>
                </a:solidFill>
              </a:rPr>
              <a:t> con </a:t>
            </a:r>
            <a:r>
              <a:rPr lang="es-GT" dirty="0" err="1">
                <a:solidFill>
                  <a:schemeClr val="bg1"/>
                </a:solidFill>
              </a:rPr>
              <a:t>TypeScript</a:t>
            </a:r>
            <a:r>
              <a:rPr lang="es-GT" dirty="0">
                <a:solidFill>
                  <a:schemeClr val="bg1"/>
                </a:solidFill>
              </a:rPr>
              <a:t> utilizando Decoradores</a:t>
            </a:r>
          </a:p>
          <a:p>
            <a:endParaRPr lang="es-GT" dirty="0">
              <a:solidFill>
                <a:schemeClr val="bg1"/>
              </a:solidFill>
            </a:endParaRPr>
          </a:p>
          <a:p>
            <a:r>
              <a:rPr lang="es-GT" dirty="0">
                <a:solidFill>
                  <a:schemeClr val="bg1"/>
                </a:solidFill>
              </a:rPr>
              <a:t>El decorador más utilizado es el </a:t>
            </a:r>
            <a:r>
              <a:rPr lang="es-GT" b="1" u="sng" dirty="0">
                <a:solidFill>
                  <a:schemeClr val="bg1"/>
                </a:solidFill>
              </a:rPr>
              <a:t>@</a:t>
            </a:r>
            <a:r>
              <a:rPr lang="es-GT" b="1" u="sng" dirty="0" err="1">
                <a:solidFill>
                  <a:schemeClr val="bg1"/>
                </a:solidFill>
              </a:rPr>
              <a:t>Component</a:t>
            </a:r>
            <a:r>
              <a:rPr lang="es-GT" b="1" u="sng" dirty="0">
                <a:solidFill>
                  <a:schemeClr val="bg1"/>
                </a:solidFill>
              </a:rPr>
              <a:t>()</a:t>
            </a:r>
            <a:endParaRPr lang="es-GT" dirty="0">
              <a:solidFill>
                <a:schemeClr val="bg1"/>
              </a:solidFill>
            </a:endParaRPr>
          </a:p>
          <a:p>
            <a:endParaRPr lang="es-GT" dirty="0">
              <a:solidFill>
                <a:schemeClr val="bg1"/>
              </a:solidFill>
            </a:endParaRPr>
          </a:p>
          <a:p>
            <a:r>
              <a:rPr lang="es-GT" dirty="0">
                <a:solidFill>
                  <a:schemeClr val="bg1"/>
                </a:solidFill>
              </a:rPr>
              <a:t>Permite crear una especie de configuración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156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64" y="779055"/>
            <a:ext cx="8343971" cy="248464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0759" y="5528603"/>
            <a:ext cx="6222922" cy="875394"/>
          </a:xfrm>
        </p:spPr>
        <p:txBody>
          <a:bodyPr>
            <a:normAutofit/>
          </a:bodyPr>
          <a:lstStyle/>
          <a:p>
            <a:r>
              <a:rPr lang="es-GT" dirty="0" err="1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Metadata</a:t>
            </a:r>
            <a:endParaRPr lang="en-US" dirty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2099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chemeClr val="bg1"/>
                </a:solidFill>
                <a:latin typeface="Arial Black" panose="020B0A04020102020204" pitchFamily="34" charset="0"/>
              </a:rPr>
              <a:t>Data </a:t>
            </a:r>
            <a:r>
              <a:rPr lang="es-GT" dirty="0" err="1">
                <a:solidFill>
                  <a:schemeClr val="bg1"/>
                </a:solidFill>
                <a:latin typeface="Arial Black" panose="020B0A04020102020204" pitchFamily="34" charset="0"/>
              </a:rPr>
              <a:t>Binding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dirty="0">
                <a:solidFill>
                  <a:schemeClr val="bg1"/>
                </a:solidFill>
              </a:rPr>
              <a:t>Permite el flujo de la data desde el componente hasta el </a:t>
            </a:r>
            <a:r>
              <a:rPr lang="es-GT" dirty="0" err="1">
                <a:solidFill>
                  <a:schemeClr val="bg1"/>
                </a:solidFill>
              </a:rPr>
              <a:t>template</a:t>
            </a:r>
            <a:r>
              <a:rPr lang="es-GT" dirty="0">
                <a:solidFill>
                  <a:schemeClr val="bg1"/>
                </a:solidFill>
              </a:rPr>
              <a:t> y viceversa.</a:t>
            </a:r>
          </a:p>
          <a:p>
            <a:endParaRPr lang="es-GT" dirty="0">
              <a:solidFill>
                <a:schemeClr val="bg1"/>
              </a:solidFill>
            </a:endParaRPr>
          </a:p>
          <a:p>
            <a:r>
              <a:rPr lang="es-GT" dirty="0">
                <a:solidFill>
                  <a:schemeClr val="bg1"/>
                </a:solidFill>
              </a:rPr>
              <a:t>Permite incluir interpolación, </a:t>
            </a:r>
            <a:r>
              <a:rPr lang="es-GT" dirty="0" err="1">
                <a:solidFill>
                  <a:schemeClr val="bg1"/>
                </a:solidFill>
              </a:rPr>
              <a:t>binding</a:t>
            </a:r>
            <a:r>
              <a:rPr lang="es-GT" dirty="0">
                <a:solidFill>
                  <a:schemeClr val="bg1"/>
                </a:solidFill>
              </a:rPr>
              <a:t> de propiedades, </a:t>
            </a:r>
            <a:r>
              <a:rPr lang="es-GT" dirty="0" err="1">
                <a:solidFill>
                  <a:schemeClr val="bg1"/>
                </a:solidFill>
              </a:rPr>
              <a:t>binding</a:t>
            </a:r>
            <a:r>
              <a:rPr lang="es-GT" dirty="0">
                <a:solidFill>
                  <a:schemeClr val="bg1"/>
                </a:solidFill>
              </a:rPr>
              <a:t> de eventos</a:t>
            </a:r>
          </a:p>
          <a:p>
            <a:endParaRPr lang="es-GT" dirty="0">
              <a:solidFill>
                <a:schemeClr val="bg1"/>
              </a:solidFill>
            </a:endParaRPr>
          </a:p>
          <a:p>
            <a:r>
              <a:rPr lang="es-GT" dirty="0">
                <a:solidFill>
                  <a:schemeClr val="bg1"/>
                </a:solidFill>
              </a:rPr>
              <a:t>La sintaxis ha sido expandida pero el resultado es mucho mas pequeño que en otros </a:t>
            </a:r>
            <a:r>
              <a:rPr lang="es-GT" dirty="0" err="1">
                <a:solidFill>
                  <a:schemeClr val="bg1"/>
                </a:solidFill>
              </a:rPr>
              <a:t>frameworks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8196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8301" y="986993"/>
            <a:ext cx="11437033" cy="5301266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component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5530" y="2433708"/>
            <a:ext cx="3188845" cy="3573193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template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8468751" y="2433707"/>
            <a:ext cx="2771336" cy="3573193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class</a:t>
            </a:r>
          </a:p>
        </p:txBody>
      </p:sp>
      <p:sp>
        <p:nvSpPr>
          <p:cNvPr id="12" name="Arrow: Left 11"/>
          <p:cNvSpPr/>
          <p:nvPr/>
        </p:nvSpPr>
        <p:spPr>
          <a:xfrm>
            <a:off x="4501660" y="2785401"/>
            <a:ext cx="3573194" cy="211016"/>
          </a:xfrm>
          <a:prstGeom prst="lef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 12"/>
          <p:cNvSpPr/>
          <p:nvPr/>
        </p:nvSpPr>
        <p:spPr>
          <a:xfrm>
            <a:off x="4501660" y="3637626"/>
            <a:ext cx="3573194" cy="211016"/>
          </a:xfrm>
          <a:prstGeom prst="lef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/>
          <p:cNvSpPr/>
          <p:nvPr/>
        </p:nvSpPr>
        <p:spPr>
          <a:xfrm rot="10800000">
            <a:off x="4501660" y="4644599"/>
            <a:ext cx="3573194" cy="211016"/>
          </a:xfrm>
          <a:prstGeom prst="lef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Left-Right 14"/>
          <p:cNvSpPr/>
          <p:nvPr/>
        </p:nvSpPr>
        <p:spPr>
          <a:xfrm>
            <a:off x="4501659" y="5613010"/>
            <a:ext cx="3573195" cy="295422"/>
          </a:xfrm>
          <a:prstGeom prst="leftRightArrow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994031" y="2335231"/>
            <a:ext cx="243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2400" dirty="0">
                <a:solidFill>
                  <a:schemeClr val="bg1"/>
                </a:solidFill>
              </a:rPr>
              <a:t>{{</a:t>
            </a:r>
            <a:r>
              <a:rPr lang="es-GT" sz="2400" dirty="0" err="1">
                <a:solidFill>
                  <a:schemeClr val="bg1"/>
                </a:solidFill>
              </a:rPr>
              <a:t>value</a:t>
            </a:r>
            <a:r>
              <a:rPr lang="es-GT" sz="2400" dirty="0">
                <a:solidFill>
                  <a:schemeClr val="bg1"/>
                </a:solidFill>
              </a:rPr>
              <a:t>}}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01605" y="3158354"/>
            <a:ext cx="299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2400" dirty="0">
                <a:solidFill>
                  <a:schemeClr val="bg1"/>
                </a:solidFill>
              </a:rPr>
              <a:t>[</a:t>
            </a:r>
            <a:r>
              <a:rPr lang="es-GT" sz="2400" dirty="0" err="1">
                <a:solidFill>
                  <a:schemeClr val="bg1"/>
                </a:solidFill>
              </a:rPr>
              <a:t>property</a:t>
            </a:r>
            <a:r>
              <a:rPr lang="es-GT" sz="2400" dirty="0">
                <a:solidFill>
                  <a:schemeClr val="bg1"/>
                </a:solidFill>
              </a:rPr>
              <a:t>] = “</a:t>
            </a:r>
            <a:r>
              <a:rPr lang="es-GT" sz="2400" dirty="0" err="1">
                <a:solidFill>
                  <a:schemeClr val="bg1"/>
                </a:solidFill>
              </a:rPr>
              <a:t>value</a:t>
            </a:r>
            <a:r>
              <a:rPr lang="es-GT" sz="2400" dirty="0">
                <a:solidFill>
                  <a:schemeClr val="bg1"/>
                </a:solidFill>
              </a:rPr>
              <a:t>”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01659" y="4124408"/>
            <a:ext cx="3573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2400" dirty="0">
                <a:solidFill>
                  <a:schemeClr val="bg1"/>
                </a:solidFill>
              </a:rPr>
              <a:t>(</a:t>
            </a:r>
            <a:r>
              <a:rPr lang="es-GT" sz="2400" dirty="0" err="1">
                <a:solidFill>
                  <a:schemeClr val="bg1"/>
                </a:solidFill>
              </a:rPr>
              <a:t>event</a:t>
            </a:r>
            <a:r>
              <a:rPr lang="es-GT" sz="2400" dirty="0">
                <a:solidFill>
                  <a:schemeClr val="bg1"/>
                </a:solidFill>
              </a:rPr>
              <a:t>) = “</a:t>
            </a:r>
            <a:r>
              <a:rPr lang="es-GT" sz="2400" dirty="0" err="1">
                <a:solidFill>
                  <a:schemeClr val="bg1"/>
                </a:solidFill>
              </a:rPr>
              <a:t>handler</a:t>
            </a:r>
            <a:r>
              <a:rPr lang="es-GT" sz="2400" dirty="0">
                <a:solidFill>
                  <a:schemeClr val="bg1"/>
                </a:solidFill>
              </a:rPr>
              <a:t>”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01659" y="5146723"/>
            <a:ext cx="3573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2400" dirty="0">
                <a:solidFill>
                  <a:schemeClr val="bg1"/>
                </a:solidFill>
              </a:rPr>
              <a:t>[(</a:t>
            </a:r>
            <a:r>
              <a:rPr lang="es-GT" sz="2400" dirty="0" err="1">
                <a:solidFill>
                  <a:schemeClr val="bg1"/>
                </a:solidFill>
              </a:rPr>
              <a:t>ngModel</a:t>
            </a:r>
            <a:r>
              <a:rPr lang="es-GT" sz="2400" dirty="0">
                <a:solidFill>
                  <a:schemeClr val="bg1"/>
                </a:solidFill>
              </a:rPr>
              <a:t>)] = “</a:t>
            </a:r>
            <a:r>
              <a:rPr lang="es-GT" sz="2400" dirty="0" err="1">
                <a:solidFill>
                  <a:schemeClr val="bg1"/>
                </a:solidFill>
              </a:rPr>
              <a:t>property</a:t>
            </a:r>
            <a:r>
              <a:rPr lang="es-GT" sz="2400" dirty="0">
                <a:solidFill>
                  <a:schemeClr val="bg1"/>
                </a:solidFill>
              </a:rPr>
              <a:t>”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9256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7" y="0"/>
            <a:ext cx="6909766" cy="3263704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60759" y="5528603"/>
            <a:ext cx="6222922" cy="875394"/>
          </a:xfrm>
        </p:spPr>
        <p:txBody>
          <a:bodyPr>
            <a:normAutofit/>
          </a:bodyPr>
          <a:lstStyle/>
          <a:p>
            <a:r>
              <a:rPr lang="es-GT" dirty="0" err="1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DataBinding</a:t>
            </a:r>
            <a:endParaRPr lang="en-US" dirty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604" y="3460651"/>
            <a:ext cx="7757396" cy="327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9836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631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Arial Black" panose="020B0A04020102020204" pitchFamily="34" charset="0"/>
              </a:rPr>
              <a:t>Mapa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 General Angular</a:t>
            </a:r>
          </a:p>
        </p:txBody>
      </p:sp>
      <p:sp>
        <p:nvSpPr>
          <p:cNvPr id="5" name="Rectangle 4"/>
          <p:cNvSpPr/>
          <p:nvPr/>
        </p:nvSpPr>
        <p:spPr>
          <a:xfrm>
            <a:off x="3712697" y="1611409"/>
            <a:ext cx="5205046" cy="75709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module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12697" y="2703252"/>
            <a:ext cx="5205046" cy="75709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components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3712698" y="5076242"/>
            <a:ext cx="5205046" cy="75709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routes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12698" y="3863996"/>
            <a:ext cx="5205046" cy="75709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41631178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>
                <a:solidFill>
                  <a:schemeClr val="bg1"/>
                </a:solidFill>
                <a:latin typeface="Arial Black" panose="020B0A04020102020204" pitchFamily="34" charset="0"/>
              </a:rPr>
              <a:t>Services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dirty="0">
                <a:solidFill>
                  <a:schemeClr val="bg1"/>
                </a:solidFill>
              </a:rPr>
              <a:t>Un servicio es generalmente una clase</a:t>
            </a:r>
          </a:p>
          <a:p>
            <a:endParaRPr lang="es-GT" dirty="0">
              <a:solidFill>
                <a:schemeClr val="bg1"/>
              </a:solidFill>
            </a:endParaRPr>
          </a:p>
          <a:p>
            <a:r>
              <a:rPr lang="es-GT" dirty="0">
                <a:solidFill>
                  <a:schemeClr val="bg1"/>
                </a:solidFill>
              </a:rPr>
              <a:t>Debe hacer una cosa específicamente</a:t>
            </a:r>
          </a:p>
          <a:p>
            <a:endParaRPr lang="es-GT" dirty="0">
              <a:solidFill>
                <a:schemeClr val="bg1"/>
              </a:solidFill>
            </a:endParaRPr>
          </a:p>
          <a:p>
            <a:r>
              <a:rPr lang="es-GT" dirty="0">
                <a:solidFill>
                  <a:schemeClr val="bg1"/>
                </a:solidFill>
              </a:rPr>
              <a:t>Toma la lógica del negocio del componente y lo trabaja fuera de este</a:t>
            </a:r>
          </a:p>
          <a:p>
            <a:endParaRPr lang="es-GT" dirty="0">
              <a:solidFill>
                <a:schemeClr val="bg1"/>
              </a:solidFill>
            </a:endParaRPr>
          </a:p>
          <a:p>
            <a:r>
              <a:rPr lang="es-GT" dirty="0">
                <a:solidFill>
                  <a:schemeClr val="bg1"/>
                </a:solidFill>
              </a:rPr>
              <a:t>Es considerado buena practica utilizar el decorador </a:t>
            </a:r>
            <a:r>
              <a:rPr lang="es-GT" b="1" u="sng" dirty="0">
                <a:solidFill>
                  <a:schemeClr val="bg1"/>
                </a:solidFill>
              </a:rPr>
              <a:t>@</a:t>
            </a:r>
            <a:r>
              <a:rPr lang="es-GT" b="1" u="sng" dirty="0" err="1">
                <a:solidFill>
                  <a:schemeClr val="bg1"/>
                </a:solidFill>
              </a:rPr>
              <a:t>Injectable</a:t>
            </a:r>
            <a:r>
              <a:rPr lang="es-GT" dirty="0">
                <a:solidFill>
                  <a:schemeClr val="bg1"/>
                </a:solidFill>
              </a:rPr>
              <a:t> para la generación correcta de la </a:t>
            </a:r>
            <a:r>
              <a:rPr lang="es-GT" b="1" dirty="0" err="1">
                <a:solidFill>
                  <a:schemeClr val="bg1"/>
                </a:solidFill>
              </a:rPr>
              <a:t>metadata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9061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60788" cy="685806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131128" y="5795891"/>
            <a:ext cx="3915819" cy="875394"/>
          </a:xfrm>
        </p:spPr>
        <p:txBody>
          <a:bodyPr>
            <a:normAutofit/>
          </a:bodyPr>
          <a:lstStyle/>
          <a:p>
            <a:r>
              <a:rPr lang="es-GT" dirty="0" err="1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Services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6572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631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Arial Black" panose="020B0A04020102020204" pitchFamily="34" charset="0"/>
              </a:rPr>
              <a:t>Mapa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 General Angular</a:t>
            </a:r>
          </a:p>
        </p:txBody>
      </p:sp>
      <p:sp>
        <p:nvSpPr>
          <p:cNvPr id="5" name="Rectangle 4"/>
          <p:cNvSpPr/>
          <p:nvPr/>
        </p:nvSpPr>
        <p:spPr>
          <a:xfrm>
            <a:off x="3712697" y="1611409"/>
            <a:ext cx="5205046" cy="75709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module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12697" y="2703252"/>
            <a:ext cx="5205046" cy="75709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components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3712698" y="5076242"/>
            <a:ext cx="5205046" cy="75709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routes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12698" y="3863996"/>
            <a:ext cx="5205046" cy="75709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3740838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>
                <a:solidFill>
                  <a:schemeClr val="bg1"/>
                </a:solidFill>
                <a:latin typeface="Arial Black" panose="020B0A04020102020204" pitchFamily="34" charset="0"/>
              </a:rPr>
              <a:t>¿Qué es y cómo utilizar TS?</a:t>
            </a:r>
            <a:endParaRPr lang="en-U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GT" b="1" dirty="0" err="1">
                <a:solidFill>
                  <a:schemeClr val="bg1"/>
                </a:solidFill>
              </a:rPr>
              <a:t>TypeScript</a:t>
            </a:r>
            <a:r>
              <a:rPr lang="es-GT" dirty="0">
                <a:solidFill>
                  <a:schemeClr val="bg1"/>
                </a:solidFill>
              </a:rPr>
              <a:t> es un lenguaje de programación libre y de código abierto, desarrollado y mantenido por Microsoft. </a:t>
            </a:r>
          </a:p>
          <a:p>
            <a:pPr marL="0" indent="0">
              <a:buNone/>
            </a:pPr>
            <a:endParaRPr lang="es-GT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GT" dirty="0">
                <a:solidFill>
                  <a:schemeClr val="bg1"/>
                </a:solidFill>
              </a:rPr>
              <a:t>Es un superconjunto de JavaScript, que, esencialmente añade tipado estático y objetos basados en Clases.</a:t>
            </a:r>
          </a:p>
          <a:p>
            <a:pPr marL="0" indent="0">
              <a:buNone/>
            </a:pPr>
            <a:endParaRPr lang="es-GT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GT" dirty="0">
                <a:solidFill>
                  <a:schemeClr val="bg1"/>
                </a:solidFill>
              </a:rPr>
              <a:t>Puede ser utilizado para desarrollar aplicaciones JavaScript que se pueden ejecutar del lado del cliente o del servidor con Node.js</a:t>
            </a:r>
          </a:p>
        </p:txBody>
      </p:sp>
    </p:spTree>
    <p:extLst>
      <p:ext uri="{BB962C8B-B14F-4D97-AF65-F5344CB8AC3E}">
        <p14:creationId xmlns:p14="http://schemas.microsoft.com/office/powerpoint/2010/main" val="26245027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Arial Black" panose="020B0A04020102020204" pitchFamily="34" charset="0"/>
              </a:rPr>
              <a:t>Rutas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 (Routes)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>
                <a:solidFill>
                  <a:schemeClr val="bg1"/>
                </a:solidFill>
              </a:rPr>
              <a:t>Son definidas en una tabla de definición de rutas, donde se especifica el </a:t>
            </a:r>
            <a:r>
              <a:rPr lang="es-GT" b="1" u="sng" dirty="0" err="1">
                <a:solidFill>
                  <a:schemeClr val="bg1"/>
                </a:solidFill>
              </a:rPr>
              <a:t>path</a:t>
            </a:r>
            <a:r>
              <a:rPr lang="es-GT" dirty="0">
                <a:solidFill>
                  <a:schemeClr val="bg1"/>
                </a:solidFill>
              </a:rPr>
              <a:t> y el </a:t>
            </a:r>
            <a:r>
              <a:rPr lang="es-GT" b="1" u="sng" dirty="0" err="1">
                <a:solidFill>
                  <a:schemeClr val="bg1"/>
                </a:solidFill>
              </a:rPr>
              <a:t>component</a:t>
            </a:r>
            <a:r>
              <a:rPr lang="es-GT" dirty="0">
                <a:solidFill>
                  <a:schemeClr val="bg1"/>
                </a:solidFill>
              </a:rPr>
              <a:t> a la cual hará referencia.</a:t>
            </a:r>
          </a:p>
          <a:p>
            <a:endParaRPr lang="es-GT" dirty="0">
              <a:solidFill>
                <a:schemeClr val="bg1"/>
              </a:solidFill>
            </a:endParaRPr>
          </a:p>
          <a:p>
            <a:r>
              <a:rPr lang="es-GT" dirty="0">
                <a:solidFill>
                  <a:schemeClr val="bg1"/>
                </a:solidFill>
              </a:rPr>
              <a:t>Los componentes son cargados dentro del componente </a:t>
            </a:r>
            <a:r>
              <a:rPr lang="es-GT" b="1" u="sng" dirty="0" err="1">
                <a:solidFill>
                  <a:schemeClr val="bg1"/>
                </a:solidFill>
              </a:rPr>
              <a:t>router</a:t>
            </a:r>
            <a:r>
              <a:rPr lang="es-GT" b="1" u="sng" dirty="0">
                <a:solidFill>
                  <a:schemeClr val="bg1"/>
                </a:solidFill>
              </a:rPr>
              <a:t>-outlet</a:t>
            </a:r>
            <a:endParaRPr lang="es-GT" dirty="0">
              <a:solidFill>
                <a:schemeClr val="bg1"/>
              </a:solidFill>
            </a:endParaRPr>
          </a:p>
          <a:p>
            <a:endParaRPr lang="es-GT" dirty="0">
              <a:solidFill>
                <a:schemeClr val="bg1"/>
              </a:solidFill>
            </a:endParaRPr>
          </a:p>
          <a:p>
            <a:r>
              <a:rPr lang="es-GT" dirty="0">
                <a:solidFill>
                  <a:schemeClr val="bg1"/>
                </a:solidFill>
              </a:rPr>
              <a:t>Para navegar entre rutas se utiliza la directiva </a:t>
            </a:r>
            <a:r>
              <a:rPr lang="es-GT" b="1" u="sng" dirty="0" err="1">
                <a:solidFill>
                  <a:schemeClr val="bg1"/>
                </a:solidFill>
              </a:rPr>
              <a:t>routerLink</a:t>
            </a:r>
            <a:endParaRPr lang="es-GT" b="1" u="sng" dirty="0">
              <a:solidFill>
                <a:schemeClr val="bg1"/>
              </a:solidFill>
            </a:endParaRPr>
          </a:p>
          <a:p>
            <a:endParaRPr lang="es-GT" b="1" u="sng" dirty="0">
              <a:solidFill>
                <a:schemeClr val="bg1"/>
              </a:solidFill>
            </a:endParaRPr>
          </a:p>
          <a:p>
            <a:r>
              <a:rPr lang="es-GT" dirty="0">
                <a:solidFill>
                  <a:schemeClr val="bg1"/>
                </a:solidFill>
              </a:rPr>
              <a:t>El </a:t>
            </a:r>
            <a:r>
              <a:rPr lang="es-GT" dirty="0" err="1">
                <a:solidFill>
                  <a:schemeClr val="bg1"/>
                </a:solidFill>
              </a:rPr>
              <a:t>router</a:t>
            </a:r>
            <a:r>
              <a:rPr lang="es-GT" dirty="0">
                <a:solidFill>
                  <a:schemeClr val="bg1"/>
                </a:solidFill>
              </a:rPr>
              <a:t> utiliza </a:t>
            </a:r>
            <a:r>
              <a:rPr lang="es-GT" b="1" dirty="0" err="1">
                <a:solidFill>
                  <a:schemeClr val="bg1"/>
                </a:solidFill>
              </a:rPr>
              <a:t>history.pushState</a:t>
            </a:r>
            <a:r>
              <a:rPr lang="es-GT" dirty="0">
                <a:solidFill>
                  <a:schemeClr val="bg1"/>
                </a:solidFill>
              </a:rPr>
              <a:t>, lo cual significa que se </a:t>
            </a:r>
            <a:r>
              <a:rPr lang="es-GT" dirty="0" err="1">
                <a:solidFill>
                  <a:schemeClr val="bg1"/>
                </a:solidFill>
              </a:rPr>
              <a:t>require</a:t>
            </a:r>
            <a:r>
              <a:rPr lang="es-GT" dirty="0">
                <a:solidFill>
                  <a:schemeClr val="bg1"/>
                </a:solidFill>
              </a:rPr>
              <a:t> de una </a:t>
            </a:r>
            <a:r>
              <a:rPr lang="es-GT" b="1" u="sng" dirty="0">
                <a:solidFill>
                  <a:schemeClr val="bg1"/>
                </a:solidFill>
              </a:rPr>
              <a:t>base-</a:t>
            </a:r>
            <a:r>
              <a:rPr lang="es-GT" b="1" u="sng" dirty="0" err="1">
                <a:solidFill>
                  <a:schemeClr val="bg1"/>
                </a:solidFill>
              </a:rPr>
              <a:t>ref</a:t>
            </a:r>
            <a:r>
              <a:rPr lang="es-GT" dirty="0">
                <a:solidFill>
                  <a:schemeClr val="bg1"/>
                </a:solidFill>
              </a:rPr>
              <a:t> para iniciar la aplicación dentro del </a:t>
            </a:r>
            <a:r>
              <a:rPr lang="es-GT" b="1" dirty="0">
                <a:solidFill>
                  <a:schemeClr val="bg1"/>
                </a:solidFill>
              </a:rPr>
              <a:t>index.html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0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8257735" cy="68308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419203" y="744954"/>
            <a:ext cx="3538336" cy="1325563"/>
          </a:xfrm>
        </p:spPr>
        <p:txBody>
          <a:bodyPr/>
          <a:lstStyle/>
          <a:p>
            <a:r>
              <a:rPr lang="es-GT" dirty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outing</a:t>
            </a:r>
          </a:p>
        </p:txBody>
      </p:sp>
    </p:spTree>
    <p:extLst>
      <p:ext uri="{BB962C8B-B14F-4D97-AF65-F5344CB8AC3E}">
        <p14:creationId xmlns:p14="http://schemas.microsoft.com/office/powerpoint/2010/main" val="868903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68" y="1110713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s-GT" sz="9600" dirty="0">
                <a:solidFill>
                  <a:schemeClr val="bg1"/>
                </a:solidFill>
                <a:latin typeface="Arial Black" panose="020B0A04020102020204" pitchFamily="34" charset="0"/>
              </a:rPr>
              <a:t>LAB 1</a:t>
            </a:r>
            <a:endParaRPr lang="en-US" sz="9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204" y="2906485"/>
            <a:ext cx="3068712" cy="306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669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914" y="365125"/>
            <a:ext cx="11553372" cy="1325563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Declaraci</a:t>
            </a:r>
            <a:r>
              <a:rPr lang="es-GT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ón</a:t>
            </a:r>
            <a:r>
              <a:rPr lang="es-GT" b="1" dirty="0">
                <a:solidFill>
                  <a:schemeClr val="bg1"/>
                </a:solidFill>
                <a:latin typeface="Arial Black" panose="020B0A04020102020204" pitchFamily="34" charset="0"/>
              </a:rPr>
              <a:t> Variables y Constantes</a:t>
            </a:r>
            <a:endParaRPr lang="en-U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GT" dirty="0">
                <a:solidFill>
                  <a:schemeClr val="bg1"/>
                </a:solidFill>
              </a:rPr>
              <a:t>Anteriormente se utilizaba </a:t>
            </a:r>
            <a:r>
              <a:rPr lang="es-GT" b="1" dirty="0" err="1">
                <a:solidFill>
                  <a:schemeClr val="bg1"/>
                </a:solidFill>
              </a:rPr>
              <a:t>var</a:t>
            </a:r>
            <a:r>
              <a:rPr lang="es-GT" dirty="0">
                <a:solidFill>
                  <a:schemeClr val="bg1"/>
                </a:solidFill>
              </a:rPr>
              <a:t> par declarar todo tipo de variables, en TS se utiliza </a:t>
            </a:r>
            <a:r>
              <a:rPr lang="es-GT" b="1" dirty="0" err="1">
                <a:solidFill>
                  <a:schemeClr val="bg1"/>
                </a:solidFill>
              </a:rPr>
              <a:t>let</a:t>
            </a:r>
            <a:r>
              <a:rPr lang="es-GT" dirty="0">
                <a:solidFill>
                  <a:schemeClr val="bg1"/>
                </a:solidFill>
              </a:rPr>
              <a:t> y </a:t>
            </a:r>
            <a:r>
              <a:rPr lang="es-GT" b="1" dirty="0" err="1">
                <a:solidFill>
                  <a:schemeClr val="bg1"/>
                </a:solidFill>
              </a:rPr>
              <a:t>const</a:t>
            </a:r>
            <a:r>
              <a:rPr lang="es-GT" dirty="0" err="1">
                <a:solidFill>
                  <a:schemeClr val="bg1"/>
                </a:solidFill>
              </a:rPr>
              <a:t>.</a:t>
            </a:r>
            <a:endParaRPr lang="es-GT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GT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GT" b="1" dirty="0" err="1">
                <a:solidFill>
                  <a:schemeClr val="bg1"/>
                </a:solidFill>
              </a:rPr>
              <a:t>let</a:t>
            </a:r>
            <a:r>
              <a:rPr lang="es-GT" dirty="0">
                <a:solidFill>
                  <a:schemeClr val="bg1"/>
                </a:solidFill>
              </a:rPr>
              <a:t> en TS es el equivalente a utilizar </a:t>
            </a:r>
            <a:r>
              <a:rPr lang="es-GT" b="1" dirty="0" err="1">
                <a:solidFill>
                  <a:schemeClr val="bg1"/>
                </a:solidFill>
              </a:rPr>
              <a:t>var</a:t>
            </a:r>
            <a:r>
              <a:rPr lang="es-GT" dirty="0">
                <a:solidFill>
                  <a:schemeClr val="bg1"/>
                </a:solidFill>
              </a:rPr>
              <a:t> en JS</a:t>
            </a:r>
          </a:p>
          <a:p>
            <a:pPr marL="0" indent="0">
              <a:buNone/>
            </a:pPr>
            <a:endParaRPr lang="es-GT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GT" dirty="0">
                <a:solidFill>
                  <a:schemeClr val="bg1"/>
                </a:solidFill>
              </a:rPr>
              <a:t>Utilizar </a:t>
            </a:r>
            <a:r>
              <a:rPr lang="es-GT" b="1" dirty="0" err="1">
                <a:solidFill>
                  <a:schemeClr val="bg1"/>
                </a:solidFill>
              </a:rPr>
              <a:t>let</a:t>
            </a:r>
            <a:r>
              <a:rPr lang="es-GT" dirty="0">
                <a:solidFill>
                  <a:schemeClr val="bg1"/>
                </a:solidFill>
              </a:rPr>
              <a:t> en lugar de </a:t>
            </a:r>
            <a:r>
              <a:rPr lang="es-GT" b="1" dirty="0" err="1">
                <a:solidFill>
                  <a:schemeClr val="bg1"/>
                </a:solidFill>
              </a:rPr>
              <a:t>var</a:t>
            </a:r>
            <a:r>
              <a:rPr lang="es-GT" b="1" dirty="0">
                <a:solidFill>
                  <a:schemeClr val="bg1"/>
                </a:solidFill>
              </a:rPr>
              <a:t> </a:t>
            </a:r>
            <a:r>
              <a:rPr lang="es-GT" dirty="0">
                <a:solidFill>
                  <a:schemeClr val="bg1"/>
                </a:solidFill>
              </a:rPr>
              <a:t>en TS tiene mayores beneficios, principalmente para el </a:t>
            </a:r>
            <a:r>
              <a:rPr lang="es-GT" dirty="0" err="1">
                <a:solidFill>
                  <a:schemeClr val="bg1"/>
                </a:solidFill>
              </a:rPr>
              <a:t>scope</a:t>
            </a:r>
            <a:r>
              <a:rPr lang="es-GT" dirty="0">
                <a:solidFill>
                  <a:schemeClr val="bg1"/>
                </a:solidFill>
              </a:rPr>
              <a:t> (entorno) de las variables.</a:t>
            </a:r>
          </a:p>
          <a:p>
            <a:pPr marL="0" indent="0">
              <a:buNone/>
            </a:pPr>
            <a:endParaRPr lang="es-GT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GT" dirty="0">
                <a:solidFill>
                  <a:schemeClr val="bg1"/>
                </a:solidFill>
              </a:rPr>
              <a:t>Las constantes se declaran con MAYUSCULAS y anteponiendo la palabra </a:t>
            </a:r>
            <a:r>
              <a:rPr lang="es-GT" b="1" dirty="0" err="1">
                <a:solidFill>
                  <a:schemeClr val="bg1"/>
                </a:solidFill>
              </a:rPr>
              <a:t>const</a:t>
            </a:r>
            <a:r>
              <a:rPr lang="es-GT" dirty="0" err="1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25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52268" y="11107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GT" sz="9600" dirty="0">
                <a:solidFill>
                  <a:schemeClr val="bg1"/>
                </a:solidFill>
                <a:latin typeface="Arial Black" panose="020B0A04020102020204" pitchFamily="34" charset="0"/>
              </a:rPr>
              <a:t>LAB 2</a:t>
            </a:r>
            <a:endParaRPr lang="en-US" sz="9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204" y="2906485"/>
            <a:ext cx="3068712" cy="306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414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Arial Black" panose="020B0A04020102020204" pitchFamily="34" charset="0"/>
              </a:rPr>
              <a:t>Tipos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Arial Black" panose="020B0A04020102020204" pitchFamily="34" charset="0"/>
              </a:rPr>
              <a:t>Datos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 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dirty="0" err="1">
                <a:solidFill>
                  <a:schemeClr val="bg1"/>
                </a:solidFill>
              </a:rPr>
              <a:t>pesar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ser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s-GT" dirty="0">
                <a:solidFill>
                  <a:schemeClr val="bg1"/>
                </a:solidFill>
              </a:rPr>
              <a:t>un lenguaje que extiende a JS, TS nos permite asignar tipos a nuestras variables.</a:t>
            </a:r>
          </a:p>
          <a:p>
            <a:pPr marL="0" indent="0">
              <a:buNone/>
            </a:pPr>
            <a:endParaRPr lang="es-GT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GT" dirty="0">
                <a:solidFill>
                  <a:schemeClr val="bg1"/>
                </a:solidFill>
              </a:rPr>
              <a:t>Los tipos de datos que soporta son:</a:t>
            </a:r>
          </a:p>
          <a:p>
            <a:pPr marL="0" indent="0">
              <a:buNone/>
            </a:pPr>
            <a:r>
              <a:rPr lang="es-GT" dirty="0">
                <a:solidFill>
                  <a:schemeClr val="bg1"/>
                </a:solidFill>
              </a:rPr>
              <a:t>	</a:t>
            </a:r>
            <a:r>
              <a:rPr lang="es-GT" dirty="0" err="1">
                <a:solidFill>
                  <a:schemeClr val="bg1"/>
                </a:solidFill>
              </a:rPr>
              <a:t>Boolean</a:t>
            </a:r>
            <a:r>
              <a:rPr lang="es-GT" dirty="0">
                <a:solidFill>
                  <a:schemeClr val="bg1"/>
                </a:solidFill>
              </a:rPr>
              <a:t>	</a:t>
            </a:r>
            <a:r>
              <a:rPr lang="es-GT" dirty="0" err="1">
                <a:solidFill>
                  <a:schemeClr val="bg1"/>
                </a:solidFill>
              </a:rPr>
              <a:t>Tuple</a:t>
            </a:r>
            <a:endParaRPr lang="es-GT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GT" dirty="0">
                <a:solidFill>
                  <a:schemeClr val="bg1"/>
                </a:solidFill>
              </a:rPr>
              <a:t>	</a:t>
            </a:r>
            <a:r>
              <a:rPr lang="es-GT" dirty="0" err="1">
                <a:solidFill>
                  <a:schemeClr val="bg1"/>
                </a:solidFill>
              </a:rPr>
              <a:t>Number</a:t>
            </a:r>
            <a:r>
              <a:rPr lang="es-GT" dirty="0">
                <a:solidFill>
                  <a:schemeClr val="bg1"/>
                </a:solidFill>
              </a:rPr>
              <a:t>	</a:t>
            </a:r>
            <a:r>
              <a:rPr lang="es-GT" dirty="0" err="1">
                <a:solidFill>
                  <a:schemeClr val="bg1"/>
                </a:solidFill>
              </a:rPr>
              <a:t>Enum</a:t>
            </a:r>
            <a:endParaRPr lang="es-GT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GT" dirty="0">
                <a:solidFill>
                  <a:schemeClr val="bg1"/>
                </a:solidFill>
              </a:rPr>
              <a:t>	</a:t>
            </a:r>
            <a:r>
              <a:rPr lang="es-GT" dirty="0" err="1">
                <a:solidFill>
                  <a:schemeClr val="bg1"/>
                </a:solidFill>
              </a:rPr>
              <a:t>String</a:t>
            </a:r>
            <a:r>
              <a:rPr lang="es-GT" dirty="0">
                <a:solidFill>
                  <a:schemeClr val="bg1"/>
                </a:solidFill>
              </a:rPr>
              <a:t>		</a:t>
            </a:r>
            <a:r>
              <a:rPr lang="es-GT" dirty="0" err="1">
                <a:solidFill>
                  <a:schemeClr val="bg1"/>
                </a:solidFill>
              </a:rPr>
              <a:t>Any</a:t>
            </a:r>
            <a:endParaRPr lang="es-GT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GT" dirty="0">
                <a:solidFill>
                  <a:schemeClr val="bg1"/>
                </a:solidFill>
              </a:rPr>
              <a:t>	Array	</a:t>
            </a:r>
            <a:r>
              <a:rPr lang="es-GT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82587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1021</Words>
  <Application>Microsoft Office PowerPoint</Application>
  <PresentationFormat>Widescreen</PresentationFormat>
  <Paragraphs>196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Arial Black</vt:lpstr>
      <vt:lpstr>Calibri</vt:lpstr>
      <vt:lpstr>Calibri Light</vt:lpstr>
      <vt:lpstr>Open Sans</vt:lpstr>
      <vt:lpstr>Office Theme</vt:lpstr>
      <vt:lpstr>WALK TO Angular 2</vt:lpstr>
      <vt:lpstr>Repositorio</vt:lpstr>
      <vt:lpstr>Introducción a  TypeScript (TS)</vt:lpstr>
      <vt:lpstr>¿Qué vamos aprender?</vt:lpstr>
      <vt:lpstr>¿Qué es y cómo utilizar TS?</vt:lpstr>
      <vt:lpstr>LAB 1</vt:lpstr>
      <vt:lpstr>Declaración Variables y Constantes</vt:lpstr>
      <vt:lpstr>PowerPoint Presentation</vt:lpstr>
      <vt:lpstr>Tipos de Datos TS</vt:lpstr>
      <vt:lpstr>LAB 3</vt:lpstr>
      <vt:lpstr>Templates Literales / Interpolación</vt:lpstr>
      <vt:lpstr>LAB 4</vt:lpstr>
      <vt:lpstr>Interfaces, Funciones y Desestructuraciones </vt:lpstr>
      <vt:lpstr>PowerPoint Presentation</vt:lpstr>
      <vt:lpstr>Clases (POO)</vt:lpstr>
      <vt:lpstr>LAB 6</vt:lpstr>
      <vt:lpstr>Herencia</vt:lpstr>
      <vt:lpstr>LAB 7</vt:lpstr>
      <vt:lpstr>Módulos (Modules)</vt:lpstr>
      <vt:lpstr>LAB 8</vt:lpstr>
      <vt:lpstr>CHALLENGES</vt:lpstr>
      <vt:lpstr>Introducción Angular 2</vt:lpstr>
      <vt:lpstr>Repositorio</vt:lpstr>
      <vt:lpstr>¿Qué vamos aprender?</vt:lpstr>
      <vt:lpstr>Mapa General Angular 1.x</vt:lpstr>
      <vt:lpstr>Mapa General Angular</vt:lpstr>
      <vt:lpstr>Mapa General Angular</vt:lpstr>
      <vt:lpstr>Modules</vt:lpstr>
      <vt:lpstr>Module</vt:lpstr>
      <vt:lpstr>@NgModule</vt:lpstr>
      <vt:lpstr>@NgModule</vt:lpstr>
      <vt:lpstr>Bootstraping</vt:lpstr>
      <vt:lpstr>Mapa General Angular</vt:lpstr>
      <vt:lpstr>PowerPoint Presentation</vt:lpstr>
      <vt:lpstr>Clase Component (Component)</vt:lpstr>
      <vt:lpstr>Component</vt:lpstr>
      <vt:lpstr>Templates</vt:lpstr>
      <vt:lpstr>Inline Template</vt:lpstr>
      <vt:lpstr>External Template</vt:lpstr>
      <vt:lpstr>PowerPoint Presentation</vt:lpstr>
      <vt:lpstr>Metadata</vt:lpstr>
      <vt:lpstr>Metadata</vt:lpstr>
      <vt:lpstr>Data Binding</vt:lpstr>
      <vt:lpstr>PowerPoint Presentation</vt:lpstr>
      <vt:lpstr>DataBinding</vt:lpstr>
      <vt:lpstr>Mapa General Angular</vt:lpstr>
      <vt:lpstr>Services</vt:lpstr>
      <vt:lpstr>Services</vt:lpstr>
      <vt:lpstr>Mapa General Angular</vt:lpstr>
      <vt:lpstr>Rutas (Routes)</vt:lpstr>
      <vt:lpstr>Routing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 TO Angular 2</dc:title>
  <dc:creator>Walter Cordero lara</dc:creator>
  <cp:lastModifiedBy>Walter Cordero lara</cp:lastModifiedBy>
  <cp:revision>40</cp:revision>
  <dcterms:created xsi:type="dcterms:W3CDTF">2017-07-25T14:42:07Z</dcterms:created>
  <dcterms:modified xsi:type="dcterms:W3CDTF">2017-07-27T21:39:33Z</dcterms:modified>
</cp:coreProperties>
</file>