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3"/>
  </p:notesMasterIdLst>
  <p:sldIdLst>
    <p:sldId id="256" r:id="rId2"/>
    <p:sldId id="257" r:id="rId3"/>
    <p:sldId id="259" r:id="rId4"/>
    <p:sldId id="260" r:id="rId5"/>
    <p:sldId id="269" r:id="rId6"/>
    <p:sldId id="268" r:id="rId7"/>
    <p:sldId id="270" r:id="rId8"/>
    <p:sldId id="271" r:id="rId9"/>
    <p:sldId id="272"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22"/>
    <p:restoredTop sz="95666"/>
  </p:normalViewPr>
  <p:slideViewPr>
    <p:cSldViewPr snapToGrid="0">
      <p:cViewPr varScale="1">
        <p:scale>
          <a:sx n="217" d="100"/>
          <a:sy n="217" d="100"/>
        </p:scale>
        <p:origin x="1152"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3AE244-A2DB-4CD4-8781-612FCE36D06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96DF167-2C3B-4CED-814B-22A458C3D7E0}">
      <dgm:prSet/>
      <dgm:spPr/>
      <dgm:t>
        <a:bodyPr/>
        <a:lstStyle/>
        <a:p>
          <a:pPr>
            <a:lnSpc>
              <a:spcPct val="100000"/>
            </a:lnSpc>
          </a:pPr>
          <a:r>
            <a:rPr lang="en-US"/>
            <a:t>Perception Layer</a:t>
          </a:r>
        </a:p>
      </dgm:t>
    </dgm:pt>
    <dgm:pt modelId="{11DBAD53-CAE6-4E75-9064-493E71CF4576}" type="parTrans" cxnId="{3A0C8C8F-0709-4111-91F2-E35554B2003D}">
      <dgm:prSet/>
      <dgm:spPr/>
      <dgm:t>
        <a:bodyPr/>
        <a:lstStyle/>
        <a:p>
          <a:endParaRPr lang="en-US"/>
        </a:p>
      </dgm:t>
    </dgm:pt>
    <dgm:pt modelId="{D0517D54-E46F-4B4E-8F14-344D713B8244}" type="sibTrans" cxnId="{3A0C8C8F-0709-4111-91F2-E35554B2003D}">
      <dgm:prSet/>
      <dgm:spPr/>
      <dgm:t>
        <a:bodyPr/>
        <a:lstStyle/>
        <a:p>
          <a:pPr>
            <a:lnSpc>
              <a:spcPct val="100000"/>
            </a:lnSpc>
          </a:pPr>
          <a:endParaRPr lang="en-US"/>
        </a:p>
      </dgm:t>
    </dgm:pt>
    <dgm:pt modelId="{0ABAD1DC-DFEA-4180-AEC3-54132CB066C6}">
      <dgm:prSet/>
      <dgm:spPr/>
      <dgm:t>
        <a:bodyPr/>
        <a:lstStyle/>
        <a:p>
          <a:pPr>
            <a:lnSpc>
              <a:spcPct val="100000"/>
            </a:lnSpc>
          </a:pPr>
          <a:r>
            <a:rPr lang="en-US"/>
            <a:t>Orchestration Layer</a:t>
          </a:r>
        </a:p>
      </dgm:t>
    </dgm:pt>
    <dgm:pt modelId="{67EBC8C9-88C6-42C1-9231-343A88B9DB37}" type="parTrans" cxnId="{7E90F24C-F75F-4EEF-BB0D-661AC47EFD95}">
      <dgm:prSet/>
      <dgm:spPr/>
      <dgm:t>
        <a:bodyPr/>
        <a:lstStyle/>
        <a:p>
          <a:endParaRPr lang="en-US"/>
        </a:p>
      </dgm:t>
    </dgm:pt>
    <dgm:pt modelId="{D3A9C377-ECBD-4B6E-A584-0682C0A51D29}" type="sibTrans" cxnId="{7E90F24C-F75F-4EEF-BB0D-661AC47EFD95}">
      <dgm:prSet/>
      <dgm:spPr/>
      <dgm:t>
        <a:bodyPr/>
        <a:lstStyle/>
        <a:p>
          <a:pPr>
            <a:lnSpc>
              <a:spcPct val="100000"/>
            </a:lnSpc>
          </a:pPr>
          <a:endParaRPr lang="en-US"/>
        </a:p>
      </dgm:t>
    </dgm:pt>
    <dgm:pt modelId="{4F6F3FF6-2D54-4D92-A216-B9640B50B17D}">
      <dgm:prSet/>
      <dgm:spPr/>
      <dgm:t>
        <a:bodyPr/>
        <a:lstStyle/>
        <a:p>
          <a:pPr>
            <a:lnSpc>
              <a:spcPct val="100000"/>
            </a:lnSpc>
          </a:pPr>
          <a:r>
            <a:rPr lang="en-US"/>
            <a:t>Decision-making Layer</a:t>
          </a:r>
        </a:p>
      </dgm:t>
    </dgm:pt>
    <dgm:pt modelId="{4AD912CC-C773-44B7-B90D-858D83DF1C62}" type="parTrans" cxnId="{25611BBF-15EB-41B7-B3F5-0D912D7024B1}">
      <dgm:prSet/>
      <dgm:spPr/>
      <dgm:t>
        <a:bodyPr/>
        <a:lstStyle/>
        <a:p>
          <a:endParaRPr lang="en-US"/>
        </a:p>
      </dgm:t>
    </dgm:pt>
    <dgm:pt modelId="{7A426D14-8F42-4D02-A833-0CE4F98933E7}" type="sibTrans" cxnId="{25611BBF-15EB-41B7-B3F5-0D912D7024B1}">
      <dgm:prSet/>
      <dgm:spPr/>
      <dgm:t>
        <a:bodyPr/>
        <a:lstStyle/>
        <a:p>
          <a:pPr>
            <a:lnSpc>
              <a:spcPct val="100000"/>
            </a:lnSpc>
          </a:pPr>
          <a:endParaRPr lang="en-US"/>
        </a:p>
      </dgm:t>
    </dgm:pt>
    <dgm:pt modelId="{D20151E5-1101-4894-8D52-078659E2A04F}">
      <dgm:prSet/>
      <dgm:spPr/>
      <dgm:t>
        <a:bodyPr/>
        <a:lstStyle/>
        <a:p>
          <a:pPr>
            <a:lnSpc>
              <a:spcPct val="100000"/>
            </a:lnSpc>
          </a:pPr>
          <a:r>
            <a:rPr lang="en-US"/>
            <a:t>Action Layer</a:t>
          </a:r>
        </a:p>
      </dgm:t>
    </dgm:pt>
    <dgm:pt modelId="{3DB8A0E8-655C-4EB1-9E91-D831147789E7}" type="parTrans" cxnId="{4A81415B-79E5-4DDF-9E7A-841C20BE8052}">
      <dgm:prSet/>
      <dgm:spPr/>
      <dgm:t>
        <a:bodyPr/>
        <a:lstStyle/>
        <a:p>
          <a:endParaRPr lang="en-US"/>
        </a:p>
      </dgm:t>
    </dgm:pt>
    <dgm:pt modelId="{A68E4976-BFAA-4AEB-83F9-159A1783614B}" type="sibTrans" cxnId="{4A81415B-79E5-4DDF-9E7A-841C20BE8052}">
      <dgm:prSet/>
      <dgm:spPr/>
      <dgm:t>
        <a:bodyPr/>
        <a:lstStyle/>
        <a:p>
          <a:pPr>
            <a:lnSpc>
              <a:spcPct val="100000"/>
            </a:lnSpc>
          </a:pPr>
          <a:endParaRPr lang="en-US"/>
        </a:p>
      </dgm:t>
    </dgm:pt>
    <dgm:pt modelId="{72275E0E-420D-431C-BB45-05142C6DB5D4}">
      <dgm:prSet/>
      <dgm:spPr/>
      <dgm:t>
        <a:bodyPr/>
        <a:lstStyle/>
        <a:p>
          <a:pPr>
            <a:lnSpc>
              <a:spcPct val="100000"/>
            </a:lnSpc>
          </a:pPr>
          <a:r>
            <a:rPr lang="en-US"/>
            <a:t>Memory Layer</a:t>
          </a:r>
        </a:p>
      </dgm:t>
    </dgm:pt>
    <dgm:pt modelId="{35F770DD-F050-4032-AB98-94D552283CC5}" type="parTrans" cxnId="{FB4BEAC2-6D20-4DDB-98B4-FF12C2792632}">
      <dgm:prSet/>
      <dgm:spPr/>
      <dgm:t>
        <a:bodyPr/>
        <a:lstStyle/>
        <a:p>
          <a:endParaRPr lang="en-US"/>
        </a:p>
      </dgm:t>
    </dgm:pt>
    <dgm:pt modelId="{6D6B9563-5175-490C-A197-0D593763C713}" type="sibTrans" cxnId="{FB4BEAC2-6D20-4DDB-98B4-FF12C2792632}">
      <dgm:prSet/>
      <dgm:spPr/>
      <dgm:t>
        <a:bodyPr/>
        <a:lstStyle/>
        <a:p>
          <a:pPr>
            <a:lnSpc>
              <a:spcPct val="100000"/>
            </a:lnSpc>
          </a:pPr>
          <a:endParaRPr lang="en-US"/>
        </a:p>
      </dgm:t>
    </dgm:pt>
    <dgm:pt modelId="{EA39CC8D-2935-46EE-806C-0DEC229FB66B}">
      <dgm:prSet/>
      <dgm:spPr/>
      <dgm:t>
        <a:bodyPr/>
        <a:lstStyle/>
        <a:p>
          <a:pPr>
            <a:lnSpc>
              <a:spcPct val="100000"/>
            </a:lnSpc>
          </a:pPr>
          <a:r>
            <a:rPr lang="en-US"/>
            <a:t>Learning Layer</a:t>
          </a:r>
        </a:p>
      </dgm:t>
    </dgm:pt>
    <dgm:pt modelId="{B958C950-40F6-4004-ABB5-0D26D108B112}" type="parTrans" cxnId="{D9AF49C1-E2B7-4978-AC2F-AA8457E06031}">
      <dgm:prSet/>
      <dgm:spPr/>
      <dgm:t>
        <a:bodyPr/>
        <a:lstStyle/>
        <a:p>
          <a:endParaRPr lang="en-US"/>
        </a:p>
      </dgm:t>
    </dgm:pt>
    <dgm:pt modelId="{42EEB159-FBED-4390-9338-43A933BDED7E}" type="sibTrans" cxnId="{D9AF49C1-E2B7-4978-AC2F-AA8457E06031}">
      <dgm:prSet/>
      <dgm:spPr/>
      <dgm:t>
        <a:bodyPr/>
        <a:lstStyle/>
        <a:p>
          <a:endParaRPr lang="en-US"/>
        </a:p>
      </dgm:t>
    </dgm:pt>
    <dgm:pt modelId="{D897F134-A743-4E25-A11C-BB45DB015D3D}" type="pres">
      <dgm:prSet presAssocID="{503AE244-A2DB-4CD4-8781-612FCE36D063}" presName="root" presStyleCnt="0">
        <dgm:presLayoutVars>
          <dgm:dir/>
          <dgm:resizeHandles val="exact"/>
        </dgm:presLayoutVars>
      </dgm:prSet>
      <dgm:spPr/>
    </dgm:pt>
    <dgm:pt modelId="{974D3484-889E-43C6-8EEA-A80B914F3E69}" type="pres">
      <dgm:prSet presAssocID="{503AE244-A2DB-4CD4-8781-612FCE36D063}" presName="container" presStyleCnt="0">
        <dgm:presLayoutVars>
          <dgm:dir/>
          <dgm:resizeHandles val="exact"/>
        </dgm:presLayoutVars>
      </dgm:prSet>
      <dgm:spPr/>
    </dgm:pt>
    <dgm:pt modelId="{72D6F273-FC04-4042-B789-5A0FE3F5F265}" type="pres">
      <dgm:prSet presAssocID="{196DF167-2C3B-4CED-814B-22A458C3D7E0}" presName="compNode" presStyleCnt="0"/>
      <dgm:spPr/>
    </dgm:pt>
    <dgm:pt modelId="{EA9B9170-806D-4692-960F-85C8092DA931}" type="pres">
      <dgm:prSet presAssocID="{196DF167-2C3B-4CED-814B-22A458C3D7E0}" presName="iconBgRect" presStyleLbl="bgShp" presStyleIdx="0" presStyleCnt="6"/>
      <dgm:spPr/>
    </dgm:pt>
    <dgm:pt modelId="{1FC5697E-3395-4BBA-9DBC-0524D7769956}" type="pres">
      <dgm:prSet presAssocID="{196DF167-2C3B-4CED-814B-22A458C3D7E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ye"/>
        </a:ext>
      </dgm:extLst>
    </dgm:pt>
    <dgm:pt modelId="{F95CD5C2-0BD7-4EC8-BA99-AC7124F36E6E}" type="pres">
      <dgm:prSet presAssocID="{196DF167-2C3B-4CED-814B-22A458C3D7E0}" presName="spaceRect" presStyleCnt="0"/>
      <dgm:spPr/>
    </dgm:pt>
    <dgm:pt modelId="{B67AC835-DCEE-4258-A74A-292861921848}" type="pres">
      <dgm:prSet presAssocID="{196DF167-2C3B-4CED-814B-22A458C3D7E0}" presName="textRect" presStyleLbl="revTx" presStyleIdx="0" presStyleCnt="6">
        <dgm:presLayoutVars>
          <dgm:chMax val="1"/>
          <dgm:chPref val="1"/>
        </dgm:presLayoutVars>
      </dgm:prSet>
      <dgm:spPr/>
    </dgm:pt>
    <dgm:pt modelId="{F024A765-416D-4F2C-8DE4-C355B8D9B885}" type="pres">
      <dgm:prSet presAssocID="{D0517D54-E46F-4B4E-8F14-344D713B8244}" presName="sibTrans" presStyleLbl="sibTrans2D1" presStyleIdx="0" presStyleCnt="0"/>
      <dgm:spPr/>
    </dgm:pt>
    <dgm:pt modelId="{2701F8C2-DD65-48C3-A2D0-FE9AD45B8A3F}" type="pres">
      <dgm:prSet presAssocID="{0ABAD1DC-DFEA-4180-AEC3-54132CB066C6}" presName="compNode" presStyleCnt="0"/>
      <dgm:spPr/>
    </dgm:pt>
    <dgm:pt modelId="{6A689197-82C9-4F2B-96FC-6EBF3F6ED712}" type="pres">
      <dgm:prSet presAssocID="{0ABAD1DC-DFEA-4180-AEC3-54132CB066C6}" presName="iconBgRect" presStyleLbl="bgShp" presStyleIdx="1" presStyleCnt="6"/>
      <dgm:spPr/>
    </dgm:pt>
    <dgm:pt modelId="{CC6ACDBF-91FD-44F9-8570-9B21380B0612}" type="pres">
      <dgm:prSet presAssocID="{0ABAD1DC-DFEA-4180-AEC3-54132CB066C6}" presName="iconRect" presStyleLbl="node1" presStyleIdx="1" presStyleCnt="6"/>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atabase"/>
        </a:ext>
      </dgm:extLst>
    </dgm:pt>
    <dgm:pt modelId="{446F93B9-E6C5-41E9-A3AA-3138D4DA998C}" type="pres">
      <dgm:prSet presAssocID="{0ABAD1DC-DFEA-4180-AEC3-54132CB066C6}" presName="spaceRect" presStyleCnt="0"/>
      <dgm:spPr/>
    </dgm:pt>
    <dgm:pt modelId="{342E265F-425B-4BDF-AA52-D07E2929FC6F}" type="pres">
      <dgm:prSet presAssocID="{0ABAD1DC-DFEA-4180-AEC3-54132CB066C6}" presName="textRect" presStyleLbl="revTx" presStyleIdx="1" presStyleCnt="6">
        <dgm:presLayoutVars>
          <dgm:chMax val="1"/>
          <dgm:chPref val="1"/>
        </dgm:presLayoutVars>
      </dgm:prSet>
      <dgm:spPr/>
    </dgm:pt>
    <dgm:pt modelId="{6BF321A7-2C57-40D7-B20E-55AA47B4C0D1}" type="pres">
      <dgm:prSet presAssocID="{D3A9C377-ECBD-4B6E-A584-0682C0A51D29}" presName="sibTrans" presStyleLbl="sibTrans2D1" presStyleIdx="0" presStyleCnt="0"/>
      <dgm:spPr/>
    </dgm:pt>
    <dgm:pt modelId="{C1E8F9B9-BF3E-4DF9-BF4D-E473F29E1C67}" type="pres">
      <dgm:prSet presAssocID="{4F6F3FF6-2D54-4D92-A216-B9640B50B17D}" presName="compNode" presStyleCnt="0"/>
      <dgm:spPr/>
    </dgm:pt>
    <dgm:pt modelId="{B37E3773-5E2E-43A7-9D69-0B40D9CFBC0A}" type="pres">
      <dgm:prSet presAssocID="{4F6F3FF6-2D54-4D92-A216-B9640B50B17D}" presName="iconBgRect" presStyleLbl="bgShp" presStyleIdx="2" presStyleCnt="6"/>
      <dgm:spPr/>
    </dgm:pt>
    <dgm:pt modelId="{746ADE00-3FAE-44BE-A82B-0A42D226ABE7}" type="pres">
      <dgm:prSet presAssocID="{4F6F3FF6-2D54-4D92-A216-B9640B50B17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95514961-ED6F-46B3-AFB3-6D7C78D4E23A}" type="pres">
      <dgm:prSet presAssocID="{4F6F3FF6-2D54-4D92-A216-B9640B50B17D}" presName="spaceRect" presStyleCnt="0"/>
      <dgm:spPr/>
    </dgm:pt>
    <dgm:pt modelId="{7BF31CDD-4903-4599-9A0A-B12903E7FFAB}" type="pres">
      <dgm:prSet presAssocID="{4F6F3FF6-2D54-4D92-A216-B9640B50B17D}" presName="textRect" presStyleLbl="revTx" presStyleIdx="2" presStyleCnt="6">
        <dgm:presLayoutVars>
          <dgm:chMax val="1"/>
          <dgm:chPref val="1"/>
        </dgm:presLayoutVars>
      </dgm:prSet>
      <dgm:spPr/>
    </dgm:pt>
    <dgm:pt modelId="{11EE8A4D-2D88-4E9E-8A60-C27CDCBC3E30}" type="pres">
      <dgm:prSet presAssocID="{7A426D14-8F42-4D02-A833-0CE4F98933E7}" presName="sibTrans" presStyleLbl="sibTrans2D1" presStyleIdx="0" presStyleCnt="0"/>
      <dgm:spPr/>
    </dgm:pt>
    <dgm:pt modelId="{0E1DCD9C-609E-443C-9713-DB3A0353380F}" type="pres">
      <dgm:prSet presAssocID="{D20151E5-1101-4894-8D52-078659E2A04F}" presName="compNode" presStyleCnt="0"/>
      <dgm:spPr/>
    </dgm:pt>
    <dgm:pt modelId="{E54BEA26-5DB0-4B8F-921B-E9101ED3ECE4}" type="pres">
      <dgm:prSet presAssocID="{D20151E5-1101-4894-8D52-078659E2A04F}" presName="iconBgRect" presStyleLbl="bgShp" presStyleIdx="3" presStyleCnt="6"/>
      <dgm:spPr/>
    </dgm:pt>
    <dgm:pt modelId="{F231C53B-5113-4411-A699-B1EE9101667E}" type="pres">
      <dgm:prSet presAssocID="{D20151E5-1101-4894-8D52-078659E2A04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
        </a:ext>
      </dgm:extLst>
    </dgm:pt>
    <dgm:pt modelId="{6867E8B8-363C-4960-B2D4-83F994EE8D3B}" type="pres">
      <dgm:prSet presAssocID="{D20151E5-1101-4894-8D52-078659E2A04F}" presName="spaceRect" presStyleCnt="0"/>
      <dgm:spPr/>
    </dgm:pt>
    <dgm:pt modelId="{87B2B594-E442-4DBB-899F-CA7F979C678D}" type="pres">
      <dgm:prSet presAssocID="{D20151E5-1101-4894-8D52-078659E2A04F}" presName="textRect" presStyleLbl="revTx" presStyleIdx="3" presStyleCnt="6">
        <dgm:presLayoutVars>
          <dgm:chMax val="1"/>
          <dgm:chPref val="1"/>
        </dgm:presLayoutVars>
      </dgm:prSet>
      <dgm:spPr/>
    </dgm:pt>
    <dgm:pt modelId="{777FA222-7FC5-4D42-BCB6-15736DBD8F2E}" type="pres">
      <dgm:prSet presAssocID="{A68E4976-BFAA-4AEB-83F9-159A1783614B}" presName="sibTrans" presStyleLbl="sibTrans2D1" presStyleIdx="0" presStyleCnt="0"/>
      <dgm:spPr/>
    </dgm:pt>
    <dgm:pt modelId="{AD1CE186-AB61-49B4-8A7C-3315BAEAFBFB}" type="pres">
      <dgm:prSet presAssocID="{72275E0E-420D-431C-BB45-05142C6DB5D4}" presName="compNode" presStyleCnt="0"/>
      <dgm:spPr/>
    </dgm:pt>
    <dgm:pt modelId="{39EFD090-9BF4-4FC8-83F4-9FF63CB90D79}" type="pres">
      <dgm:prSet presAssocID="{72275E0E-420D-431C-BB45-05142C6DB5D4}" presName="iconBgRect" presStyleLbl="bgShp" presStyleIdx="4" presStyleCnt="6"/>
      <dgm:spPr/>
    </dgm:pt>
    <dgm:pt modelId="{3DE002F9-2154-492F-A14D-793D7E8412ED}" type="pres">
      <dgm:prSet presAssocID="{72275E0E-420D-431C-BB45-05142C6DB5D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puter"/>
        </a:ext>
      </dgm:extLst>
    </dgm:pt>
    <dgm:pt modelId="{DD4F0141-1E99-4D76-BC07-DE439D059656}" type="pres">
      <dgm:prSet presAssocID="{72275E0E-420D-431C-BB45-05142C6DB5D4}" presName="spaceRect" presStyleCnt="0"/>
      <dgm:spPr/>
    </dgm:pt>
    <dgm:pt modelId="{5336EB4F-556A-4530-B73D-CCAA6CA590EB}" type="pres">
      <dgm:prSet presAssocID="{72275E0E-420D-431C-BB45-05142C6DB5D4}" presName="textRect" presStyleLbl="revTx" presStyleIdx="4" presStyleCnt="6">
        <dgm:presLayoutVars>
          <dgm:chMax val="1"/>
          <dgm:chPref val="1"/>
        </dgm:presLayoutVars>
      </dgm:prSet>
      <dgm:spPr/>
    </dgm:pt>
    <dgm:pt modelId="{2A59F498-C5E7-43E1-8261-DC65B2DE6008}" type="pres">
      <dgm:prSet presAssocID="{6D6B9563-5175-490C-A197-0D593763C713}" presName="sibTrans" presStyleLbl="sibTrans2D1" presStyleIdx="0" presStyleCnt="0"/>
      <dgm:spPr/>
    </dgm:pt>
    <dgm:pt modelId="{6324A701-2E37-4108-9DC0-29349DACA895}" type="pres">
      <dgm:prSet presAssocID="{EA39CC8D-2935-46EE-806C-0DEC229FB66B}" presName="compNode" presStyleCnt="0"/>
      <dgm:spPr/>
    </dgm:pt>
    <dgm:pt modelId="{EF60EED3-FBCA-4342-B67B-AD573188A148}" type="pres">
      <dgm:prSet presAssocID="{EA39CC8D-2935-46EE-806C-0DEC229FB66B}" presName="iconBgRect" presStyleLbl="bgShp" presStyleIdx="5" presStyleCnt="6"/>
      <dgm:spPr/>
    </dgm:pt>
    <dgm:pt modelId="{4322856D-D350-4BC7-8D46-5174C4BAB442}" type="pres">
      <dgm:prSet presAssocID="{EA39CC8D-2935-46EE-806C-0DEC229FB66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ead with Gears"/>
        </a:ext>
      </dgm:extLst>
    </dgm:pt>
    <dgm:pt modelId="{2146FFE9-F5DE-4DD0-9DC9-49DBA63993C1}" type="pres">
      <dgm:prSet presAssocID="{EA39CC8D-2935-46EE-806C-0DEC229FB66B}" presName="spaceRect" presStyleCnt="0"/>
      <dgm:spPr/>
    </dgm:pt>
    <dgm:pt modelId="{18A93F00-78E5-46CC-88E5-E6BB58035B29}" type="pres">
      <dgm:prSet presAssocID="{EA39CC8D-2935-46EE-806C-0DEC229FB66B}" presName="textRect" presStyleLbl="revTx" presStyleIdx="5" presStyleCnt="6">
        <dgm:presLayoutVars>
          <dgm:chMax val="1"/>
          <dgm:chPref val="1"/>
        </dgm:presLayoutVars>
      </dgm:prSet>
      <dgm:spPr/>
    </dgm:pt>
  </dgm:ptLst>
  <dgm:cxnLst>
    <dgm:cxn modelId="{DE61AE09-653D-4920-BBFA-2C9D68C9F951}" type="presOf" srcId="{7A426D14-8F42-4D02-A833-0CE4F98933E7}" destId="{11EE8A4D-2D88-4E9E-8A60-C27CDCBC3E30}" srcOrd="0" destOrd="0" presId="urn:microsoft.com/office/officeart/2018/2/layout/IconCircleList"/>
    <dgm:cxn modelId="{16471A10-A763-4E9C-9C82-D8E0BB766470}" type="presOf" srcId="{D20151E5-1101-4894-8D52-078659E2A04F}" destId="{87B2B594-E442-4DBB-899F-CA7F979C678D}" srcOrd="0" destOrd="0" presId="urn:microsoft.com/office/officeart/2018/2/layout/IconCircleList"/>
    <dgm:cxn modelId="{C1126F33-A9C4-44B7-912D-123F844B11B0}" type="presOf" srcId="{EA39CC8D-2935-46EE-806C-0DEC229FB66B}" destId="{18A93F00-78E5-46CC-88E5-E6BB58035B29}" srcOrd="0" destOrd="0" presId="urn:microsoft.com/office/officeart/2018/2/layout/IconCircleList"/>
    <dgm:cxn modelId="{F1858849-184A-4963-9391-2346E5BE2161}" type="presOf" srcId="{A68E4976-BFAA-4AEB-83F9-159A1783614B}" destId="{777FA222-7FC5-4D42-BCB6-15736DBD8F2E}" srcOrd="0" destOrd="0" presId="urn:microsoft.com/office/officeart/2018/2/layout/IconCircleList"/>
    <dgm:cxn modelId="{7E90F24C-F75F-4EEF-BB0D-661AC47EFD95}" srcId="{503AE244-A2DB-4CD4-8781-612FCE36D063}" destId="{0ABAD1DC-DFEA-4180-AEC3-54132CB066C6}" srcOrd="1" destOrd="0" parTransId="{67EBC8C9-88C6-42C1-9231-343A88B9DB37}" sibTransId="{D3A9C377-ECBD-4B6E-A584-0682C0A51D29}"/>
    <dgm:cxn modelId="{A75B2054-6FD9-4FAA-9029-8C25FC79A806}" type="presOf" srcId="{72275E0E-420D-431C-BB45-05142C6DB5D4}" destId="{5336EB4F-556A-4530-B73D-CCAA6CA590EB}" srcOrd="0" destOrd="0" presId="urn:microsoft.com/office/officeart/2018/2/layout/IconCircleList"/>
    <dgm:cxn modelId="{4A81415B-79E5-4DDF-9E7A-841C20BE8052}" srcId="{503AE244-A2DB-4CD4-8781-612FCE36D063}" destId="{D20151E5-1101-4894-8D52-078659E2A04F}" srcOrd="3" destOrd="0" parTransId="{3DB8A0E8-655C-4EB1-9E91-D831147789E7}" sibTransId="{A68E4976-BFAA-4AEB-83F9-159A1783614B}"/>
    <dgm:cxn modelId="{3A0C8C8F-0709-4111-91F2-E35554B2003D}" srcId="{503AE244-A2DB-4CD4-8781-612FCE36D063}" destId="{196DF167-2C3B-4CED-814B-22A458C3D7E0}" srcOrd="0" destOrd="0" parTransId="{11DBAD53-CAE6-4E75-9064-493E71CF4576}" sibTransId="{D0517D54-E46F-4B4E-8F14-344D713B8244}"/>
    <dgm:cxn modelId="{4B8D449B-4811-49B8-8E47-9B85A675B855}" type="presOf" srcId="{6D6B9563-5175-490C-A197-0D593763C713}" destId="{2A59F498-C5E7-43E1-8261-DC65B2DE6008}" srcOrd="0" destOrd="0" presId="urn:microsoft.com/office/officeart/2018/2/layout/IconCircleList"/>
    <dgm:cxn modelId="{99249DA1-4FE2-4B2F-A7A9-063D1C55005E}" type="presOf" srcId="{196DF167-2C3B-4CED-814B-22A458C3D7E0}" destId="{B67AC835-DCEE-4258-A74A-292861921848}" srcOrd="0" destOrd="0" presId="urn:microsoft.com/office/officeart/2018/2/layout/IconCircleList"/>
    <dgm:cxn modelId="{62E468AA-DA61-4D33-8B37-2B81E69F98ED}" type="presOf" srcId="{503AE244-A2DB-4CD4-8781-612FCE36D063}" destId="{D897F134-A743-4E25-A11C-BB45DB015D3D}" srcOrd="0" destOrd="0" presId="urn:microsoft.com/office/officeart/2018/2/layout/IconCircleList"/>
    <dgm:cxn modelId="{D08839B3-A594-43FF-AAF7-FBE9D06AD749}" type="presOf" srcId="{D3A9C377-ECBD-4B6E-A584-0682C0A51D29}" destId="{6BF321A7-2C57-40D7-B20E-55AA47B4C0D1}" srcOrd="0" destOrd="0" presId="urn:microsoft.com/office/officeart/2018/2/layout/IconCircleList"/>
    <dgm:cxn modelId="{8B5276B8-AF27-4583-B368-2C684DA82DD4}" type="presOf" srcId="{D0517D54-E46F-4B4E-8F14-344D713B8244}" destId="{F024A765-416D-4F2C-8DE4-C355B8D9B885}" srcOrd="0" destOrd="0" presId="urn:microsoft.com/office/officeart/2018/2/layout/IconCircleList"/>
    <dgm:cxn modelId="{25611BBF-15EB-41B7-B3F5-0D912D7024B1}" srcId="{503AE244-A2DB-4CD4-8781-612FCE36D063}" destId="{4F6F3FF6-2D54-4D92-A216-B9640B50B17D}" srcOrd="2" destOrd="0" parTransId="{4AD912CC-C773-44B7-B90D-858D83DF1C62}" sibTransId="{7A426D14-8F42-4D02-A833-0CE4F98933E7}"/>
    <dgm:cxn modelId="{8C266DBF-7E6B-4993-A6E9-402094CAC1B2}" type="presOf" srcId="{4F6F3FF6-2D54-4D92-A216-B9640B50B17D}" destId="{7BF31CDD-4903-4599-9A0A-B12903E7FFAB}" srcOrd="0" destOrd="0" presId="urn:microsoft.com/office/officeart/2018/2/layout/IconCircleList"/>
    <dgm:cxn modelId="{D9AF49C1-E2B7-4978-AC2F-AA8457E06031}" srcId="{503AE244-A2DB-4CD4-8781-612FCE36D063}" destId="{EA39CC8D-2935-46EE-806C-0DEC229FB66B}" srcOrd="5" destOrd="0" parTransId="{B958C950-40F6-4004-ABB5-0D26D108B112}" sibTransId="{42EEB159-FBED-4390-9338-43A933BDED7E}"/>
    <dgm:cxn modelId="{FB4BEAC2-6D20-4DDB-98B4-FF12C2792632}" srcId="{503AE244-A2DB-4CD4-8781-612FCE36D063}" destId="{72275E0E-420D-431C-BB45-05142C6DB5D4}" srcOrd="4" destOrd="0" parTransId="{35F770DD-F050-4032-AB98-94D552283CC5}" sibTransId="{6D6B9563-5175-490C-A197-0D593763C713}"/>
    <dgm:cxn modelId="{5271C8FE-5C08-4682-9AD6-010E7B098A33}" type="presOf" srcId="{0ABAD1DC-DFEA-4180-AEC3-54132CB066C6}" destId="{342E265F-425B-4BDF-AA52-D07E2929FC6F}" srcOrd="0" destOrd="0" presId="urn:microsoft.com/office/officeart/2018/2/layout/IconCircleList"/>
    <dgm:cxn modelId="{EA8DC841-1F7A-493C-AE4A-7D24679669C4}" type="presParOf" srcId="{D897F134-A743-4E25-A11C-BB45DB015D3D}" destId="{974D3484-889E-43C6-8EEA-A80B914F3E69}" srcOrd="0" destOrd="0" presId="urn:microsoft.com/office/officeart/2018/2/layout/IconCircleList"/>
    <dgm:cxn modelId="{209CC214-09C7-44DE-AF45-E3ADE02A2343}" type="presParOf" srcId="{974D3484-889E-43C6-8EEA-A80B914F3E69}" destId="{72D6F273-FC04-4042-B789-5A0FE3F5F265}" srcOrd="0" destOrd="0" presId="urn:microsoft.com/office/officeart/2018/2/layout/IconCircleList"/>
    <dgm:cxn modelId="{96FEAC87-4EDC-4B2E-8768-AE97F917D113}" type="presParOf" srcId="{72D6F273-FC04-4042-B789-5A0FE3F5F265}" destId="{EA9B9170-806D-4692-960F-85C8092DA931}" srcOrd="0" destOrd="0" presId="urn:microsoft.com/office/officeart/2018/2/layout/IconCircleList"/>
    <dgm:cxn modelId="{F79AF7BC-CC71-40C8-AF38-A85A5419F342}" type="presParOf" srcId="{72D6F273-FC04-4042-B789-5A0FE3F5F265}" destId="{1FC5697E-3395-4BBA-9DBC-0524D7769956}" srcOrd="1" destOrd="0" presId="urn:microsoft.com/office/officeart/2018/2/layout/IconCircleList"/>
    <dgm:cxn modelId="{9924860A-A4F3-4142-A28C-CA45EC8A1328}" type="presParOf" srcId="{72D6F273-FC04-4042-B789-5A0FE3F5F265}" destId="{F95CD5C2-0BD7-4EC8-BA99-AC7124F36E6E}" srcOrd="2" destOrd="0" presId="urn:microsoft.com/office/officeart/2018/2/layout/IconCircleList"/>
    <dgm:cxn modelId="{37AB3B32-1706-4B25-B8AF-936D5BD27D1F}" type="presParOf" srcId="{72D6F273-FC04-4042-B789-5A0FE3F5F265}" destId="{B67AC835-DCEE-4258-A74A-292861921848}" srcOrd="3" destOrd="0" presId="urn:microsoft.com/office/officeart/2018/2/layout/IconCircleList"/>
    <dgm:cxn modelId="{B96A4376-C51C-445A-AB63-6BCED6554F3B}" type="presParOf" srcId="{974D3484-889E-43C6-8EEA-A80B914F3E69}" destId="{F024A765-416D-4F2C-8DE4-C355B8D9B885}" srcOrd="1" destOrd="0" presId="urn:microsoft.com/office/officeart/2018/2/layout/IconCircleList"/>
    <dgm:cxn modelId="{DAF2547B-1A7E-4672-A1AE-B7219DF218E6}" type="presParOf" srcId="{974D3484-889E-43C6-8EEA-A80B914F3E69}" destId="{2701F8C2-DD65-48C3-A2D0-FE9AD45B8A3F}" srcOrd="2" destOrd="0" presId="urn:microsoft.com/office/officeart/2018/2/layout/IconCircleList"/>
    <dgm:cxn modelId="{C2424869-7A32-4F00-A197-EF7DEBE8212F}" type="presParOf" srcId="{2701F8C2-DD65-48C3-A2D0-FE9AD45B8A3F}" destId="{6A689197-82C9-4F2B-96FC-6EBF3F6ED712}" srcOrd="0" destOrd="0" presId="urn:microsoft.com/office/officeart/2018/2/layout/IconCircleList"/>
    <dgm:cxn modelId="{8C5CAAD0-3E87-4408-B6EB-19A08BD773AB}" type="presParOf" srcId="{2701F8C2-DD65-48C3-A2D0-FE9AD45B8A3F}" destId="{CC6ACDBF-91FD-44F9-8570-9B21380B0612}" srcOrd="1" destOrd="0" presId="urn:microsoft.com/office/officeart/2018/2/layout/IconCircleList"/>
    <dgm:cxn modelId="{A3471828-2DD1-4B48-9A81-3DC535E3D385}" type="presParOf" srcId="{2701F8C2-DD65-48C3-A2D0-FE9AD45B8A3F}" destId="{446F93B9-E6C5-41E9-A3AA-3138D4DA998C}" srcOrd="2" destOrd="0" presId="urn:microsoft.com/office/officeart/2018/2/layout/IconCircleList"/>
    <dgm:cxn modelId="{6E5BAD14-9648-4604-8B5F-23EDDEECAFA9}" type="presParOf" srcId="{2701F8C2-DD65-48C3-A2D0-FE9AD45B8A3F}" destId="{342E265F-425B-4BDF-AA52-D07E2929FC6F}" srcOrd="3" destOrd="0" presId="urn:microsoft.com/office/officeart/2018/2/layout/IconCircleList"/>
    <dgm:cxn modelId="{F6570CFC-7B26-42FE-8EE8-A6C51FEBD912}" type="presParOf" srcId="{974D3484-889E-43C6-8EEA-A80B914F3E69}" destId="{6BF321A7-2C57-40D7-B20E-55AA47B4C0D1}" srcOrd="3" destOrd="0" presId="urn:microsoft.com/office/officeart/2018/2/layout/IconCircleList"/>
    <dgm:cxn modelId="{5D93ADCD-FD9C-4AA1-94C9-A4C67DFCE13D}" type="presParOf" srcId="{974D3484-889E-43C6-8EEA-A80B914F3E69}" destId="{C1E8F9B9-BF3E-4DF9-BF4D-E473F29E1C67}" srcOrd="4" destOrd="0" presId="urn:microsoft.com/office/officeart/2018/2/layout/IconCircleList"/>
    <dgm:cxn modelId="{18029EA6-AC68-45E1-BAB7-402DFB2BDF36}" type="presParOf" srcId="{C1E8F9B9-BF3E-4DF9-BF4D-E473F29E1C67}" destId="{B37E3773-5E2E-43A7-9D69-0B40D9CFBC0A}" srcOrd="0" destOrd="0" presId="urn:microsoft.com/office/officeart/2018/2/layout/IconCircleList"/>
    <dgm:cxn modelId="{5DE6DA7C-63AA-4A9A-AB94-352907BA341E}" type="presParOf" srcId="{C1E8F9B9-BF3E-4DF9-BF4D-E473F29E1C67}" destId="{746ADE00-3FAE-44BE-A82B-0A42D226ABE7}" srcOrd="1" destOrd="0" presId="urn:microsoft.com/office/officeart/2018/2/layout/IconCircleList"/>
    <dgm:cxn modelId="{1619624F-03BB-47E3-8039-CA986F6B3A2F}" type="presParOf" srcId="{C1E8F9B9-BF3E-4DF9-BF4D-E473F29E1C67}" destId="{95514961-ED6F-46B3-AFB3-6D7C78D4E23A}" srcOrd="2" destOrd="0" presId="urn:microsoft.com/office/officeart/2018/2/layout/IconCircleList"/>
    <dgm:cxn modelId="{25EA871F-E7CC-4A00-96B5-B3409B3C8228}" type="presParOf" srcId="{C1E8F9B9-BF3E-4DF9-BF4D-E473F29E1C67}" destId="{7BF31CDD-4903-4599-9A0A-B12903E7FFAB}" srcOrd="3" destOrd="0" presId="urn:microsoft.com/office/officeart/2018/2/layout/IconCircleList"/>
    <dgm:cxn modelId="{AD0F8D4E-8F42-4293-8280-B2B985716278}" type="presParOf" srcId="{974D3484-889E-43C6-8EEA-A80B914F3E69}" destId="{11EE8A4D-2D88-4E9E-8A60-C27CDCBC3E30}" srcOrd="5" destOrd="0" presId="urn:microsoft.com/office/officeart/2018/2/layout/IconCircleList"/>
    <dgm:cxn modelId="{965B7E30-6930-4016-BD13-6FD1E85A0065}" type="presParOf" srcId="{974D3484-889E-43C6-8EEA-A80B914F3E69}" destId="{0E1DCD9C-609E-443C-9713-DB3A0353380F}" srcOrd="6" destOrd="0" presId="urn:microsoft.com/office/officeart/2018/2/layout/IconCircleList"/>
    <dgm:cxn modelId="{C01D46D7-2A77-4822-9007-10A918EBFD67}" type="presParOf" srcId="{0E1DCD9C-609E-443C-9713-DB3A0353380F}" destId="{E54BEA26-5DB0-4B8F-921B-E9101ED3ECE4}" srcOrd="0" destOrd="0" presId="urn:microsoft.com/office/officeart/2018/2/layout/IconCircleList"/>
    <dgm:cxn modelId="{48D035BC-624F-4468-BD5C-15C7F6B74A40}" type="presParOf" srcId="{0E1DCD9C-609E-443C-9713-DB3A0353380F}" destId="{F231C53B-5113-4411-A699-B1EE9101667E}" srcOrd="1" destOrd="0" presId="urn:microsoft.com/office/officeart/2018/2/layout/IconCircleList"/>
    <dgm:cxn modelId="{1DA2F8F0-6626-45CB-A020-17617BA0F490}" type="presParOf" srcId="{0E1DCD9C-609E-443C-9713-DB3A0353380F}" destId="{6867E8B8-363C-4960-B2D4-83F994EE8D3B}" srcOrd="2" destOrd="0" presId="urn:microsoft.com/office/officeart/2018/2/layout/IconCircleList"/>
    <dgm:cxn modelId="{85906B61-39F4-4F0C-BA8E-6B28A852CDF1}" type="presParOf" srcId="{0E1DCD9C-609E-443C-9713-DB3A0353380F}" destId="{87B2B594-E442-4DBB-899F-CA7F979C678D}" srcOrd="3" destOrd="0" presId="urn:microsoft.com/office/officeart/2018/2/layout/IconCircleList"/>
    <dgm:cxn modelId="{EA62C656-449A-4C29-8457-33393499DEC5}" type="presParOf" srcId="{974D3484-889E-43C6-8EEA-A80B914F3E69}" destId="{777FA222-7FC5-4D42-BCB6-15736DBD8F2E}" srcOrd="7" destOrd="0" presId="urn:microsoft.com/office/officeart/2018/2/layout/IconCircleList"/>
    <dgm:cxn modelId="{4B0E6F67-A904-4ED8-B99B-8D9FC07CB80D}" type="presParOf" srcId="{974D3484-889E-43C6-8EEA-A80B914F3E69}" destId="{AD1CE186-AB61-49B4-8A7C-3315BAEAFBFB}" srcOrd="8" destOrd="0" presId="urn:microsoft.com/office/officeart/2018/2/layout/IconCircleList"/>
    <dgm:cxn modelId="{DF5D0B45-DB99-4795-8D48-8EED9A7D4B8C}" type="presParOf" srcId="{AD1CE186-AB61-49B4-8A7C-3315BAEAFBFB}" destId="{39EFD090-9BF4-4FC8-83F4-9FF63CB90D79}" srcOrd="0" destOrd="0" presId="urn:microsoft.com/office/officeart/2018/2/layout/IconCircleList"/>
    <dgm:cxn modelId="{C38DE87D-A4EF-43E0-BBD4-862B46B5FC15}" type="presParOf" srcId="{AD1CE186-AB61-49B4-8A7C-3315BAEAFBFB}" destId="{3DE002F9-2154-492F-A14D-793D7E8412ED}" srcOrd="1" destOrd="0" presId="urn:microsoft.com/office/officeart/2018/2/layout/IconCircleList"/>
    <dgm:cxn modelId="{EECCF97F-9C0E-4AFE-B809-FFD5644B8B4A}" type="presParOf" srcId="{AD1CE186-AB61-49B4-8A7C-3315BAEAFBFB}" destId="{DD4F0141-1E99-4D76-BC07-DE439D059656}" srcOrd="2" destOrd="0" presId="urn:microsoft.com/office/officeart/2018/2/layout/IconCircleList"/>
    <dgm:cxn modelId="{8FF74776-3271-496B-A59D-9449D01C9DD7}" type="presParOf" srcId="{AD1CE186-AB61-49B4-8A7C-3315BAEAFBFB}" destId="{5336EB4F-556A-4530-B73D-CCAA6CA590EB}" srcOrd="3" destOrd="0" presId="urn:microsoft.com/office/officeart/2018/2/layout/IconCircleList"/>
    <dgm:cxn modelId="{FABA1CA8-A975-4340-88C5-9F715632CA42}" type="presParOf" srcId="{974D3484-889E-43C6-8EEA-A80B914F3E69}" destId="{2A59F498-C5E7-43E1-8261-DC65B2DE6008}" srcOrd="9" destOrd="0" presId="urn:microsoft.com/office/officeart/2018/2/layout/IconCircleList"/>
    <dgm:cxn modelId="{8572F6F5-8042-44D7-90AC-758B84DB207D}" type="presParOf" srcId="{974D3484-889E-43C6-8EEA-A80B914F3E69}" destId="{6324A701-2E37-4108-9DC0-29349DACA895}" srcOrd="10" destOrd="0" presId="urn:microsoft.com/office/officeart/2018/2/layout/IconCircleList"/>
    <dgm:cxn modelId="{B8CB7029-816B-4067-B395-6E2B3D7DAB7E}" type="presParOf" srcId="{6324A701-2E37-4108-9DC0-29349DACA895}" destId="{EF60EED3-FBCA-4342-B67B-AD573188A148}" srcOrd="0" destOrd="0" presId="urn:microsoft.com/office/officeart/2018/2/layout/IconCircleList"/>
    <dgm:cxn modelId="{2898D523-9484-49BE-BB03-69ED41663AF8}" type="presParOf" srcId="{6324A701-2E37-4108-9DC0-29349DACA895}" destId="{4322856D-D350-4BC7-8D46-5174C4BAB442}" srcOrd="1" destOrd="0" presId="urn:microsoft.com/office/officeart/2018/2/layout/IconCircleList"/>
    <dgm:cxn modelId="{29E9FA09-DA96-406F-AB26-81CFDE3885F5}" type="presParOf" srcId="{6324A701-2E37-4108-9DC0-29349DACA895}" destId="{2146FFE9-F5DE-4DD0-9DC9-49DBA63993C1}" srcOrd="2" destOrd="0" presId="urn:microsoft.com/office/officeart/2018/2/layout/IconCircleList"/>
    <dgm:cxn modelId="{8AF6B3CE-6335-4906-9580-F67D8D8C3077}" type="presParOf" srcId="{6324A701-2E37-4108-9DC0-29349DACA895}" destId="{18A93F00-78E5-46CC-88E5-E6BB58035B29}"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B9170-806D-4692-960F-85C8092DA931}">
      <dsp:nvSpPr>
        <dsp:cNvPr id="0" name=""/>
        <dsp:cNvSpPr/>
      </dsp:nvSpPr>
      <dsp:spPr>
        <a:xfrm>
          <a:off x="31815" y="363889"/>
          <a:ext cx="604800" cy="6048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5697E-3395-4BBA-9DBC-0524D7769956}">
      <dsp:nvSpPr>
        <dsp:cNvPr id="0" name=""/>
        <dsp:cNvSpPr/>
      </dsp:nvSpPr>
      <dsp:spPr>
        <a:xfrm>
          <a:off x="158823" y="490897"/>
          <a:ext cx="350784" cy="3507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7AC835-DCEE-4258-A74A-292861921848}">
      <dsp:nvSpPr>
        <dsp:cNvPr id="0" name=""/>
        <dsp:cNvSpPr/>
      </dsp:nvSpPr>
      <dsp:spPr>
        <a:xfrm>
          <a:off x="766215" y="363889"/>
          <a:ext cx="1425600"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Perception Layer</a:t>
          </a:r>
        </a:p>
      </dsp:txBody>
      <dsp:txXfrm>
        <a:off x="766215" y="363889"/>
        <a:ext cx="1425600" cy="604800"/>
      </dsp:txXfrm>
    </dsp:sp>
    <dsp:sp modelId="{6A689197-82C9-4F2B-96FC-6EBF3F6ED712}">
      <dsp:nvSpPr>
        <dsp:cNvPr id="0" name=""/>
        <dsp:cNvSpPr/>
      </dsp:nvSpPr>
      <dsp:spPr>
        <a:xfrm>
          <a:off x="2440215" y="363889"/>
          <a:ext cx="604800" cy="6048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6ACDBF-91FD-44F9-8570-9B21380B0612}">
      <dsp:nvSpPr>
        <dsp:cNvPr id="0" name=""/>
        <dsp:cNvSpPr/>
      </dsp:nvSpPr>
      <dsp:spPr>
        <a:xfrm>
          <a:off x="2567223" y="490897"/>
          <a:ext cx="350784" cy="350784"/>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2E265F-425B-4BDF-AA52-D07E2929FC6F}">
      <dsp:nvSpPr>
        <dsp:cNvPr id="0" name=""/>
        <dsp:cNvSpPr/>
      </dsp:nvSpPr>
      <dsp:spPr>
        <a:xfrm>
          <a:off x="3174615" y="363889"/>
          <a:ext cx="1425600"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Orchestration Layer</a:t>
          </a:r>
        </a:p>
      </dsp:txBody>
      <dsp:txXfrm>
        <a:off x="3174615" y="363889"/>
        <a:ext cx="1425600" cy="604800"/>
      </dsp:txXfrm>
    </dsp:sp>
    <dsp:sp modelId="{B37E3773-5E2E-43A7-9D69-0B40D9CFBC0A}">
      <dsp:nvSpPr>
        <dsp:cNvPr id="0" name=""/>
        <dsp:cNvSpPr/>
      </dsp:nvSpPr>
      <dsp:spPr>
        <a:xfrm>
          <a:off x="31815" y="1623493"/>
          <a:ext cx="604800" cy="6048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6ADE00-3FAE-44BE-A82B-0A42D226ABE7}">
      <dsp:nvSpPr>
        <dsp:cNvPr id="0" name=""/>
        <dsp:cNvSpPr/>
      </dsp:nvSpPr>
      <dsp:spPr>
        <a:xfrm>
          <a:off x="158823" y="1750501"/>
          <a:ext cx="350784" cy="3507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F31CDD-4903-4599-9A0A-B12903E7FFAB}">
      <dsp:nvSpPr>
        <dsp:cNvPr id="0" name=""/>
        <dsp:cNvSpPr/>
      </dsp:nvSpPr>
      <dsp:spPr>
        <a:xfrm>
          <a:off x="766215" y="1623493"/>
          <a:ext cx="1425600"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Decision-making Layer</a:t>
          </a:r>
        </a:p>
      </dsp:txBody>
      <dsp:txXfrm>
        <a:off x="766215" y="1623493"/>
        <a:ext cx="1425600" cy="604800"/>
      </dsp:txXfrm>
    </dsp:sp>
    <dsp:sp modelId="{E54BEA26-5DB0-4B8F-921B-E9101ED3ECE4}">
      <dsp:nvSpPr>
        <dsp:cNvPr id="0" name=""/>
        <dsp:cNvSpPr/>
      </dsp:nvSpPr>
      <dsp:spPr>
        <a:xfrm>
          <a:off x="2440215" y="1623493"/>
          <a:ext cx="604800" cy="6048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31C53B-5113-4411-A699-B1EE9101667E}">
      <dsp:nvSpPr>
        <dsp:cNvPr id="0" name=""/>
        <dsp:cNvSpPr/>
      </dsp:nvSpPr>
      <dsp:spPr>
        <a:xfrm>
          <a:off x="2567223" y="1750501"/>
          <a:ext cx="350784" cy="3507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B2B594-E442-4DBB-899F-CA7F979C678D}">
      <dsp:nvSpPr>
        <dsp:cNvPr id="0" name=""/>
        <dsp:cNvSpPr/>
      </dsp:nvSpPr>
      <dsp:spPr>
        <a:xfrm>
          <a:off x="3174615" y="1623493"/>
          <a:ext cx="1425600"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Action Layer</a:t>
          </a:r>
        </a:p>
      </dsp:txBody>
      <dsp:txXfrm>
        <a:off x="3174615" y="1623493"/>
        <a:ext cx="1425600" cy="604800"/>
      </dsp:txXfrm>
    </dsp:sp>
    <dsp:sp modelId="{39EFD090-9BF4-4FC8-83F4-9FF63CB90D79}">
      <dsp:nvSpPr>
        <dsp:cNvPr id="0" name=""/>
        <dsp:cNvSpPr/>
      </dsp:nvSpPr>
      <dsp:spPr>
        <a:xfrm>
          <a:off x="31815" y="2883097"/>
          <a:ext cx="604800" cy="6048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E002F9-2154-492F-A14D-793D7E8412ED}">
      <dsp:nvSpPr>
        <dsp:cNvPr id="0" name=""/>
        <dsp:cNvSpPr/>
      </dsp:nvSpPr>
      <dsp:spPr>
        <a:xfrm>
          <a:off x="158823" y="3010105"/>
          <a:ext cx="350784" cy="35078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36EB4F-556A-4530-B73D-CCAA6CA590EB}">
      <dsp:nvSpPr>
        <dsp:cNvPr id="0" name=""/>
        <dsp:cNvSpPr/>
      </dsp:nvSpPr>
      <dsp:spPr>
        <a:xfrm>
          <a:off x="766215" y="2883097"/>
          <a:ext cx="1425600"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Memory Layer</a:t>
          </a:r>
        </a:p>
      </dsp:txBody>
      <dsp:txXfrm>
        <a:off x="766215" y="2883097"/>
        <a:ext cx="1425600" cy="604800"/>
      </dsp:txXfrm>
    </dsp:sp>
    <dsp:sp modelId="{EF60EED3-FBCA-4342-B67B-AD573188A148}">
      <dsp:nvSpPr>
        <dsp:cNvPr id="0" name=""/>
        <dsp:cNvSpPr/>
      </dsp:nvSpPr>
      <dsp:spPr>
        <a:xfrm>
          <a:off x="2440215" y="2883097"/>
          <a:ext cx="604800" cy="6048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22856D-D350-4BC7-8D46-5174C4BAB442}">
      <dsp:nvSpPr>
        <dsp:cNvPr id="0" name=""/>
        <dsp:cNvSpPr/>
      </dsp:nvSpPr>
      <dsp:spPr>
        <a:xfrm>
          <a:off x="2567223" y="3010105"/>
          <a:ext cx="350784" cy="35078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A93F00-78E5-46CC-88E5-E6BB58035B29}">
      <dsp:nvSpPr>
        <dsp:cNvPr id="0" name=""/>
        <dsp:cNvSpPr/>
      </dsp:nvSpPr>
      <dsp:spPr>
        <a:xfrm>
          <a:off x="3174615" y="2883097"/>
          <a:ext cx="1425600"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Learning Layer</a:t>
          </a:r>
        </a:p>
      </dsp:txBody>
      <dsp:txXfrm>
        <a:off x="3174615" y="2883097"/>
        <a:ext cx="1425600" cy="6048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0771E-916B-574A-B8C4-0F0AF4EBF14A}" type="datetimeFigureOut">
              <a:rPr lang="en-US" smtClean="0"/>
              <a:t>11/15/24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88749-75F9-8C4A-9A08-0B5815A7070C}" type="slidenum">
              <a:rPr lang="en-US" smtClean="0"/>
              <a:t>‹#›</a:t>
            </a:fld>
            <a:endParaRPr lang="en-US"/>
          </a:p>
        </p:txBody>
      </p:sp>
    </p:spTree>
    <p:extLst>
      <p:ext uri="{BB962C8B-B14F-4D97-AF65-F5344CB8AC3E}">
        <p14:creationId xmlns:p14="http://schemas.microsoft.com/office/powerpoint/2010/main" val="1974671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endParaRPr lang="en-US" dirty="0"/>
          </a:p>
        </p:txBody>
      </p:sp>
      <p:sp>
        <p:nvSpPr>
          <p:cNvPr id="4" name="Slide Number Placeholder 3"/>
          <p:cNvSpPr>
            <a:spLocks noGrp="1"/>
          </p:cNvSpPr>
          <p:nvPr>
            <p:ph type="sldNum" sz="quarter" idx="5"/>
          </p:nvPr>
        </p:nvSpPr>
        <p:spPr/>
        <p:txBody>
          <a:bodyPr/>
          <a:lstStyle/>
          <a:p>
            <a:fld id="{FC188749-75F9-8C4A-9A08-0B5815A7070C}" type="slidenum">
              <a:rPr lang="en-US" smtClean="0"/>
              <a:t>4</a:t>
            </a:fld>
            <a:endParaRPr lang="en-US"/>
          </a:p>
        </p:txBody>
      </p:sp>
    </p:spTree>
    <p:extLst>
      <p:ext uri="{BB962C8B-B14F-4D97-AF65-F5344CB8AC3E}">
        <p14:creationId xmlns:p14="http://schemas.microsoft.com/office/powerpoint/2010/main" val="3708264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solidFill>
                  <a:srgbClr val="0E101A"/>
                </a:solidFill>
                <a:effectLst/>
              </a:rPr>
              <a:t>The perception layer is the gateway through which the agent understands the world.</a:t>
            </a:r>
          </a:p>
          <a:p>
            <a:pPr>
              <a:buFont typeface="Arial" panose="020B0604020202020204" pitchFamily="34" charset="0"/>
              <a:buChar char="•"/>
            </a:pPr>
            <a:r>
              <a:rPr lang="en-GB" dirty="0">
                <a:solidFill>
                  <a:srgbClr val="0E101A"/>
                </a:solidFill>
                <a:effectLst/>
              </a:rPr>
              <a:t>The Orchestrator layer (Central coordinator): This layer plays a pivotal role in managing the flow of information across the agent's components, ensuring tasks are executed efficiently. It handles inter-layer coordination, task delegation, process management, and multi-agent coordination.</a:t>
            </a:r>
          </a:p>
          <a:p>
            <a:pPr>
              <a:buFont typeface="Arial" panose="020B0604020202020204" pitchFamily="34" charset="0"/>
              <a:buChar char="•"/>
            </a:pPr>
            <a:r>
              <a:rPr lang="en-GB" dirty="0">
                <a:solidFill>
                  <a:srgbClr val="0E101A"/>
                </a:solidFill>
                <a:effectLst/>
              </a:rPr>
              <a:t>Decision layer acts as the agent's brain, combining reasoning planning to make informed decisions.</a:t>
            </a:r>
          </a:p>
          <a:p>
            <a:pPr>
              <a:buFont typeface="Arial" panose="020B0604020202020204" pitchFamily="34" charset="0"/>
              <a:buChar char="•"/>
            </a:pPr>
            <a:r>
              <a:rPr lang="en-GB" dirty="0">
                <a:solidFill>
                  <a:srgbClr val="0E101A"/>
                </a:solidFill>
                <a:effectLst/>
              </a:rPr>
              <a:t>Action Layer enables the AI agent to execute decisions, interacting with digital or physical environments through APIs, tools, or devices. </a:t>
            </a:r>
          </a:p>
          <a:p>
            <a:pPr>
              <a:buFont typeface="Arial" panose="020B0604020202020204" pitchFamily="34" charset="0"/>
              <a:buChar char="•"/>
            </a:pPr>
            <a:r>
              <a:rPr lang="en-GB" dirty="0">
                <a:solidFill>
                  <a:srgbClr val="0E101A"/>
                </a:solidFill>
                <a:effectLst/>
              </a:rPr>
              <a:t>The Memory Layer enables AI agents to engage in personalized, coherent, and contextually aware interactions. Types of memory include short-term, long-term, entity, and contextual memory.</a:t>
            </a:r>
          </a:p>
          <a:p>
            <a:pPr>
              <a:buFont typeface="Arial" panose="020B0604020202020204" pitchFamily="34" charset="0"/>
              <a:buChar char="•"/>
            </a:pPr>
            <a:r>
              <a:rPr lang="en-GB" dirty="0">
                <a:solidFill>
                  <a:srgbClr val="0E101A"/>
                </a:solidFill>
                <a:effectLst/>
              </a:rPr>
              <a:t> Learning layer </a:t>
            </a:r>
            <a:r>
              <a:rPr lang="en-GB" sz="1800" b="0" i="0" u="none" strike="noStrike" dirty="0">
                <a:solidFill>
                  <a:srgbClr val="000000"/>
                </a:solidFill>
                <a:effectLst/>
                <a:latin typeface="Roboto" panose="02000000000000000000" pitchFamily="2" charset="0"/>
              </a:rPr>
              <a:t>interacts with the memory system allows AI agents to improve by analysing user feedback. </a:t>
            </a:r>
            <a:endParaRPr lang="en-GB" dirty="0">
              <a:solidFill>
                <a:srgbClr val="0E101A"/>
              </a:solidFill>
              <a:effectLst/>
            </a:endParaRPr>
          </a:p>
          <a:p>
            <a:endParaRPr lang="en-US" dirty="0"/>
          </a:p>
        </p:txBody>
      </p:sp>
      <p:sp>
        <p:nvSpPr>
          <p:cNvPr id="4" name="Slide Number Placeholder 3"/>
          <p:cNvSpPr>
            <a:spLocks noGrp="1"/>
          </p:cNvSpPr>
          <p:nvPr>
            <p:ph type="sldNum" sz="quarter" idx="5"/>
          </p:nvPr>
        </p:nvSpPr>
        <p:spPr/>
        <p:txBody>
          <a:bodyPr/>
          <a:lstStyle/>
          <a:p>
            <a:fld id="{FC188749-75F9-8C4A-9A08-0B5815A7070C}" type="slidenum">
              <a:rPr lang="en-US" smtClean="0"/>
              <a:t>6</a:t>
            </a:fld>
            <a:endParaRPr lang="en-US"/>
          </a:p>
        </p:txBody>
      </p:sp>
    </p:spTree>
    <p:extLst>
      <p:ext uri="{BB962C8B-B14F-4D97-AF65-F5344CB8AC3E}">
        <p14:creationId xmlns:p14="http://schemas.microsoft.com/office/powerpoint/2010/main" val="10670646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11/15/24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11/15/24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11/15/24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11/15/24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11/15/24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11/15/24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11/15/24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11/15/24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png"/><Relationship Id="rId4" Type="http://schemas.openxmlformats.org/officeDocument/2006/relationships/image" Target="../media/image30.jp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openai.com/index/hello-gpt-4o/" TargetMode="External"/><Relationship Id="rId5" Type="http://schemas.openxmlformats.org/officeDocument/2006/relationships/hyperlink" Target="https://deepgram.com/ai-glossary/generative-ai" TargetMode="Externa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pn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2.png"/><Relationship Id="rId5" Type="http://schemas.openxmlformats.org/officeDocument/2006/relationships/image" Target="../media/image12.jpeg"/><Relationship Id="rId10" Type="http://schemas.microsoft.com/office/2007/relationships/diagramDrawing" Target="../diagrams/drawing1.xml"/><Relationship Id="rId4" Type="http://schemas.microsoft.com/office/2007/relationships/hdphoto" Target="../media/hdphoto2.wdp"/><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svg"/><Relationship Id="rId7"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1DAF-2378-B6A8-AF3A-56409447ED90}"/>
              </a:ext>
            </a:extLst>
          </p:cNvPr>
          <p:cNvSpPr>
            <a:spLocks noGrp="1"/>
          </p:cNvSpPr>
          <p:nvPr>
            <p:ph type="ctrTitle"/>
          </p:nvPr>
        </p:nvSpPr>
        <p:spPr/>
        <p:txBody>
          <a:bodyPr/>
          <a:lstStyle/>
          <a:p>
            <a:pPr algn="just"/>
            <a:r>
              <a:rPr lang="en-US" sz="6400" dirty="0"/>
              <a:t>Utilizing LLM Agents for </a:t>
            </a:r>
            <a:r>
              <a:rPr lang="en-US" sz="6400" dirty="0" err="1"/>
              <a:t>Efficent</a:t>
            </a:r>
            <a:r>
              <a:rPr lang="en-US" sz="6400" dirty="0"/>
              <a:t> Requirement Analysis and specification</a:t>
            </a:r>
          </a:p>
        </p:txBody>
      </p:sp>
      <p:sp>
        <p:nvSpPr>
          <p:cNvPr id="3" name="Subtitle 2">
            <a:extLst>
              <a:ext uri="{FF2B5EF4-FFF2-40B4-BE49-F238E27FC236}">
                <a16:creationId xmlns:a16="http://schemas.microsoft.com/office/drawing/2014/main" id="{7D2D7F6C-A478-6073-30FE-00067EC4B157}"/>
              </a:ext>
            </a:extLst>
          </p:cNvPr>
          <p:cNvSpPr>
            <a:spLocks noGrp="1"/>
          </p:cNvSpPr>
          <p:nvPr>
            <p:ph type="subTitle" idx="1"/>
          </p:nvPr>
        </p:nvSpPr>
        <p:spPr/>
        <p:txBody>
          <a:bodyPr>
            <a:normAutofit/>
          </a:bodyPr>
          <a:lstStyle/>
          <a:p>
            <a:r>
              <a:rPr lang="en-US" sz="3600" dirty="0" err="1"/>
              <a:t>Aboze</a:t>
            </a:r>
            <a:r>
              <a:rPr lang="en-US" sz="3600" dirty="0"/>
              <a:t> Brain John</a:t>
            </a:r>
          </a:p>
        </p:txBody>
      </p:sp>
    </p:spTree>
    <p:extLst>
      <p:ext uri="{BB962C8B-B14F-4D97-AF65-F5344CB8AC3E}">
        <p14:creationId xmlns:p14="http://schemas.microsoft.com/office/powerpoint/2010/main" val="989630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E9D9-B94A-4CFA-01E9-1D5A34EFF642}"/>
              </a:ext>
            </a:extLst>
          </p:cNvPr>
          <p:cNvSpPr>
            <a:spLocks noGrp="1"/>
          </p:cNvSpPr>
          <p:nvPr>
            <p:ph type="title"/>
          </p:nvPr>
        </p:nvSpPr>
        <p:spPr>
          <a:xfrm>
            <a:off x="2085505" y="484632"/>
            <a:ext cx="8020989" cy="1609344"/>
          </a:xfrm>
        </p:spPr>
        <p:txBody>
          <a:bodyPr/>
          <a:lstStyle/>
          <a:p>
            <a:r>
              <a:rPr lang="en-US" dirty="0"/>
              <a:t>Let’s Run The Agentic System</a:t>
            </a:r>
          </a:p>
        </p:txBody>
      </p:sp>
      <p:sp>
        <p:nvSpPr>
          <p:cNvPr id="7" name="AutoShape 2" descr="AutoGen Logo">
            <a:extLst>
              <a:ext uri="{FF2B5EF4-FFF2-40B4-BE49-F238E27FC236}">
                <a16:creationId xmlns:a16="http://schemas.microsoft.com/office/drawing/2014/main" id="{21A8ECFA-B82E-D80A-129D-B9AAA7CBB23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descr="A qr code on a white background&#10;&#10;Description automatically generated">
            <a:extLst>
              <a:ext uri="{FF2B5EF4-FFF2-40B4-BE49-F238E27FC236}">
                <a16:creationId xmlns:a16="http://schemas.microsoft.com/office/drawing/2014/main" id="{0B14301E-B689-A558-9049-26D883079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475" y="1986316"/>
            <a:ext cx="3479047" cy="4320976"/>
          </a:xfrm>
          <a:prstGeom prst="rect">
            <a:avLst/>
          </a:prstGeom>
        </p:spPr>
      </p:pic>
    </p:spTree>
    <p:extLst>
      <p:ext uri="{BB962C8B-B14F-4D97-AF65-F5344CB8AC3E}">
        <p14:creationId xmlns:p14="http://schemas.microsoft.com/office/powerpoint/2010/main" val="4172405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cell phone&#10;&#10;Description automatically generated">
            <a:extLst>
              <a:ext uri="{FF2B5EF4-FFF2-40B4-BE49-F238E27FC236}">
                <a16:creationId xmlns:a16="http://schemas.microsoft.com/office/drawing/2014/main" id="{8E91F3D5-77E8-EB22-A522-D3354A49BBBC}"/>
              </a:ext>
            </a:extLst>
          </p:cNvPr>
          <p:cNvPicPr>
            <a:picLocks noChangeAspect="1"/>
          </p:cNvPicPr>
          <p:nvPr/>
        </p:nvPicPr>
        <p:blipFill>
          <a:blip r:embed="rId4">
            <a:extLst>
              <a:ext uri="{28A0092B-C50C-407E-A947-70E740481C1C}">
                <a14:useLocalDpi xmlns:a14="http://schemas.microsoft.com/office/drawing/2010/main" val="0"/>
              </a:ext>
            </a:extLst>
          </a:blip>
          <a:srcRect l="11452" r="15072" b="-1"/>
          <a:stretch/>
        </p:blipFill>
        <p:spPr>
          <a:xfrm>
            <a:off x="3343" y="10"/>
            <a:ext cx="7548923" cy="6857990"/>
          </a:xfrm>
          <a:prstGeom prst="rect">
            <a:avLst/>
          </a:prstGeom>
        </p:spPr>
      </p:pic>
      <p:grpSp>
        <p:nvGrpSpPr>
          <p:cNvPr id="37" name="Group 36">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8" name="Oval 37">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9" name="Oval 38">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 name="Picture 2" descr="A qr code on a white background&#10;&#10;Description automatically generated">
            <a:extLst>
              <a:ext uri="{FF2B5EF4-FFF2-40B4-BE49-F238E27FC236}">
                <a16:creationId xmlns:a16="http://schemas.microsoft.com/office/drawing/2014/main" id="{3CFDD8D9-9E61-6F1A-0CE3-EA652330C6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34278" y="866378"/>
            <a:ext cx="3574363" cy="4632373"/>
          </a:xfrm>
          <a:prstGeom prst="rect">
            <a:avLst/>
          </a:prstGeom>
        </p:spPr>
      </p:pic>
    </p:spTree>
    <p:extLst>
      <p:ext uri="{BB962C8B-B14F-4D97-AF65-F5344CB8AC3E}">
        <p14:creationId xmlns:p14="http://schemas.microsoft.com/office/powerpoint/2010/main" val="95009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D050C-4FCB-48F6-6DE2-DED8A88B97AC}"/>
              </a:ext>
            </a:extLst>
          </p:cNvPr>
          <p:cNvSpPr>
            <a:spLocks noGrp="1"/>
          </p:cNvSpPr>
          <p:nvPr>
            <p:ph type="title"/>
          </p:nvPr>
        </p:nvSpPr>
        <p:spPr>
          <a:xfrm>
            <a:off x="6400800" y="484632"/>
            <a:ext cx="5299586" cy="1609344"/>
          </a:xfrm>
          <a:ln>
            <a:noFill/>
          </a:ln>
        </p:spPr>
        <p:txBody>
          <a:bodyPr>
            <a:normAutofit/>
          </a:bodyPr>
          <a:lstStyle/>
          <a:p>
            <a:r>
              <a:rPr lang="en-US" sz="4000" dirty="0"/>
              <a:t>Let’s talk requirement engineering</a:t>
            </a:r>
          </a:p>
        </p:txBody>
      </p:sp>
      <p:pic>
        <p:nvPicPr>
          <p:cNvPr id="4" name="Picture 3" descr="A diagram of a requirements analysis&#10;&#10;Description automatically generated">
            <a:extLst>
              <a:ext uri="{FF2B5EF4-FFF2-40B4-BE49-F238E27FC236}">
                <a16:creationId xmlns:a16="http://schemas.microsoft.com/office/drawing/2014/main" id="{79531DE1-3CFA-FB03-20F3-F372CF3C0A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99" y="1472224"/>
            <a:ext cx="5112461" cy="3923813"/>
          </a:xfrm>
          <a:prstGeom prst="rect">
            <a:avLst/>
          </a:prstGeom>
        </p:spPr>
      </p:pic>
      <p:sp>
        <p:nvSpPr>
          <p:cNvPr id="3" name="Content Placeholder 2">
            <a:extLst>
              <a:ext uri="{FF2B5EF4-FFF2-40B4-BE49-F238E27FC236}">
                <a16:creationId xmlns:a16="http://schemas.microsoft.com/office/drawing/2014/main" id="{4B61F209-22ED-490C-F693-73A155DB61BC}"/>
              </a:ext>
            </a:extLst>
          </p:cNvPr>
          <p:cNvSpPr>
            <a:spLocks noGrp="1"/>
          </p:cNvSpPr>
          <p:nvPr>
            <p:ph idx="1"/>
          </p:nvPr>
        </p:nvSpPr>
        <p:spPr>
          <a:xfrm>
            <a:off x="6400799" y="2121408"/>
            <a:ext cx="5299585" cy="4050792"/>
          </a:xfrm>
        </p:spPr>
        <p:txBody>
          <a:bodyPr>
            <a:noAutofit/>
          </a:bodyPr>
          <a:lstStyle/>
          <a:p>
            <a:pPr algn="just">
              <a:buFont typeface="Arial" panose="020B0604020202020204" pitchFamily="34" charset="0"/>
              <a:buChar char="•"/>
            </a:pPr>
            <a:r>
              <a:rPr lang="en-GB" sz="1800" dirty="0"/>
              <a:t>The software development lifecycle (SDLC) involves several critical phases, with </a:t>
            </a:r>
            <a:r>
              <a:rPr lang="en-GB" sz="1800" b="1" dirty="0"/>
              <a:t>Requirement Engineering (RE)</a:t>
            </a:r>
            <a:r>
              <a:rPr lang="en-GB" sz="1800" dirty="0"/>
              <a:t> as the foundational step.</a:t>
            </a:r>
          </a:p>
          <a:p>
            <a:pPr algn="just">
              <a:buFont typeface="Arial" panose="020B0604020202020204" pitchFamily="34" charset="0"/>
              <a:buChar char="•"/>
            </a:pPr>
            <a:r>
              <a:rPr lang="en-GB" sz="1800" dirty="0"/>
              <a:t>RE is essential as it involves documenting stakeholder needs, ensuring that projects remain aligned with these needs throughout the development process.</a:t>
            </a:r>
          </a:p>
          <a:p>
            <a:pPr algn="just">
              <a:buFont typeface="Arial" panose="020B0604020202020204" pitchFamily="34" charset="0"/>
              <a:buChar char="•"/>
            </a:pPr>
            <a:r>
              <a:rPr lang="en-GB" sz="1800" dirty="0"/>
              <a:t>Despite its importance, RE can be time-consuming, prone to miscommunication, and susceptible to errors, leading to project delays or failures. </a:t>
            </a:r>
          </a:p>
          <a:p>
            <a:pPr algn="just">
              <a:buFont typeface="Arial" panose="020B0604020202020204" pitchFamily="34" charset="0"/>
              <a:buChar char="•"/>
            </a:pPr>
            <a:r>
              <a:rPr lang="en-GB" sz="1800" dirty="0"/>
              <a:t>There is a need for innovative solutions that can enhance the accuracy and efficiency of RE processes.</a:t>
            </a:r>
            <a:endParaRPr lang="en-US" sz="1800" dirty="0"/>
          </a:p>
        </p:txBody>
      </p:sp>
      <p:grpSp>
        <p:nvGrpSpPr>
          <p:cNvPr id="11" name="Group 10">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35394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D624-4237-76A5-263D-0798B43416CD}"/>
              </a:ext>
            </a:extLst>
          </p:cNvPr>
          <p:cNvSpPr>
            <a:spLocks noGrp="1"/>
          </p:cNvSpPr>
          <p:nvPr>
            <p:ph type="title"/>
          </p:nvPr>
        </p:nvSpPr>
        <p:spPr>
          <a:xfrm>
            <a:off x="1069848" y="484632"/>
            <a:ext cx="10058400" cy="830997"/>
          </a:xfrm>
        </p:spPr>
        <p:txBody>
          <a:bodyPr>
            <a:normAutofit fontScale="90000"/>
          </a:bodyPr>
          <a:lstStyle/>
          <a:p>
            <a:r>
              <a:rPr lang="en-US" dirty="0"/>
              <a:t>Research GAP</a:t>
            </a:r>
          </a:p>
        </p:txBody>
      </p:sp>
      <p:pic>
        <p:nvPicPr>
          <p:cNvPr id="4" name="Picture 3">
            <a:extLst>
              <a:ext uri="{FF2B5EF4-FFF2-40B4-BE49-F238E27FC236}">
                <a16:creationId xmlns:a16="http://schemas.microsoft.com/office/drawing/2014/main" id="{CB07D4EF-64DF-EAD4-535F-2DCB9ABF1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1693248"/>
            <a:ext cx="4126521" cy="1609343"/>
          </a:xfrm>
          <a:prstGeom prst="rect">
            <a:avLst/>
          </a:prstGeom>
        </p:spPr>
      </p:pic>
      <p:pic>
        <p:nvPicPr>
          <p:cNvPr id="5" name="Content Placeholder 5" descr="A close-up of a diagram&#10;&#10;Description automatically generated">
            <a:extLst>
              <a:ext uri="{FF2B5EF4-FFF2-40B4-BE49-F238E27FC236}">
                <a16:creationId xmlns:a16="http://schemas.microsoft.com/office/drawing/2014/main" id="{6D8A3E2B-87A1-9C53-6D07-36408BB3C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841" y="3985350"/>
            <a:ext cx="4054701" cy="1287366"/>
          </a:xfrm>
          <a:prstGeom prst="rect">
            <a:avLst/>
          </a:prstGeom>
        </p:spPr>
      </p:pic>
      <p:sp>
        <p:nvSpPr>
          <p:cNvPr id="3" name="Content Placeholder 2">
            <a:extLst>
              <a:ext uri="{FF2B5EF4-FFF2-40B4-BE49-F238E27FC236}">
                <a16:creationId xmlns:a16="http://schemas.microsoft.com/office/drawing/2014/main" id="{0978B227-549D-1336-034C-F642DA5935ED}"/>
              </a:ext>
            </a:extLst>
          </p:cNvPr>
          <p:cNvSpPr>
            <a:spLocks noGrp="1"/>
          </p:cNvSpPr>
          <p:nvPr>
            <p:ph idx="1"/>
          </p:nvPr>
        </p:nvSpPr>
        <p:spPr>
          <a:xfrm>
            <a:off x="5237417" y="1371272"/>
            <a:ext cx="5884735" cy="4050792"/>
          </a:xfrm>
        </p:spPr>
        <p:txBody>
          <a:bodyPr>
            <a:noAutofit/>
          </a:bodyPr>
          <a:lstStyle/>
          <a:p>
            <a:pPr marL="0" indent="0" algn="just">
              <a:buNone/>
            </a:pPr>
            <a:r>
              <a:rPr lang="en-GB" sz="1200" dirty="0"/>
              <a:t>LLMs have shown significant potential in various software engineering tasks, including requirement engineering (RE), code generation, and testing. However, their application in RE is still emerging and under-researched (Hou et al, 2023).</a:t>
            </a:r>
          </a:p>
          <a:p>
            <a:pPr marL="0" indent="0" algn="just">
              <a:buNone/>
            </a:pPr>
            <a:endParaRPr lang="en-GB" sz="1200" dirty="0"/>
          </a:p>
          <a:p>
            <a:pPr marL="0" indent="0" algn="just">
              <a:spcBef>
                <a:spcPts val="0"/>
              </a:spcBef>
              <a:spcAft>
                <a:spcPts val="0"/>
              </a:spcAft>
              <a:buNone/>
            </a:pPr>
            <a:r>
              <a:rPr lang="en-GB" sz="1200" b="1" dirty="0">
                <a:effectLst/>
              </a:rPr>
              <a:t>Application of LLMs in Requirement Analysis</a:t>
            </a:r>
            <a:endParaRPr lang="en-GB" sz="1200" dirty="0">
              <a:effectLst/>
            </a:endParaRPr>
          </a:p>
          <a:p>
            <a:pPr algn="just">
              <a:spcBef>
                <a:spcPts val="0"/>
              </a:spcBef>
            </a:pPr>
            <a:r>
              <a:rPr lang="en-GB" sz="1200" dirty="0">
                <a:effectLst/>
              </a:rPr>
              <a:t>Zhang et al. (2024b): Explored the use of an Autonomous LLM-based Agent System (ALAS) powered by OpenAI GPT models to enhance the clarity and alignment of user stories within agile teams. The study highlighted improvements in user story quality but emphasized the need for human oversight to maintain factual accuracy.</a:t>
            </a:r>
          </a:p>
          <a:p>
            <a:pPr algn="just">
              <a:spcBef>
                <a:spcPts val="0"/>
              </a:spcBef>
            </a:pPr>
            <a:r>
              <a:rPr lang="en-GB" sz="1200" dirty="0">
                <a:effectLst/>
              </a:rPr>
              <a:t>Sami et al. (2024): Presented a tool that uses AI agents and prompt engineering to automate task prioritization in agile project management, addressing the challenge of aligning requirements with stakeholder needs within time and budget constraints.</a:t>
            </a:r>
          </a:p>
          <a:p>
            <a:pPr algn="just">
              <a:spcBef>
                <a:spcPts val="0"/>
              </a:spcBef>
            </a:pPr>
            <a:r>
              <a:rPr lang="en-GB" sz="1200" dirty="0">
                <a:effectLst/>
              </a:rPr>
              <a:t>De Bari (2024): Assessed the feasibility of using LLMs to generate UML Class Diagrams, showing that while LLMs can achieve accuracy comparable to humans, challenges remain in representing complex semantic links.</a:t>
            </a:r>
          </a:p>
          <a:p>
            <a:pPr marL="0" indent="0" algn="just">
              <a:spcBef>
                <a:spcPts val="0"/>
              </a:spcBef>
              <a:spcAft>
                <a:spcPts val="0"/>
              </a:spcAft>
              <a:buNone/>
            </a:pPr>
            <a:endParaRPr lang="en-GB" sz="1200" b="1" dirty="0">
              <a:effectLst/>
            </a:endParaRPr>
          </a:p>
          <a:p>
            <a:pPr marL="0" indent="0" algn="just">
              <a:spcBef>
                <a:spcPts val="0"/>
              </a:spcBef>
              <a:spcAft>
                <a:spcPts val="0"/>
              </a:spcAft>
              <a:buNone/>
            </a:pPr>
            <a:r>
              <a:rPr lang="en-GB" sz="1200" b="1" dirty="0">
                <a:effectLst/>
              </a:rPr>
              <a:t>Application of LLMs in Requirement Specification:</a:t>
            </a:r>
          </a:p>
          <a:p>
            <a:pPr algn="just">
              <a:spcBef>
                <a:spcPts val="0"/>
              </a:spcBef>
            </a:pPr>
            <a:r>
              <a:rPr lang="en-GB" sz="1200" dirty="0">
                <a:effectLst/>
              </a:rPr>
              <a:t>Krishna et al. (2024): Investigated the use of LLMs for generating and validating Software Requirement Specification (SRS) documents, finding that LLMs like GPT-4 excelled in improving requirement quality over traditional methods.</a:t>
            </a:r>
          </a:p>
          <a:p>
            <a:pPr algn="just">
              <a:spcBef>
                <a:spcPts val="0"/>
              </a:spcBef>
            </a:pPr>
            <a:r>
              <a:rPr lang="en-GB" sz="1200" dirty="0">
                <a:effectLst/>
              </a:rPr>
              <a:t>Wei (2024): Demonstrated how LLMs could assist in refining requirements into software design, test cases, and implementation code, emphasizing the practical effectiveness of LLMs in real-world software development projects</a:t>
            </a:r>
            <a:r>
              <a:rPr lang="en-GB" sz="1200" dirty="0"/>
              <a:t>.</a:t>
            </a:r>
            <a:endParaRPr lang="en-GB" sz="1200" dirty="0">
              <a:effectLst/>
            </a:endParaRPr>
          </a:p>
          <a:p>
            <a:pPr algn="just"/>
            <a:endParaRPr lang="en-US" sz="1200" dirty="0"/>
          </a:p>
        </p:txBody>
      </p:sp>
      <p:sp>
        <p:nvSpPr>
          <p:cNvPr id="6" name="TextBox 5">
            <a:extLst>
              <a:ext uri="{FF2B5EF4-FFF2-40B4-BE49-F238E27FC236}">
                <a16:creationId xmlns:a16="http://schemas.microsoft.com/office/drawing/2014/main" id="{18DD6CB5-91DB-345E-402D-4492FED88184}"/>
              </a:ext>
            </a:extLst>
          </p:cNvPr>
          <p:cNvSpPr txBox="1"/>
          <p:nvPr/>
        </p:nvSpPr>
        <p:spPr>
          <a:xfrm>
            <a:off x="1027841" y="5955475"/>
            <a:ext cx="10285644" cy="1077218"/>
          </a:xfrm>
          <a:prstGeom prst="rect">
            <a:avLst/>
          </a:prstGeom>
          <a:noFill/>
        </p:spPr>
        <p:txBody>
          <a:bodyPr wrap="square" rtlCol="0">
            <a:spAutoFit/>
          </a:bodyPr>
          <a:lstStyle/>
          <a:p>
            <a:pPr marL="171450" indent="-171450" algn="just">
              <a:buFont typeface="Arial" panose="020B0604020202020204" pitchFamily="34" charset="0"/>
              <a:buChar char="•"/>
            </a:pPr>
            <a:r>
              <a:rPr lang="en-GB" sz="800" dirty="0">
                <a:solidFill>
                  <a:srgbClr val="000000"/>
                </a:solidFill>
                <a:effectLst/>
                <a:latin typeface="Rockwell" panose="02060603020205020403" pitchFamily="18" charset="77"/>
              </a:rPr>
              <a:t>Hou, X., Zhao, Y., Liu, Y., Yang, Z., Wang, K., Li, L., Luo, X., Lo, D., Grundy, J. and Wang, H., 2023. Large language models for software engineering: A systematic literature review. </a:t>
            </a:r>
            <a:r>
              <a:rPr lang="en-GB" sz="800" i="1" dirty="0" err="1">
                <a:solidFill>
                  <a:srgbClr val="000000"/>
                </a:solidFill>
                <a:effectLst/>
                <a:latin typeface="Rockwell" panose="02060603020205020403" pitchFamily="18" charset="77"/>
              </a:rPr>
              <a:t>arXiv</a:t>
            </a:r>
            <a:r>
              <a:rPr lang="en-GB" sz="800" i="1" dirty="0">
                <a:solidFill>
                  <a:srgbClr val="000000"/>
                </a:solidFill>
                <a:effectLst/>
                <a:latin typeface="Rockwell" panose="02060603020205020403" pitchFamily="18" charset="77"/>
              </a:rPr>
              <a:t> preprint arXiv:2308.10620</a:t>
            </a:r>
            <a:r>
              <a:rPr lang="en-GB" sz="800" dirty="0">
                <a:solidFill>
                  <a:srgbClr val="000000"/>
                </a:solidFill>
                <a:effectLst/>
                <a:latin typeface="Rockwell" panose="02060603020205020403" pitchFamily="18" charset="77"/>
              </a:rPr>
              <a:t>.</a:t>
            </a:r>
            <a:endParaRPr lang="en-US" sz="800" dirty="0">
              <a:effectLst/>
              <a:latin typeface="Rockwell" panose="02060603020205020403" pitchFamily="18" charset="77"/>
            </a:endParaRPr>
          </a:p>
          <a:p>
            <a:pPr marL="171450" indent="-171450" algn="just">
              <a:buFont typeface="Arial" panose="020B0604020202020204" pitchFamily="34" charset="0"/>
              <a:buChar char="•"/>
            </a:pPr>
            <a:r>
              <a:rPr lang="en-US" sz="800" dirty="0">
                <a:effectLst/>
                <a:latin typeface="Rockwell" panose="02060603020205020403" pitchFamily="18" charset="77"/>
              </a:rPr>
              <a:t>Zhang, Z., Rayhan, M., </a:t>
            </a:r>
            <a:r>
              <a:rPr lang="en-US" sz="800" dirty="0" err="1">
                <a:effectLst/>
                <a:latin typeface="Rockwell" panose="02060603020205020403" pitchFamily="18" charset="77"/>
              </a:rPr>
              <a:t>Herda</a:t>
            </a:r>
            <a:r>
              <a:rPr lang="en-US" sz="800" dirty="0">
                <a:effectLst/>
                <a:latin typeface="Rockwell" panose="02060603020205020403" pitchFamily="18" charset="77"/>
              </a:rPr>
              <a:t>, T., </a:t>
            </a:r>
            <a:r>
              <a:rPr lang="en-US" sz="800" dirty="0" err="1">
                <a:effectLst/>
                <a:latin typeface="Rockwell" panose="02060603020205020403" pitchFamily="18" charset="77"/>
              </a:rPr>
              <a:t>Goisauf</a:t>
            </a:r>
            <a:r>
              <a:rPr lang="en-US" sz="800" dirty="0">
                <a:effectLst/>
                <a:latin typeface="Rockwell" panose="02060603020205020403" pitchFamily="18" charset="77"/>
              </a:rPr>
              <a:t>, M. and </a:t>
            </a:r>
            <a:r>
              <a:rPr lang="en-US" sz="800" dirty="0" err="1">
                <a:effectLst/>
                <a:latin typeface="Rockwell" panose="02060603020205020403" pitchFamily="18" charset="77"/>
              </a:rPr>
              <a:t>Abrahamsson</a:t>
            </a:r>
            <a:r>
              <a:rPr lang="en-US" sz="800" dirty="0">
                <a:effectLst/>
                <a:latin typeface="Rockwell" panose="02060603020205020403" pitchFamily="18" charset="77"/>
              </a:rPr>
              <a:t>, P., 2024b, May. LLM-based agents for automating the enhancement of user story quality: An early report.</a:t>
            </a:r>
          </a:p>
          <a:p>
            <a:pPr marL="171450" indent="-171450" algn="just">
              <a:buFont typeface="Arial" panose="020B0604020202020204" pitchFamily="34" charset="0"/>
              <a:buChar char="•"/>
            </a:pPr>
            <a:r>
              <a:rPr lang="en-US" sz="800" dirty="0">
                <a:effectLst/>
              </a:rPr>
              <a:t>Sami, M.A., Rasheed, Z., Waseem, M., Zhang, Z., </a:t>
            </a:r>
            <a:r>
              <a:rPr lang="en-US" sz="800" dirty="0" err="1">
                <a:effectLst/>
              </a:rPr>
              <a:t>Herda</a:t>
            </a:r>
            <a:r>
              <a:rPr lang="en-US" sz="800" dirty="0">
                <a:effectLst/>
              </a:rPr>
              <a:t>, T. and </a:t>
            </a:r>
            <a:r>
              <a:rPr lang="en-US" sz="800" dirty="0" err="1">
                <a:effectLst/>
              </a:rPr>
              <a:t>Abrahamsson</a:t>
            </a:r>
            <a:r>
              <a:rPr lang="en-US" sz="800" dirty="0">
                <a:effectLst/>
              </a:rPr>
              <a:t>, P., 2024. Prioritizing Software Requirements Using Large Language Models. </a:t>
            </a:r>
            <a:r>
              <a:rPr lang="en-US" sz="800" i="1" dirty="0" err="1">
                <a:effectLst/>
              </a:rPr>
              <a:t>arXiv</a:t>
            </a:r>
            <a:r>
              <a:rPr lang="en-US" sz="800" i="1" dirty="0">
                <a:effectLst/>
              </a:rPr>
              <a:t> preprint arXiv:2405.01564</a:t>
            </a:r>
            <a:r>
              <a:rPr lang="en-US" sz="800" dirty="0">
                <a:effectLst/>
              </a:rPr>
              <a:t>. Vancouver.</a:t>
            </a:r>
          </a:p>
          <a:p>
            <a:pPr marL="171450" indent="-171450" algn="just">
              <a:buFont typeface="Arial" panose="020B0604020202020204" pitchFamily="34" charset="0"/>
              <a:buChar char="•"/>
            </a:pPr>
            <a:r>
              <a:rPr lang="en-US" sz="800" dirty="0">
                <a:effectLst/>
              </a:rPr>
              <a:t>De Bari, D., 2024. </a:t>
            </a:r>
            <a:r>
              <a:rPr lang="en-US" sz="800" i="1" dirty="0">
                <a:effectLst/>
              </a:rPr>
              <a:t>Evaluating large language models in software design: A comparative analysis of </a:t>
            </a:r>
            <a:r>
              <a:rPr lang="en-US" sz="800" i="1" dirty="0" err="1">
                <a:effectLst/>
              </a:rPr>
              <a:t>uml</a:t>
            </a:r>
            <a:r>
              <a:rPr lang="en-US" sz="800" i="1" dirty="0">
                <a:effectLst/>
              </a:rPr>
              <a:t> class diagram generation</a:t>
            </a:r>
            <a:r>
              <a:rPr lang="en-US" sz="800" dirty="0">
                <a:effectLst/>
              </a:rPr>
              <a:t> (Doctoral dissertation, </a:t>
            </a:r>
            <a:r>
              <a:rPr lang="en-US" sz="800" dirty="0" err="1">
                <a:effectLst/>
              </a:rPr>
              <a:t>Politecnico</a:t>
            </a:r>
            <a:r>
              <a:rPr lang="en-US" sz="800" dirty="0">
                <a:effectLst/>
              </a:rPr>
              <a:t> di Torino).</a:t>
            </a:r>
          </a:p>
          <a:p>
            <a:pPr marL="171450" indent="-171450" algn="just">
              <a:buFont typeface="Arial" panose="020B0604020202020204" pitchFamily="34" charset="0"/>
              <a:buChar char="•"/>
            </a:pPr>
            <a:r>
              <a:rPr lang="en-US" sz="800" dirty="0">
                <a:effectLst/>
              </a:rPr>
              <a:t>Krishna, M., Gaur, B., Verma, A. and </a:t>
            </a:r>
            <a:r>
              <a:rPr lang="en-US" sz="800" dirty="0" err="1">
                <a:effectLst/>
              </a:rPr>
              <a:t>Jalote</a:t>
            </a:r>
            <a:r>
              <a:rPr lang="en-US" sz="800" dirty="0">
                <a:effectLst/>
              </a:rPr>
              <a:t>, P., 2024. Using LLMs in Software Requirements Specifications: An Empirical Evaluation. </a:t>
            </a:r>
            <a:r>
              <a:rPr lang="en-US" sz="800" i="1" dirty="0" err="1">
                <a:effectLst/>
              </a:rPr>
              <a:t>arXiv</a:t>
            </a:r>
            <a:r>
              <a:rPr lang="en-US" sz="800" i="1" dirty="0">
                <a:effectLst/>
              </a:rPr>
              <a:t> preprint arXiv:2404.17842</a:t>
            </a:r>
            <a:r>
              <a:rPr lang="en-US" sz="800" dirty="0">
                <a:effectLst/>
              </a:rPr>
              <a:t>.</a:t>
            </a:r>
          </a:p>
          <a:p>
            <a:pPr marL="171450" indent="-171450" algn="just">
              <a:buFont typeface="Arial" panose="020B0604020202020204" pitchFamily="34" charset="0"/>
              <a:buChar char="•"/>
            </a:pPr>
            <a:r>
              <a:rPr lang="en-US" sz="800" dirty="0">
                <a:effectLst/>
              </a:rPr>
              <a:t>Wei, B., 2024. Requirements are All You Need: From Requirements to Code with LLMs. </a:t>
            </a:r>
            <a:r>
              <a:rPr lang="en-US" sz="800" i="1" dirty="0" err="1">
                <a:effectLst/>
              </a:rPr>
              <a:t>arXiv</a:t>
            </a:r>
            <a:r>
              <a:rPr lang="en-US" sz="800" i="1" dirty="0">
                <a:effectLst/>
              </a:rPr>
              <a:t> preprint arXiv:2406.10101</a:t>
            </a:r>
            <a:endParaRPr lang="en-US" sz="800" dirty="0">
              <a:effectLst/>
            </a:endParaRPr>
          </a:p>
          <a:p>
            <a:pPr marL="171450" indent="-171450" algn="just">
              <a:buFont typeface="Arial" panose="020B0604020202020204" pitchFamily="34" charset="0"/>
              <a:buChar char="•"/>
            </a:pPr>
            <a:endParaRPr lang="en-US" sz="800" dirty="0">
              <a:effectLst/>
            </a:endParaRPr>
          </a:p>
          <a:p>
            <a:pPr marL="171450" indent="-171450" algn="just">
              <a:buFont typeface="Arial" panose="020B0604020202020204" pitchFamily="34" charset="0"/>
              <a:buChar char="•"/>
            </a:pPr>
            <a:endParaRPr lang="en-GB" sz="800" dirty="0">
              <a:solidFill>
                <a:srgbClr val="000000"/>
              </a:solidFill>
              <a:effectLst/>
              <a:latin typeface="Rockwell" panose="02060603020205020403" pitchFamily="18" charset="77"/>
            </a:endParaRPr>
          </a:p>
        </p:txBody>
      </p:sp>
    </p:spTree>
    <p:extLst>
      <p:ext uri="{BB962C8B-B14F-4D97-AF65-F5344CB8AC3E}">
        <p14:creationId xmlns:p14="http://schemas.microsoft.com/office/powerpoint/2010/main" val="108363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5F49-F7B9-B717-82BD-B2B0437F571A}"/>
              </a:ext>
            </a:extLst>
          </p:cNvPr>
          <p:cNvSpPr>
            <a:spLocks noGrp="1"/>
          </p:cNvSpPr>
          <p:nvPr>
            <p:ph type="title"/>
          </p:nvPr>
        </p:nvSpPr>
        <p:spPr>
          <a:xfrm>
            <a:off x="1069848" y="484632"/>
            <a:ext cx="10058400" cy="1057786"/>
          </a:xfrm>
        </p:spPr>
        <p:txBody>
          <a:bodyPr/>
          <a:lstStyle/>
          <a:p>
            <a:r>
              <a:rPr lang="en-US" dirty="0"/>
              <a:t>What are LLM Agents?</a:t>
            </a:r>
          </a:p>
        </p:txBody>
      </p:sp>
      <p:pic>
        <p:nvPicPr>
          <p:cNvPr id="5" name="Content Placeholder 4" descr="A screenshot of a chat&#10;&#10;Description automatically generated">
            <a:extLst>
              <a:ext uri="{FF2B5EF4-FFF2-40B4-BE49-F238E27FC236}">
                <a16:creationId xmlns:a16="http://schemas.microsoft.com/office/drawing/2014/main" id="{61DD2B76-99D0-FFF4-6C5D-6F344DE8C2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0343" y="2126819"/>
            <a:ext cx="2633639" cy="3243982"/>
          </a:xfrm>
        </p:spPr>
      </p:pic>
      <p:sp>
        <p:nvSpPr>
          <p:cNvPr id="6" name="TextBox 5">
            <a:extLst>
              <a:ext uri="{FF2B5EF4-FFF2-40B4-BE49-F238E27FC236}">
                <a16:creationId xmlns:a16="http://schemas.microsoft.com/office/drawing/2014/main" id="{2E1E1AF6-23F6-8C6E-8B54-F5065139BC3B}"/>
              </a:ext>
            </a:extLst>
          </p:cNvPr>
          <p:cNvSpPr txBox="1"/>
          <p:nvPr/>
        </p:nvSpPr>
        <p:spPr>
          <a:xfrm>
            <a:off x="4883030" y="1812472"/>
            <a:ext cx="6238211" cy="369332"/>
          </a:xfrm>
          <a:prstGeom prst="rect">
            <a:avLst/>
          </a:prstGeom>
          <a:noFill/>
        </p:spPr>
        <p:txBody>
          <a:bodyPr wrap="square" rtlCol="0">
            <a:spAutoFit/>
          </a:bodyPr>
          <a:lstStyle/>
          <a:p>
            <a:pPr algn="just" rtl="0">
              <a:spcBef>
                <a:spcPts val="1200"/>
              </a:spcBef>
              <a:spcAft>
                <a:spcPts val="1200"/>
              </a:spcAft>
            </a:pPr>
            <a:endParaRPr lang="en-US" dirty="0">
              <a:latin typeface="Rockwell" panose="02060603020205020403" pitchFamily="18" charset="77"/>
            </a:endParaRPr>
          </a:p>
        </p:txBody>
      </p:sp>
      <p:sp>
        <p:nvSpPr>
          <p:cNvPr id="7" name="TextBox 6">
            <a:extLst>
              <a:ext uri="{FF2B5EF4-FFF2-40B4-BE49-F238E27FC236}">
                <a16:creationId xmlns:a16="http://schemas.microsoft.com/office/drawing/2014/main" id="{E95CF6E4-7F96-4C69-F8F9-855647AD8A10}"/>
              </a:ext>
            </a:extLst>
          </p:cNvPr>
          <p:cNvSpPr txBox="1"/>
          <p:nvPr/>
        </p:nvSpPr>
        <p:spPr>
          <a:xfrm>
            <a:off x="1069848" y="1724644"/>
            <a:ext cx="2820389" cy="307777"/>
          </a:xfrm>
          <a:prstGeom prst="rect">
            <a:avLst/>
          </a:prstGeom>
          <a:noFill/>
        </p:spPr>
        <p:txBody>
          <a:bodyPr wrap="square" rtlCol="0">
            <a:spAutoFit/>
          </a:bodyPr>
          <a:lstStyle/>
          <a:p>
            <a:r>
              <a:rPr lang="en-US" sz="1400" dirty="0"/>
              <a:t>How we often interact with LLMs</a:t>
            </a:r>
          </a:p>
        </p:txBody>
      </p:sp>
      <p:sp>
        <p:nvSpPr>
          <p:cNvPr id="3" name="TextBox 2">
            <a:extLst>
              <a:ext uri="{FF2B5EF4-FFF2-40B4-BE49-F238E27FC236}">
                <a16:creationId xmlns:a16="http://schemas.microsoft.com/office/drawing/2014/main" id="{77A80DC3-29E0-C059-C36D-F4AABBEF1581}"/>
              </a:ext>
            </a:extLst>
          </p:cNvPr>
          <p:cNvSpPr txBox="1"/>
          <p:nvPr/>
        </p:nvSpPr>
        <p:spPr>
          <a:xfrm>
            <a:off x="3971227" y="1724644"/>
            <a:ext cx="3495012" cy="307777"/>
          </a:xfrm>
          <a:prstGeom prst="rect">
            <a:avLst/>
          </a:prstGeom>
          <a:noFill/>
        </p:spPr>
        <p:txBody>
          <a:bodyPr wrap="square" rtlCol="0">
            <a:spAutoFit/>
          </a:bodyPr>
          <a:lstStyle/>
          <a:p>
            <a:r>
              <a:rPr lang="en-US" sz="1400" dirty="0"/>
              <a:t>Some limitations resolution via RAG</a:t>
            </a:r>
          </a:p>
        </p:txBody>
      </p:sp>
      <p:pic>
        <p:nvPicPr>
          <p:cNvPr id="10" name="Picture 9" descr="A screenshot of a diagram&#10;&#10;Description automatically generated">
            <a:extLst>
              <a:ext uri="{FF2B5EF4-FFF2-40B4-BE49-F238E27FC236}">
                <a16:creationId xmlns:a16="http://schemas.microsoft.com/office/drawing/2014/main" id="{A419416C-8278-1826-B30D-7E251F0F5C49}"/>
              </a:ext>
            </a:extLst>
          </p:cNvPr>
          <p:cNvPicPr>
            <a:picLocks noChangeAspect="1"/>
          </p:cNvPicPr>
          <p:nvPr/>
        </p:nvPicPr>
        <p:blipFill>
          <a:blip r:embed="rId4">
            <a:extLst>
              <a:ext uri="{28A0092B-C50C-407E-A947-70E740481C1C}">
                <a14:useLocalDpi xmlns:a14="http://schemas.microsoft.com/office/drawing/2010/main" val="0"/>
              </a:ext>
            </a:extLst>
          </a:blip>
          <a:srcRect r="46328"/>
          <a:stretch/>
        </p:blipFill>
        <p:spPr>
          <a:xfrm>
            <a:off x="3971227" y="2032421"/>
            <a:ext cx="3023500" cy="3499302"/>
          </a:xfrm>
          <a:prstGeom prst="rect">
            <a:avLst/>
          </a:prstGeom>
        </p:spPr>
      </p:pic>
      <p:sp>
        <p:nvSpPr>
          <p:cNvPr id="4" name="TextBox 3">
            <a:extLst>
              <a:ext uri="{FF2B5EF4-FFF2-40B4-BE49-F238E27FC236}">
                <a16:creationId xmlns:a16="http://schemas.microsoft.com/office/drawing/2014/main" id="{275B1681-5DD2-F68D-9B0B-ECD2FFB01D2E}"/>
              </a:ext>
            </a:extLst>
          </p:cNvPr>
          <p:cNvSpPr txBox="1"/>
          <p:nvPr/>
        </p:nvSpPr>
        <p:spPr>
          <a:xfrm>
            <a:off x="1069848" y="5943600"/>
            <a:ext cx="10285644" cy="553998"/>
          </a:xfrm>
          <a:prstGeom prst="rect">
            <a:avLst/>
          </a:prstGeom>
          <a:noFill/>
        </p:spPr>
        <p:txBody>
          <a:bodyPr wrap="square" rtlCol="0">
            <a:spAutoFit/>
          </a:bodyPr>
          <a:lstStyle/>
          <a:p>
            <a:pPr marL="171450" indent="-171450" algn="just">
              <a:buFont typeface="Arial" panose="020B0604020202020204" pitchFamily="34" charset="0"/>
              <a:buChar char="•"/>
            </a:pPr>
            <a:r>
              <a:rPr lang="en-GB" sz="1000" dirty="0">
                <a:solidFill>
                  <a:srgbClr val="000000"/>
                </a:solidFill>
                <a:effectLst/>
                <a:latin typeface="Rockwell" panose="02060603020205020403" pitchFamily="18" charset="77"/>
              </a:rPr>
              <a:t>Gao, Y., Xiong, Y., Gao, X., Jia, K., Pan, J., Bi, Y., Dai, Y., Sun, J. and Wang, H., 2023. Retrieval-augmented generation for large language models: A survey. </a:t>
            </a:r>
            <a:r>
              <a:rPr lang="en-GB" sz="1000" i="1" dirty="0" err="1">
                <a:solidFill>
                  <a:srgbClr val="000000"/>
                </a:solidFill>
                <a:effectLst/>
                <a:latin typeface="Rockwell" panose="02060603020205020403" pitchFamily="18" charset="77"/>
              </a:rPr>
              <a:t>arXiv</a:t>
            </a:r>
            <a:r>
              <a:rPr lang="en-GB" sz="1000" i="1" dirty="0">
                <a:solidFill>
                  <a:srgbClr val="000000"/>
                </a:solidFill>
                <a:effectLst/>
                <a:latin typeface="Rockwell" panose="02060603020205020403" pitchFamily="18" charset="77"/>
              </a:rPr>
              <a:t> preprint</a:t>
            </a:r>
            <a:r>
              <a:rPr lang="en-GB" sz="1000" dirty="0">
                <a:solidFill>
                  <a:srgbClr val="000000"/>
                </a:solidFill>
                <a:latin typeface="Rockwell" panose="02060603020205020403" pitchFamily="18" charset="77"/>
              </a:rPr>
              <a:t> </a:t>
            </a:r>
            <a:r>
              <a:rPr lang="en-GB" sz="1000" i="1" dirty="0">
                <a:solidFill>
                  <a:srgbClr val="000000"/>
                </a:solidFill>
                <a:effectLst/>
                <a:latin typeface="Rockwell" panose="02060603020205020403" pitchFamily="18" charset="77"/>
              </a:rPr>
              <a:t>arXiv:2312.10997</a:t>
            </a:r>
            <a:r>
              <a:rPr lang="en-GB" sz="1000" dirty="0">
                <a:solidFill>
                  <a:srgbClr val="000000"/>
                </a:solidFill>
                <a:effectLst/>
                <a:latin typeface="Rockwell" panose="02060603020205020403" pitchFamily="18" charset="77"/>
              </a:rPr>
              <a:t>.</a:t>
            </a:r>
          </a:p>
          <a:p>
            <a:pPr marL="171450" indent="-171450" algn="just">
              <a:buFont typeface="Arial" panose="020B0604020202020204" pitchFamily="34" charset="0"/>
              <a:buChar char="•"/>
            </a:pPr>
            <a:r>
              <a:rPr lang="en-GB" sz="1000" b="0" i="0" dirty="0">
                <a:solidFill>
                  <a:srgbClr val="222222"/>
                </a:solidFill>
                <a:effectLst/>
                <a:latin typeface="Rockwell" panose="02060603020205020403" pitchFamily="18" charset="77"/>
              </a:rPr>
              <a:t>Yao, S., Zhao, J., Yu, D., Du, N., </a:t>
            </a:r>
            <a:r>
              <a:rPr lang="en-GB" sz="1000" b="0" i="0" dirty="0" err="1">
                <a:solidFill>
                  <a:srgbClr val="222222"/>
                </a:solidFill>
                <a:effectLst/>
                <a:latin typeface="Rockwell" panose="02060603020205020403" pitchFamily="18" charset="77"/>
              </a:rPr>
              <a:t>Shafran</a:t>
            </a:r>
            <a:r>
              <a:rPr lang="en-GB" sz="1000" b="0" i="0" dirty="0">
                <a:solidFill>
                  <a:srgbClr val="222222"/>
                </a:solidFill>
                <a:effectLst/>
                <a:latin typeface="Rockwell" panose="02060603020205020403" pitchFamily="18" charset="77"/>
              </a:rPr>
              <a:t>, I., Narasimhan, K. and Cao, Y., 2022. React: Synergizing reasoning and acting in language models. </a:t>
            </a:r>
            <a:r>
              <a:rPr lang="en-GB" sz="1000" b="0" i="1" dirty="0" err="1">
                <a:solidFill>
                  <a:srgbClr val="222222"/>
                </a:solidFill>
                <a:effectLst/>
                <a:latin typeface="Rockwell" panose="02060603020205020403" pitchFamily="18" charset="77"/>
              </a:rPr>
              <a:t>arXiv</a:t>
            </a:r>
            <a:r>
              <a:rPr lang="en-GB" sz="1000" b="0" i="1" dirty="0">
                <a:solidFill>
                  <a:srgbClr val="222222"/>
                </a:solidFill>
                <a:effectLst/>
                <a:latin typeface="Rockwell" panose="02060603020205020403" pitchFamily="18" charset="77"/>
              </a:rPr>
              <a:t> preprint arXiv:2210.03629</a:t>
            </a:r>
            <a:r>
              <a:rPr lang="en-GB" sz="1000" b="0" i="0" dirty="0">
                <a:solidFill>
                  <a:srgbClr val="222222"/>
                </a:solidFill>
                <a:effectLst/>
                <a:latin typeface="Rockwell" panose="02060603020205020403" pitchFamily="18" charset="77"/>
              </a:rPr>
              <a:t>.</a:t>
            </a:r>
            <a:endParaRPr lang="en-GB" sz="1000" dirty="0">
              <a:solidFill>
                <a:srgbClr val="000000"/>
              </a:solidFill>
              <a:effectLst/>
              <a:latin typeface="Rockwell" panose="02060603020205020403" pitchFamily="18" charset="77"/>
            </a:endParaRPr>
          </a:p>
        </p:txBody>
      </p:sp>
      <p:sp>
        <p:nvSpPr>
          <p:cNvPr id="8" name="TextBox 7">
            <a:extLst>
              <a:ext uri="{FF2B5EF4-FFF2-40B4-BE49-F238E27FC236}">
                <a16:creationId xmlns:a16="http://schemas.microsoft.com/office/drawing/2014/main" id="{C354E2C7-5E71-2A39-AD7E-C3C0A2470833}"/>
              </a:ext>
            </a:extLst>
          </p:cNvPr>
          <p:cNvSpPr txBox="1"/>
          <p:nvPr/>
        </p:nvSpPr>
        <p:spPr>
          <a:xfrm>
            <a:off x="7095509" y="1691801"/>
            <a:ext cx="3495012" cy="307777"/>
          </a:xfrm>
          <a:prstGeom prst="rect">
            <a:avLst/>
          </a:prstGeom>
          <a:noFill/>
        </p:spPr>
        <p:txBody>
          <a:bodyPr wrap="square" rtlCol="0">
            <a:spAutoFit/>
          </a:bodyPr>
          <a:lstStyle/>
          <a:p>
            <a:r>
              <a:rPr lang="en-US" sz="1400" dirty="0"/>
              <a:t>Moving to Agents (</a:t>
            </a:r>
            <a:r>
              <a:rPr lang="en-US" sz="1400" dirty="0" err="1"/>
              <a:t>ReAct</a:t>
            </a:r>
            <a:r>
              <a:rPr lang="en-US" sz="1400" dirty="0"/>
              <a:t>)</a:t>
            </a:r>
          </a:p>
        </p:txBody>
      </p:sp>
      <p:pic>
        <p:nvPicPr>
          <p:cNvPr id="11" name="Picture 10" descr="A screenshot of a computer screen&#10;&#10;Description automatically generated">
            <a:extLst>
              <a:ext uri="{FF2B5EF4-FFF2-40B4-BE49-F238E27FC236}">
                <a16:creationId xmlns:a16="http://schemas.microsoft.com/office/drawing/2014/main" id="{349766F9-C34E-431D-1E41-0C4E5352AF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2033" y="2010070"/>
            <a:ext cx="4213459" cy="3527176"/>
          </a:xfrm>
          <a:prstGeom prst="rect">
            <a:avLst/>
          </a:prstGeom>
        </p:spPr>
      </p:pic>
    </p:spTree>
    <p:extLst>
      <p:ext uri="{BB962C8B-B14F-4D97-AF65-F5344CB8AC3E}">
        <p14:creationId xmlns:p14="http://schemas.microsoft.com/office/powerpoint/2010/main" val="64323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0" name="Rectangle 1039">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36485-920F-0B5B-5F67-0B99E6BA8047}"/>
              </a:ext>
            </a:extLst>
          </p:cNvPr>
          <p:cNvSpPr>
            <a:spLocks noGrp="1"/>
          </p:cNvSpPr>
          <p:nvPr>
            <p:ph type="title"/>
          </p:nvPr>
        </p:nvSpPr>
        <p:spPr>
          <a:xfrm>
            <a:off x="7883612" y="484632"/>
            <a:ext cx="3816774" cy="1609344"/>
          </a:xfrm>
          <a:ln>
            <a:noFill/>
          </a:ln>
        </p:spPr>
        <p:txBody>
          <a:bodyPr>
            <a:normAutofit/>
          </a:bodyPr>
          <a:lstStyle/>
          <a:p>
            <a:r>
              <a:rPr lang="en-GB" sz="2700" b="1" dirty="0">
                <a:latin typeface="Roboto" panose="02000000000000000000" pitchFamily="2" charset="0"/>
              </a:rPr>
              <a:t>LLM</a:t>
            </a:r>
            <a:r>
              <a:rPr lang="en-GB" sz="2700" b="1" i="0" u="none" strike="noStrike" dirty="0">
                <a:effectLst/>
                <a:latin typeface="Roboto" panose="02000000000000000000" pitchFamily="2" charset="0"/>
              </a:rPr>
              <a:t> Agents vs. Single-Shot Inference Models</a:t>
            </a:r>
            <a:br>
              <a:rPr lang="en-GB" sz="2700" b="1" dirty="0">
                <a:effectLst/>
              </a:rPr>
            </a:br>
            <a:endParaRPr lang="en-US" sz="2700" dirty="0"/>
          </a:p>
        </p:txBody>
      </p:sp>
      <p:pic>
        <p:nvPicPr>
          <p:cNvPr id="1026" name="Picture 2" descr="A diagram of a robot&#10;&#10;Description automatically generated">
            <a:extLst>
              <a:ext uri="{FF2B5EF4-FFF2-40B4-BE49-F238E27FC236}">
                <a16:creationId xmlns:a16="http://schemas.microsoft.com/office/drawing/2014/main" id="{F3CAB60F-C21C-C828-27EC-8DF6F3231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84" r="-2" b="-2"/>
          <a:stretch/>
        </p:blipFill>
        <p:spPr bwMode="auto">
          <a:xfrm>
            <a:off x="0" y="10"/>
            <a:ext cx="7548923" cy="685799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E27BA547-29C6-C6A6-7DFF-1D4EF64AEA4F}"/>
              </a:ext>
            </a:extLst>
          </p:cNvPr>
          <p:cNvSpPr>
            <a:spLocks noGrp="1"/>
          </p:cNvSpPr>
          <p:nvPr>
            <p:ph idx="1"/>
          </p:nvPr>
        </p:nvSpPr>
        <p:spPr>
          <a:xfrm>
            <a:off x="7883611" y="2121408"/>
            <a:ext cx="3816774" cy="4050792"/>
          </a:xfrm>
        </p:spPr>
        <p:txBody>
          <a:bodyPr>
            <a:normAutofit/>
          </a:bodyPr>
          <a:lstStyle/>
          <a:p>
            <a:pPr algn="just" rtl="0"/>
            <a:r>
              <a:rPr lang="en-GB" sz="1400" b="0" i="0" u="none" strike="noStrike" dirty="0">
                <a:effectLst/>
                <a:latin typeface="Roboto" panose="02000000000000000000" pitchFamily="2" charset="0"/>
              </a:rPr>
              <a:t>While </a:t>
            </a:r>
            <a:r>
              <a:rPr lang="en-GB" sz="1400" b="0" i="0" u="sng" strike="noStrike" dirty="0">
                <a:effectLst/>
                <a:latin typeface="Roboto" panose="02000000000000000000" pitchFamily="2" charset="0"/>
                <a:hlinkClick r:id="rId5"/>
              </a:rPr>
              <a:t>Generative AI (GenAI) models</a:t>
            </a:r>
            <a:r>
              <a:rPr lang="en-GB" sz="1400" b="0" i="0" u="none" strike="noStrike" dirty="0">
                <a:effectLst/>
                <a:latin typeface="Roboto" panose="02000000000000000000" pitchFamily="2" charset="0"/>
              </a:rPr>
              <a:t> like </a:t>
            </a:r>
            <a:r>
              <a:rPr lang="en-GB" sz="1400" b="0" i="0" u="sng" strike="noStrike" dirty="0">
                <a:effectLst/>
                <a:latin typeface="Roboto" panose="02000000000000000000" pitchFamily="2" charset="0"/>
                <a:hlinkClick r:id="rId6"/>
              </a:rPr>
              <a:t>GPT-4o</a:t>
            </a:r>
            <a:r>
              <a:rPr lang="en-GB" sz="1400" b="0" i="0" u="none" strike="noStrike" dirty="0">
                <a:effectLst/>
                <a:latin typeface="Roboto" panose="02000000000000000000" pitchFamily="2" charset="0"/>
              </a:rPr>
              <a:t> are excellent at producing outputs like text, images, or audio from given inputs, they often operate on single-shot inference—processing input and generating output without further interaction. </a:t>
            </a:r>
            <a:endParaRPr lang="en-GB" sz="1400" b="0" dirty="0">
              <a:effectLst/>
            </a:endParaRPr>
          </a:p>
          <a:p>
            <a:pPr algn="just" rtl="0"/>
            <a:br>
              <a:rPr lang="en-GB" sz="1400" b="0" dirty="0">
                <a:effectLst/>
              </a:rPr>
            </a:br>
            <a:r>
              <a:rPr lang="en-GB" sz="1400" b="0" i="0" u="none" strike="noStrike" dirty="0">
                <a:effectLst/>
                <a:latin typeface="Roboto" panose="02000000000000000000" pitchFamily="2" charset="0"/>
              </a:rPr>
              <a:t>In contrast, AI agents extend these capabilities by continuously interacting with their environment. They perceive changes, plan actions, execute them, and evaluate outcomes across multiple iterations. This makes agents more suitable for autonomous systems, such as chatbots, virtual assistants, or autonomous vehicles.</a:t>
            </a:r>
            <a:endParaRPr lang="en-GB" sz="1400" b="0" dirty="0">
              <a:effectLst/>
            </a:endParaRPr>
          </a:p>
          <a:p>
            <a:pPr algn="just"/>
            <a:br>
              <a:rPr lang="en-GB" sz="1400" b="0" dirty="0">
                <a:effectLst/>
              </a:rPr>
            </a:br>
            <a:endParaRPr lang="en-US" sz="1400" dirty="0"/>
          </a:p>
        </p:txBody>
      </p:sp>
      <p:grpSp>
        <p:nvGrpSpPr>
          <p:cNvPr id="1042" name="Group 1041">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43" name="Oval 1042">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44" name="Oval 1043">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715779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AC6370-9E07-DEE9-0E7C-CC43F49B41C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496842-B83E-5CEF-EF58-DE6541527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39CD72C-E6D8-282C-C105-BA4E723E1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CD140A2-1545-211E-B77E-36CD0AE23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06D1C4E-4A11-6740-28D6-DC6BC11BE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9E2E581-CBC1-16E7-8E45-C81D4E74D9FB}"/>
              </a:ext>
            </a:extLst>
          </p:cNvPr>
          <p:cNvSpPr>
            <a:spLocks noGrp="1"/>
          </p:cNvSpPr>
          <p:nvPr>
            <p:ph type="title"/>
          </p:nvPr>
        </p:nvSpPr>
        <p:spPr>
          <a:xfrm>
            <a:off x="1069848" y="484632"/>
            <a:ext cx="10058400" cy="1609344"/>
          </a:xfrm>
        </p:spPr>
        <p:txBody>
          <a:bodyPr>
            <a:normAutofit/>
          </a:bodyPr>
          <a:lstStyle/>
          <a:p>
            <a:r>
              <a:rPr lang="en-US" dirty="0"/>
              <a:t>LLM Agents core components</a:t>
            </a:r>
          </a:p>
        </p:txBody>
      </p:sp>
      <p:pic>
        <p:nvPicPr>
          <p:cNvPr id="5" name="Picture 4" descr="A close-up of a person's face&#10;&#10;Description automatically generated">
            <a:extLst>
              <a:ext uri="{FF2B5EF4-FFF2-40B4-BE49-F238E27FC236}">
                <a16:creationId xmlns:a16="http://schemas.microsoft.com/office/drawing/2014/main" id="{520B22C9-73B8-2B39-D0A8-8B63141F2469}"/>
              </a:ext>
            </a:extLst>
          </p:cNvPr>
          <p:cNvPicPr>
            <a:picLocks noChangeAspect="1"/>
          </p:cNvPicPr>
          <p:nvPr/>
        </p:nvPicPr>
        <p:blipFill>
          <a:blip r:embed="rId5">
            <a:extLst>
              <a:ext uri="{28A0092B-C50C-407E-A947-70E740481C1C}">
                <a14:useLocalDpi xmlns:a14="http://schemas.microsoft.com/office/drawing/2010/main" val="0"/>
              </a:ext>
            </a:extLst>
          </a:blip>
          <a:srcRect l="12320" r="15070" b="1"/>
          <a:stretch/>
        </p:blipFill>
        <p:spPr>
          <a:xfrm>
            <a:off x="1007196" y="2265037"/>
            <a:ext cx="5088800" cy="3907158"/>
          </a:xfrm>
          <a:prstGeom prst="rect">
            <a:avLst/>
          </a:prstGeom>
        </p:spPr>
      </p:pic>
      <p:graphicFrame>
        <p:nvGraphicFramePr>
          <p:cNvPr id="24" name="Content Placeholder 2">
            <a:extLst>
              <a:ext uri="{FF2B5EF4-FFF2-40B4-BE49-F238E27FC236}">
                <a16:creationId xmlns:a16="http://schemas.microsoft.com/office/drawing/2014/main" id="{20659593-D242-DE07-E45C-0E9B4F267A4F}"/>
              </a:ext>
            </a:extLst>
          </p:cNvPr>
          <p:cNvGraphicFramePr>
            <a:graphicFrameLocks noGrp="1"/>
          </p:cNvGraphicFramePr>
          <p:nvPr>
            <p:ph idx="1"/>
            <p:extLst>
              <p:ext uri="{D42A27DB-BD31-4B8C-83A1-F6EECF244321}">
                <p14:modId xmlns:p14="http://schemas.microsoft.com/office/powerpoint/2010/main" val="86993913"/>
              </p:ext>
            </p:extLst>
          </p:nvPr>
        </p:nvGraphicFramePr>
        <p:xfrm>
          <a:off x="6496216" y="2320412"/>
          <a:ext cx="4632031" cy="385178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8" name="Oval 17">
            <a:extLst>
              <a:ext uri="{FF2B5EF4-FFF2-40B4-BE49-F238E27FC236}">
                <a16:creationId xmlns:a16="http://schemas.microsoft.com/office/drawing/2014/main" id="{D254D2EB-D42C-F1F1-BF73-52AF8456D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11">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D1E3150A-E3D1-9686-EA79-F3933E1CD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9405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screen&#10;&#10;Description automatically generated">
            <a:extLst>
              <a:ext uri="{FF2B5EF4-FFF2-40B4-BE49-F238E27FC236}">
                <a16:creationId xmlns:a16="http://schemas.microsoft.com/office/drawing/2014/main" id="{B2DC9ADF-0499-CC62-AEED-E64395F7F0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99" y="1403862"/>
            <a:ext cx="6882269" cy="4060537"/>
          </a:xfrm>
          <a:prstGeom prst="rect">
            <a:avLst/>
          </a:prstGeom>
        </p:spPr>
      </p:pic>
      <p:sp>
        <p:nvSpPr>
          <p:cNvPr id="3" name="Content Placeholder 2">
            <a:extLst>
              <a:ext uri="{FF2B5EF4-FFF2-40B4-BE49-F238E27FC236}">
                <a16:creationId xmlns:a16="http://schemas.microsoft.com/office/drawing/2014/main" id="{A18D8CA8-48BF-5381-2DF0-738907683ABF}"/>
              </a:ext>
            </a:extLst>
          </p:cNvPr>
          <p:cNvSpPr>
            <a:spLocks noGrp="1"/>
          </p:cNvSpPr>
          <p:nvPr>
            <p:ph idx="1"/>
          </p:nvPr>
        </p:nvSpPr>
        <p:spPr>
          <a:xfrm>
            <a:off x="8086290" y="2019458"/>
            <a:ext cx="3544034" cy="2819082"/>
          </a:xfrm>
        </p:spPr>
        <p:txBody>
          <a:bodyPr>
            <a:normAutofit fontScale="92500" lnSpcReduction="20000"/>
          </a:bodyPr>
          <a:lstStyle/>
          <a:p>
            <a:r>
              <a:rPr lang="en-US" sz="1900" b="1" dirty="0"/>
              <a:t>Tools for this workshop</a:t>
            </a:r>
          </a:p>
          <a:p>
            <a:pPr marL="285750" indent="-285750">
              <a:buFont typeface="Arial" panose="020B0604020202020204" pitchFamily="34" charset="0"/>
              <a:buChar char="•"/>
            </a:pPr>
            <a:r>
              <a:rPr lang="en-US" sz="1500" dirty="0" err="1"/>
              <a:t>SerperDevTool</a:t>
            </a:r>
            <a:endParaRPr lang="en-US" sz="1500" dirty="0"/>
          </a:p>
          <a:p>
            <a:pPr marL="285750" indent="-285750">
              <a:buFont typeface="Arial" panose="020B0604020202020204" pitchFamily="34" charset="0"/>
              <a:buChar char="•"/>
            </a:pPr>
            <a:r>
              <a:rPr lang="en-US" sz="1500" dirty="0" err="1"/>
              <a:t>WebsiteSearchTool</a:t>
            </a:r>
            <a:endParaRPr lang="en-US" sz="1500" dirty="0"/>
          </a:p>
          <a:p>
            <a:pPr marL="285750" indent="-285750">
              <a:buFont typeface="Arial" panose="020B0604020202020204" pitchFamily="34" charset="0"/>
              <a:buChar char="•"/>
            </a:pPr>
            <a:r>
              <a:rPr lang="en-US" sz="1500" dirty="0" err="1"/>
              <a:t>ArxivSearchTool</a:t>
            </a:r>
            <a:endParaRPr lang="en-US" sz="1500" dirty="0"/>
          </a:p>
          <a:p>
            <a:pPr marL="285750" indent="-285750">
              <a:buFont typeface="Arial" panose="020B0604020202020204" pitchFamily="34" charset="0"/>
              <a:buChar char="•"/>
            </a:pPr>
            <a:r>
              <a:rPr lang="en-US" sz="1500" dirty="0" err="1"/>
              <a:t>PerplexitySearchTool</a:t>
            </a:r>
            <a:endParaRPr lang="en-US" sz="1500" dirty="0"/>
          </a:p>
          <a:p>
            <a:pPr marL="285750" indent="-285750">
              <a:buFont typeface="Arial" panose="020B0604020202020204" pitchFamily="34" charset="0"/>
              <a:buChar char="•"/>
            </a:pPr>
            <a:r>
              <a:rPr lang="en-US" sz="1500" dirty="0"/>
              <a:t>Summary Index</a:t>
            </a:r>
          </a:p>
          <a:p>
            <a:pPr marL="285750" indent="-285750">
              <a:buFont typeface="Arial" panose="020B0604020202020204" pitchFamily="34" charset="0"/>
              <a:buChar char="•"/>
            </a:pPr>
            <a:r>
              <a:rPr lang="en-US" sz="1500" dirty="0"/>
              <a:t>Semantic Index</a:t>
            </a:r>
          </a:p>
          <a:p>
            <a:pPr marL="285750" indent="-285750">
              <a:buFont typeface="Arial" panose="020B0604020202020204" pitchFamily="34" charset="0"/>
              <a:buChar char="•"/>
            </a:pPr>
            <a:r>
              <a:rPr lang="en-US" sz="1500" dirty="0" err="1"/>
              <a:t>FileReadTool</a:t>
            </a:r>
            <a:endParaRPr lang="en-US" sz="1500" dirty="0"/>
          </a:p>
          <a:p>
            <a:pPr marL="285750" indent="-285750">
              <a:buFont typeface="Arial" panose="020B0604020202020204" pitchFamily="34" charset="0"/>
              <a:buChar char="•"/>
            </a:pPr>
            <a:r>
              <a:rPr lang="en-US" sz="1500" dirty="0" err="1"/>
              <a:t>CodeInterpreterTool</a:t>
            </a:r>
            <a:endParaRPr lang="en-US" sz="1500" dirty="0"/>
          </a:p>
        </p:txBody>
      </p:sp>
      <p:grpSp>
        <p:nvGrpSpPr>
          <p:cNvPr id="12" name="Group 11">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1081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EC343-5E8A-393E-39E3-8A465F45D970}"/>
              </a:ext>
            </a:extLst>
          </p:cNvPr>
          <p:cNvSpPr>
            <a:spLocks noGrp="1"/>
          </p:cNvSpPr>
          <p:nvPr>
            <p:ph type="title"/>
          </p:nvPr>
        </p:nvSpPr>
        <p:spPr/>
        <p:txBody>
          <a:bodyPr/>
          <a:lstStyle/>
          <a:p>
            <a:r>
              <a:rPr lang="en-US" dirty="0"/>
              <a:t>Agent Orchestration </a:t>
            </a:r>
          </a:p>
        </p:txBody>
      </p:sp>
      <p:pic>
        <p:nvPicPr>
          <p:cNvPr id="6" name="Content Placeholder 5" descr="A diagram of different people&#10;&#10;Description automatically generated">
            <a:extLst>
              <a:ext uri="{FF2B5EF4-FFF2-40B4-BE49-F238E27FC236}">
                <a16:creationId xmlns:a16="http://schemas.microsoft.com/office/drawing/2014/main" id="{990D30AD-28DE-809F-EA64-A2EEF77A71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3986" y="2120900"/>
            <a:ext cx="9210377" cy="4051300"/>
          </a:xfrm>
        </p:spPr>
      </p:pic>
    </p:spTree>
    <p:extLst>
      <p:ext uri="{BB962C8B-B14F-4D97-AF65-F5344CB8AC3E}">
        <p14:creationId xmlns:p14="http://schemas.microsoft.com/office/powerpoint/2010/main" val="2323559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3218858-3E82-4CC1-834B-91F9E73CEFB5}"/>
              </a:ext>
            </a:extLst>
          </p:cNvPr>
          <p:cNvSpPr>
            <a:spLocks noGrp="1"/>
          </p:cNvSpPr>
          <p:nvPr>
            <p:ph type="title"/>
          </p:nvPr>
        </p:nvSpPr>
        <p:spPr>
          <a:xfrm>
            <a:off x="5939624" y="978010"/>
            <a:ext cx="5188624" cy="1831344"/>
          </a:xfrm>
        </p:spPr>
        <p:txBody>
          <a:bodyPr>
            <a:normAutofit/>
          </a:bodyPr>
          <a:lstStyle/>
          <a:p>
            <a:r>
              <a:rPr lang="en-US" sz="4800"/>
              <a:t>Agents to be utilized</a:t>
            </a:r>
          </a:p>
        </p:txBody>
      </p:sp>
      <p:sp>
        <p:nvSpPr>
          <p:cNvPr id="21" name="Freeform: Shape 20">
            <a:extLst>
              <a:ext uri="{FF2B5EF4-FFF2-40B4-BE49-F238E27FC236}">
                <a16:creationId xmlns:a16="http://schemas.microsoft.com/office/drawing/2014/main" id="{271EEDE1-4FF3-4A74-BD95-6852CD023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9391" y="1673352"/>
            <a:ext cx="3502152" cy="3502152"/>
          </a:xfrm>
          <a:custGeom>
            <a:avLst/>
            <a:gdLst>
              <a:gd name="connsiteX0" fmla="*/ 1751076 w 3502152"/>
              <a:gd name="connsiteY0" fmla="*/ 228600 h 3502152"/>
              <a:gd name="connsiteX1" fmla="*/ 228600 w 3502152"/>
              <a:gd name="connsiteY1" fmla="*/ 1751076 h 3502152"/>
              <a:gd name="connsiteX2" fmla="*/ 1751076 w 3502152"/>
              <a:gd name="connsiteY2" fmla="*/ 3273552 h 3502152"/>
              <a:gd name="connsiteX3" fmla="*/ 3273552 w 3502152"/>
              <a:gd name="connsiteY3" fmla="*/ 1751076 h 3502152"/>
              <a:gd name="connsiteX4" fmla="*/ 1751076 w 3502152"/>
              <a:gd name="connsiteY4" fmla="*/ 228600 h 3502152"/>
              <a:gd name="connsiteX5" fmla="*/ 1751076 w 3502152"/>
              <a:gd name="connsiteY5" fmla="*/ 0 h 3502152"/>
              <a:gd name="connsiteX6" fmla="*/ 3502152 w 3502152"/>
              <a:gd name="connsiteY6" fmla="*/ 1751076 h 3502152"/>
              <a:gd name="connsiteX7" fmla="*/ 1751076 w 3502152"/>
              <a:gd name="connsiteY7" fmla="*/ 3502152 h 3502152"/>
              <a:gd name="connsiteX8" fmla="*/ 0 w 3502152"/>
              <a:gd name="connsiteY8" fmla="*/ 1751076 h 3502152"/>
              <a:gd name="connsiteX9" fmla="*/ 1751076 w 3502152"/>
              <a:gd name="connsiteY9" fmla="*/ 0 h 350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02152" h="3502152">
                <a:moveTo>
                  <a:pt x="1751076" y="228600"/>
                </a:moveTo>
                <a:cubicBezTo>
                  <a:pt x="910236" y="228600"/>
                  <a:pt x="228600" y="910236"/>
                  <a:pt x="228600" y="1751076"/>
                </a:cubicBezTo>
                <a:cubicBezTo>
                  <a:pt x="228600" y="2591916"/>
                  <a:pt x="910236" y="3273552"/>
                  <a:pt x="1751076" y="3273552"/>
                </a:cubicBezTo>
                <a:cubicBezTo>
                  <a:pt x="2591916" y="3273552"/>
                  <a:pt x="3273552" y="2591916"/>
                  <a:pt x="3273552" y="1751076"/>
                </a:cubicBezTo>
                <a:cubicBezTo>
                  <a:pt x="3273552" y="910236"/>
                  <a:pt x="2591916" y="228600"/>
                  <a:pt x="1751076" y="228600"/>
                </a:cubicBezTo>
                <a:close/>
                <a:moveTo>
                  <a:pt x="1751076" y="0"/>
                </a:moveTo>
                <a:cubicBezTo>
                  <a:pt x="2718169" y="0"/>
                  <a:pt x="3502152" y="783983"/>
                  <a:pt x="3502152" y="1751076"/>
                </a:cubicBezTo>
                <a:cubicBezTo>
                  <a:pt x="3502152" y="2718169"/>
                  <a:pt x="2718169" y="3502152"/>
                  <a:pt x="1751076" y="3502152"/>
                </a:cubicBezTo>
                <a:cubicBezTo>
                  <a:pt x="783983" y="3502152"/>
                  <a:pt x="0" y="2718169"/>
                  <a:pt x="0" y="1751076"/>
                </a:cubicBezTo>
                <a:cubicBezTo>
                  <a:pt x="0" y="783983"/>
                  <a:pt x="783983" y="0"/>
                  <a:pt x="17510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all center">
            <a:extLst>
              <a:ext uri="{FF2B5EF4-FFF2-40B4-BE49-F238E27FC236}">
                <a16:creationId xmlns:a16="http://schemas.microsoft.com/office/drawing/2014/main" id="{9FD9B8AD-A5A7-FEF8-395E-A3AF60746F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96067" y="2510028"/>
            <a:ext cx="1828800" cy="1828800"/>
          </a:xfrm>
          <a:prstGeom prst="rect">
            <a:avLst/>
          </a:prstGeom>
        </p:spPr>
      </p:pic>
      <p:sp>
        <p:nvSpPr>
          <p:cNvPr id="23" name="Rectangle 22">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B572608-C0AE-CD21-8A04-9F39833A7CCA}"/>
              </a:ext>
            </a:extLst>
          </p:cNvPr>
          <p:cNvSpPr>
            <a:spLocks noGrp="1"/>
          </p:cNvSpPr>
          <p:nvPr>
            <p:ph idx="1"/>
          </p:nvPr>
        </p:nvSpPr>
        <p:spPr>
          <a:xfrm>
            <a:off x="5939624" y="3029446"/>
            <a:ext cx="5188624" cy="3142753"/>
          </a:xfrm>
        </p:spPr>
        <p:txBody>
          <a:bodyPr>
            <a:normAutofit/>
          </a:bodyPr>
          <a:lstStyle/>
          <a:p>
            <a:r>
              <a:rPr lang="en-US" dirty="0" err="1"/>
              <a:t>requirements_elicitation_agent</a:t>
            </a:r>
            <a:endParaRPr lang="en-US" dirty="0"/>
          </a:p>
          <a:p>
            <a:r>
              <a:rPr lang="en-US" dirty="0" err="1"/>
              <a:t>data_analysis_agent</a:t>
            </a:r>
            <a:r>
              <a:rPr lang="en-US" dirty="0"/>
              <a:t>*</a:t>
            </a:r>
          </a:p>
          <a:p>
            <a:r>
              <a:rPr lang="en-US" dirty="0" err="1"/>
              <a:t>market_researcher_agent</a:t>
            </a:r>
            <a:endParaRPr lang="en-US" dirty="0"/>
          </a:p>
          <a:p>
            <a:r>
              <a:rPr lang="en-US" dirty="0" err="1"/>
              <a:t>requirement_developer_agent</a:t>
            </a:r>
            <a:endParaRPr lang="en-US" dirty="0"/>
          </a:p>
          <a:p>
            <a:r>
              <a:rPr lang="en-US" dirty="0" err="1"/>
              <a:t>compliance_specialist_agent</a:t>
            </a:r>
            <a:endParaRPr lang="en-US" dirty="0"/>
          </a:p>
          <a:p>
            <a:r>
              <a:rPr lang="en-US" dirty="0" err="1"/>
              <a:t>quality_control_analyst_agent</a:t>
            </a:r>
            <a:endParaRPr lang="en-US" dirty="0"/>
          </a:p>
        </p:txBody>
      </p:sp>
      <p:grpSp>
        <p:nvGrpSpPr>
          <p:cNvPr id="25" name="Group 24">
            <a:extLst>
              <a:ext uri="{FF2B5EF4-FFF2-40B4-BE49-F238E27FC236}">
                <a16:creationId xmlns:a16="http://schemas.microsoft.com/office/drawing/2014/main" id="{7381F52A-25D7-415C-8E15-66BFB3F7B3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F31CC467-05B2-44CA-A28C-2018F5094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7" name="Oval 26">
              <a:extLst>
                <a:ext uri="{FF2B5EF4-FFF2-40B4-BE49-F238E27FC236}">
                  <a16:creationId xmlns:a16="http://schemas.microsoft.com/office/drawing/2014/main" id="{DF3A2CCB-9C68-497B-AFC1-78E993152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42912836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Wood Type</Template>
  <TotalTime>6326</TotalTime>
  <Words>1057</Words>
  <Application>Microsoft Macintosh PowerPoint</Application>
  <PresentationFormat>Widescreen</PresentationFormat>
  <Paragraphs>67</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vt:lpstr>
      <vt:lpstr>Arial</vt:lpstr>
      <vt:lpstr>Calibri</vt:lpstr>
      <vt:lpstr>Roboto</vt:lpstr>
      <vt:lpstr>Rockwell</vt:lpstr>
      <vt:lpstr>Rockwell Condensed</vt:lpstr>
      <vt:lpstr>Rockwell Extra Bold</vt:lpstr>
      <vt:lpstr>Wingdings</vt:lpstr>
      <vt:lpstr>Wood Type</vt:lpstr>
      <vt:lpstr>Utilizing LLM Agents for Efficent Requirement Analysis and specification</vt:lpstr>
      <vt:lpstr>Let’s talk requirement engineering</vt:lpstr>
      <vt:lpstr>Research GAP</vt:lpstr>
      <vt:lpstr>What are LLM Agents?</vt:lpstr>
      <vt:lpstr>LLM Agents vs. Single-Shot Inference Models </vt:lpstr>
      <vt:lpstr>LLM Agents core components</vt:lpstr>
      <vt:lpstr>PowerPoint Presentation</vt:lpstr>
      <vt:lpstr>Agent Orchestration </vt:lpstr>
      <vt:lpstr>Agents to be utilized</vt:lpstr>
      <vt:lpstr>Let’s Run The Agentic System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Brain Aboze (Student)</dc:creator>
  <cp:lastModifiedBy>Brain Aboze (Student)</cp:lastModifiedBy>
  <cp:revision>11</cp:revision>
  <dcterms:created xsi:type="dcterms:W3CDTF">2024-09-12T20:11:07Z</dcterms:created>
  <dcterms:modified xsi:type="dcterms:W3CDTF">2024-11-15T22:03:33Z</dcterms:modified>
</cp:coreProperties>
</file>