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EST" lastIdx="1" clrIdx="0">
    <p:extLst>
      <p:ext uri="{19B8F6BF-5375-455C-9EA6-DF929625EA0E}">
        <p15:presenceInfo xmlns:p15="http://schemas.microsoft.com/office/powerpoint/2012/main" userId="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1068-9366-4D0C-874E-D9FB8D5070B9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39A8-6EEE-4E15-BC1D-A770EF90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311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Gill Sans MT" panose="020B05020201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92" y="1795272"/>
            <a:ext cx="1840992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5533" y="912814"/>
            <a:ext cx="2590800" cy="5183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3133" y="912814"/>
            <a:ext cx="7569200" cy="51831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63133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333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363200" cy="66859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5597832" cy="476864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258549" y="7531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  </a:t>
            </a:r>
            <a:fld id="{26FC7D21-4009-4C55-AD7B-876844997EF1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92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13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3133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333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0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6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4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4" descr="njit_Admin_footer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4726"/>
            <a:ext cx="12192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74904"/>
            <a:ext cx="10363200" cy="960120"/>
          </a:xfrm>
        </p:spPr>
        <p:txBody>
          <a:bodyPr/>
          <a:lstStyle/>
          <a:p>
            <a:r>
              <a:rPr lang="en-US" dirty="0" smtClean="0"/>
              <a:t>Bayesian Network Inference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40" y="3904488"/>
            <a:ext cx="8534400" cy="1752600"/>
          </a:xfrm>
        </p:spPr>
        <p:txBody>
          <a:bodyPr/>
          <a:lstStyle/>
          <a:p>
            <a:r>
              <a:rPr lang="en-US" dirty="0" smtClean="0"/>
              <a:t>Gabrielle Mack</a:t>
            </a:r>
          </a:p>
          <a:p>
            <a:r>
              <a:rPr lang="en-US" dirty="0" smtClean="0"/>
              <a:t>CS 634 Spring 2017</a:t>
            </a:r>
          </a:p>
          <a:p>
            <a:r>
              <a:rPr lang="en-US" dirty="0" smtClean="0"/>
              <a:t>Dr. Jason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4756727" cy="4768645"/>
          </a:xfrm>
        </p:spPr>
        <p:txBody>
          <a:bodyPr/>
          <a:lstStyle/>
          <a:p>
            <a:r>
              <a:rPr lang="en-US" dirty="0" smtClean="0"/>
              <a:t>Loops between nodes are permitted as they do not form logical infinite loops.</a:t>
            </a:r>
          </a:p>
          <a:p>
            <a:r>
              <a:rPr lang="en-US" dirty="0" smtClean="0"/>
              <a:t>Infinite loops between nodes are known as cycles and are generally not allowed in order to be considered a valid Bayesian Network.</a:t>
            </a:r>
          </a:p>
          <a:p>
            <a:r>
              <a:rPr lang="en-US" dirty="0" smtClean="0"/>
              <a:t>Some software packages allow the user to ignore this particular require. (IE, one can set </a:t>
            </a:r>
            <a:r>
              <a:rPr lang="en-US" dirty="0" err="1" smtClean="0"/>
              <a:t>ignore.cycles</a:t>
            </a:r>
            <a:r>
              <a:rPr lang="en-US" dirty="0" smtClean="0"/>
              <a:t> to TRUE.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46" y="973394"/>
            <a:ext cx="6344620" cy="4194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477" y="5167745"/>
            <a:ext cx="492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Source: </a:t>
            </a:r>
            <a:r>
              <a:rPr lang="en-US" sz="1050" i="1" dirty="0" err="1" smtClean="0"/>
              <a:t>Netica</a:t>
            </a:r>
            <a:r>
              <a:rPr lang="en-US" sz="1050" i="1" dirty="0" smtClean="0"/>
              <a:t> Tutorials (norsys.com)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0467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3691" y="1974270"/>
                <a:ext cx="6577071" cy="24590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691" y="1974270"/>
                <a:ext cx="6577071" cy="24590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 bwMode="auto">
          <a:xfrm rot="5400000">
            <a:off x="8229599" y="1288974"/>
            <a:ext cx="771180" cy="1806766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10306280" y="1459735"/>
            <a:ext cx="771180" cy="1465244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9132982" y="3226282"/>
            <a:ext cx="771180" cy="1476262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5805894" y="2854407"/>
            <a:ext cx="771180" cy="1630494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7678" y="3974908"/>
            <a:ext cx="171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Posterior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6202" y="1345101"/>
            <a:ext cx="171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Prior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6630" y="4426766"/>
            <a:ext cx="188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Marginal Likelihood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9944" y="1359767"/>
            <a:ext cx="171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Likelihood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08000" y="973394"/>
            <a:ext cx="4868237" cy="47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 smtClean="0"/>
              <a:t>Using Bayes rule was can calculate the joint probability of a hypothesis</a:t>
            </a:r>
          </a:p>
          <a:p>
            <a:r>
              <a:rPr lang="en-US" sz="2400" kern="0" dirty="0" smtClean="0"/>
              <a:t>Prior: The prior probability of the hypothesis given the evidence that has already been established</a:t>
            </a:r>
          </a:p>
          <a:p>
            <a:r>
              <a:rPr lang="en-US" sz="2400" kern="0" dirty="0" smtClean="0"/>
              <a:t>Likelihood is the probability given the hypothesis</a:t>
            </a:r>
          </a:p>
          <a:p>
            <a:r>
              <a:rPr lang="en-US" sz="2400" kern="0" dirty="0" smtClean="0"/>
              <a:t>Marginal Likelihood is the probability of evidence. </a:t>
            </a:r>
          </a:p>
        </p:txBody>
      </p:sp>
    </p:spTree>
    <p:extLst>
      <p:ext uri="{BB962C8B-B14F-4D97-AF65-F5344CB8AC3E}">
        <p14:creationId xmlns:p14="http://schemas.microsoft.com/office/powerpoint/2010/main" val="39023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11302082" cy="4768645"/>
          </a:xfrm>
        </p:spPr>
        <p:txBody>
          <a:bodyPr/>
          <a:lstStyle/>
          <a:p>
            <a:r>
              <a:rPr lang="en-US" dirty="0" smtClean="0"/>
              <a:t>Bayesian networks are used for causal inference, or educated guesses of the probability of an outcome, given the evidence we have.</a:t>
            </a:r>
          </a:p>
          <a:p>
            <a:r>
              <a:rPr lang="en-US" dirty="0" smtClean="0"/>
              <a:t>This can be used to predict cause and effect results in virtually every industry. </a:t>
            </a:r>
          </a:p>
          <a:p>
            <a:r>
              <a:rPr lang="en-US" dirty="0" smtClean="0"/>
              <a:t>Almost all Artificial Intelligence utilizes some type of Bayesian network or Bayesian Inference for decision making.</a:t>
            </a:r>
          </a:p>
          <a:p>
            <a:r>
              <a:rPr lang="en-US" dirty="0" smtClean="0"/>
              <a:t>Artificial Intelligence can not completely emulate the human brain because humans psychologically experience cognitive dissonance.</a:t>
            </a:r>
          </a:p>
          <a:p>
            <a:r>
              <a:rPr lang="en-US" dirty="0" smtClean="0"/>
              <a:t>Cognitive dissonance is continuing to support a belief (node) despite being given overwhelming evidence that the belief is false. (Node no longer effects the entire network)</a:t>
            </a:r>
          </a:p>
          <a:p>
            <a:r>
              <a:rPr lang="en-US" dirty="0" smtClean="0"/>
              <a:t>In a Bayesian network, a network node link would be removed if found to be  irrelevant to the network, therefore no longer effecting the performance of the network.</a:t>
            </a:r>
          </a:p>
          <a:p>
            <a:r>
              <a:rPr lang="en-US" dirty="0" smtClean="0"/>
              <a:t>Cognitive dissonance in humans results in these ‘orphaned nodes’ continuing to effect our belief systems or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11070728" cy="4768645"/>
          </a:xfrm>
        </p:spPr>
        <p:txBody>
          <a:bodyPr/>
          <a:lstStyle/>
          <a:p>
            <a:r>
              <a:rPr lang="en-US" sz="2800" dirty="0" smtClean="0"/>
              <a:t>Networks can be used by multiple industries for causal analysis:</a:t>
            </a:r>
          </a:p>
          <a:p>
            <a:pPr lvl="1"/>
            <a:r>
              <a:rPr lang="en-US" sz="2800" dirty="0" smtClean="0"/>
              <a:t>Insurance companies can use Bayesian networks to predict the likelihood of insurance claims given a list of conditions.</a:t>
            </a:r>
          </a:p>
          <a:p>
            <a:pPr lvl="1"/>
            <a:r>
              <a:rPr lang="en-US" sz="2800" dirty="0" smtClean="0"/>
              <a:t>Financial institutions can use Bayesian networks to predict investment performance.</a:t>
            </a:r>
          </a:p>
          <a:p>
            <a:pPr lvl="1"/>
            <a:r>
              <a:rPr lang="en-US" sz="2800" dirty="0"/>
              <a:t>Health care providers can also make educated decisions based on evidence of prior symptoms and probability distributions of patients experiencing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Causal Discovery</a:t>
            </a:r>
            <a:endParaRPr lang="en-US" dirty="0"/>
          </a:p>
        </p:txBody>
      </p:sp>
      <p:pic>
        <p:nvPicPr>
          <p:cNvPr id="1026" name="Picture 2" descr="Image result for symptom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973394"/>
            <a:ext cx="10336557" cy="498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5571" y="5829238"/>
            <a:ext cx="8977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“Diverticulitis </a:t>
            </a:r>
            <a:r>
              <a:rPr lang="en-US" sz="1050" i="1" dirty="0"/>
              <a:t>patients reveal psychological and physical symptoms long after acute </a:t>
            </a:r>
            <a:r>
              <a:rPr lang="en-US" sz="1050" i="1" dirty="0" smtClean="0"/>
              <a:t>attacks”, UCLA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225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 for Causal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6786506" cy="4768645"/>
          </a:xfrm>
        </p:spPr>
        <p:txBody>
          <a:bodyPr/>
          <a:lstStyle/>
          <a:p>
            <a:r>
              <a:rPr lang="en-US" dirty="0" smtClean="0"/>
              <a:t>Causal discovery has many applications in the field of medicine in which inference can be made given the appropriate amount of data is provided to a Bayesian Network.</a:t>
            </a:r>
          </a:p>
          <a:p>
            <a:r>
              <a:rPr lang="en-US" dirty="0" smtClean="0"/>
              <a:t>A research team decided to build a complicated Bayesian Network tool to assist mental healthcare providers in researching signs and symptoms for patients. </a:t>
            </a:r>
          </a:p>
          <a:p>
            <a:r>
              <a:rPr lang="en-US" dirty="0" smtClean="0"/>
              <a:t>The resulting network allows Healthcare providers with a working information system that can establish a causal relationship between apparent symptoms and mental illnesses. </a:t>
            </a:r>
            <a:endParaRPr lang="en-US" dirty="0"/>
          </a:p>
        </p:txBody>
      </p:sp>
      <p:pic>
        <p:nvPicPr>
          <p:cNvPr id="2050" name="Picture 2" descr="Image result for symptom 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t="-233" r="57384" b="233"/>
          <a:stretch/>
        </p:blipFill>
        <p:spPr bwMode="auto">
          <a:xfrm>
            <a:off x="7294506" y="892367"/>
            <a:ext cx="4488137" cy="50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0754" y="5769054"/>
            <a:ext cx="6646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“Diverticulitis </a:t>
            </a:r>
            <a:r>
              <a:rPr lang="en-US" sz="1050" i="1" dirty="0"/>
              <a:t>patients reveal psychological and physical symptoms long after acute </a:t>
            </a:r>
            <a:r>
              <a:rPr lang="en-US" sz="1050" i="1" dirty="0" smtClean="0"/>
              <a:t>attacks”, UCLA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880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304800"/>
            <a:ext cx="10784289" cy="668594"/>
          </a:xfrm>
        </p:spPr>
        <p:txBody>
          <a:bodyPr/>
          <a:lstStyle/>
          <a:p>
            <a:r>
              <a:rPr lang="en-US" dirty="0" smtClean="0"/>
              <a:t>Complex Systems – Causal Network (CS-CN)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78" y="973392"/>
            <a:ext cx="5354197" cy="4768645"/>
          </a:xfrm>
        </p:spPr>
        <p:txBody>
          <a:bodyPr/>
          <a:lstStyle/>
          <a:p>
            <a:r>
              <a:rPr lang="en-US" dirty="0" smtClean="0"/>
              <a:t>The team of researchers developed the network and tested it upon 3 different datasets and found that the network had reliable results amongst all three tests. </a:t>
            </a:r>
          </a:p>
          <a:p>
            <a:r>
              <a:rPr lang="en-US" dirty="0" smtClean="0"/>
              <a:t>A total of 962 nodes and 5126 links were produced by the network. </a:t>
            </a:r>
          </a:p>
          <a:p>
            <a:r>
              <a:rPr lang="en-US" dirty="0" smtClean="0"/>
              <a:t>The network was trained multiple times using test and training datasets.</a:t>
            </a:r>
          </a:p>
          <a:p>
            <a:r>
              <a:rPr lang="en-US" dirty="0" smtClean="0"/>
              <a:t>The network was applied to production data producing valuable results for mental health care providers.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2" y="1132911"/>
            <a:ext cx="5848459" cy="4449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5833" y="5730952"/>
            <a:ext cx="6048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“A Complex Systems Approach to Causal Discovery in Psychiatry”, Saxe et Al, PLoS One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8854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1103778" cy="668594"/>
          </a:xfrm>
        </p:spPr>
        <p:txBody>
          <a:bodyPr/>
          <a:lstStyle/>
          <a:p>
            <a:r>
              <a:rPr lang="en-US" dirty="0"/>
              <a:t>Complex Systems – Causal Network (CS-CN)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28" y="1288686"/>
            <a:ext cx="10172700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7048" y="4871053"/>
            <a:ext cx="6048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“A Complex Systems Approach to Causal Discovery in Psychiatry”, Saxe et Al, PLoS One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4542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894458" cy="668594"/>
          </a:xfrm>
        </p:spPr>
        <p:txBody>
          <a:bodyPr/>
          <a:lstStyle/>
          <a:p>
            <a:r>
              <a:rPr lang="en-US" dirty="0"/>
              <a:t>Complex Systems – Causal Network (CS-CN)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chose the top 8 most frequent variable groupings to focus their research on, though, other variables and groupings can be added by additional researchers.</a:t>
            </a:r>
          </a:p>
          <a:p>
            <a:r>
              <a:rPr lang="en-US" dirty="0" smtClean="0"/>
              <a:t>The resulting node map illustrated each relationship per variable grouping that would eventually propagate throughout their network.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3" y="1123720"/>
            <a:ext cx="5846422" cy="4270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5832" y="5615081"/>
            <a:ext cx="6048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“A Complex Systems Approach to Causal Discovery in Psychiatry”, Saxe et Al, PLoS One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6499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872424" cy="668594"/>
          </a:xfrm>
        </p:spPr>
        <p:txBody>
          <a:bodyPr/>
          <a:lstStyle/>
          <a:p>
            <a:r>
              <a:rPr lang="en-US" dirty="0"/>
              <a:t>Complex Systems – Causal Network (CS-CN)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58" y="903386"/>
            <a:ext cx="6730674" cy="4965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806" y="5868997"/>
            <a:ext cx="6048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“A Complex Systems Approach to Causal Discovery in Psychiatry”, Saxe et Al, PLoS One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2260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Bayesian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97" y="920840"/>
            <a:ext cx="6467987" cy="4114800"/>
          </a:xfrm>
        </p:spPr>
        <p:txBody>
          <a:bodyPr/>
          <a:lstStyle/>
          <a:p>
            <a:r>
              <a:rPr lang="en-US" dirty="0" smtClean="0"/>
              <a:t>Bayesian networks are a form of machine learning algorithm which utilizes joint conditional probability distributions to perform causal analysis.</a:t>
            </a:r>
          </a:p>
          <a:p>
            <a:r>
              <a:rPr lang="en-US" dirty="0" smtClean="0"/>
              <a:t>They can be referred to as “belief networks” or “probabilistic networks” .</a:t>
            </a:r>
          </a:p>
          <a:p>
            <a:r>
              <a:rPr lang="en-US" dirty="0" smtClean="0"/>
              <a:t>They consist of a </a:t>
            </a:r>
            <a:r>
              <a:rPr lang="en-US" b="1" i="1" dirty="0" smtClean="0">
                <a:solidFill>
                  <a:srgbClr val="FF0000"/>
                </a:solidFill>
              </a:rPr>
              <a:t>directed acyclic graph (DAG) </a:t>
            </a:r>
            <a:r>
              <a:rPr lang="en-US" dirty="0" smtClean="0"/>
              <a:t>representing variable relationships and associated conditional probability tables.</a:t>
            </a:r>
          </a:p>
          <a:p>
            <a:r>
              <a:rPr lang="en-US" dirty="0" smtClean="0"/>
              <a:t>Changes within the Bayesian network propagate throughout the network with network training.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59" y="1060115"/>
            <a:ext cx="2934053" cy="260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91" y="4340328"/>
            <a:ext cx="3621909" cy="139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9065" y="814822"/>
            <a:ext cx="265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Directed Acyclic Graph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32012" y="4032551"/>
            <a:ext cx="268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Conditional Probability Table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33991" y="5730952"/>
            <a:ext cx="492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“Data Mining Concept and Techniques”, Han, et al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8310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93610" cy="668594"/>
          </a:xfrm>
        </p:spPr>
        <p:txBody>
          <a:bodyPr/>
          <a:lstStyle/>
          <a:p>
            <a:r>
              <a:rPr lang="en-US" dirty="0"/>
              <a:t>Complex Systems – Causal Network (CS-CN)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also performed systemic removal of nodes to investigate the effect each node had on its predecessor.</a:t>
            </a:r>
          </a:p>
          <a:p>
            <a:r>
              <a:rPr lang="en-US" dirty="0" smtClean="0"/>
              <a:t>15 nodes were chosen at random to be removed. </a:t>
            </a:r>
          </a:p>
          <a:p>
            <a:r>
              <a:rPr lang="en-US" dirty="0" smtClean="0"/>
              <a:t>They found that the system was highly adaptive until the 4 most prevalent nodes were removed.</a:t>
            </a:r>
          </a:p>
          <a:p>
            <a:r>
              <a:rPr lang="en-US" dirty="0" smtClean="0"/>
              <a:t>Likewise, the team discovered that additional nodes improved the performance of the system, if such nodes were linked to the 4 major nodes.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2" y="1058667"/>
            <a:ext cx="5663628" cy="4383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3094" y="5549452"/>
            <a:ext cx="60485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“A Complex Systems Approach to Causal Discovery in Psychiatry”, Saxe et Al, PLoS One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2744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11169880" cy="4768645"/>
          </a:xfrm>
        </p:spPr>
        <p:txBody>
          <a:bodyPr/>
          <a:lstStyle/>
          <a:p>
            <a:r>
              <a:rPr lang="en-US" dirty="0" smtClean="0"/>
              <a:t>A variety of tools are available for Bayesian Network Analysis:</a:t>
            </a:r>
          </a:p>
          <a:p>
            <a:pPr lvl="1"/>
            <a:r>
              <a:rPr lang="en-US" dirty="0" smtClean="0"/>
              <a:t>MATLab – Bayes Net Toolbox (BNT) is an extension used to create Bayesian Networks in MATLab</a:t>
            </a:r>
          </a:p>
          <a:p>
            <a:pPr lvl="1"/>
            <a:r>
              <a:rPr lang="en-US" dirty="0" smtClean="0"/>
              <a:t>BayesServer – Software that allows users to build a Bayesian network through a graphical interface. </a:t>
            </a:r>
          </a:p>
          <a:p>
            <a:pPr lvl="1"/>
            <a:r>
              <a:rPr lang="en-US" dirty="0" smtClean="0"/>
              <a:t>BayesiaLab – Workflow software similar to BayesServer.</a:t>
            </a:r>
          </a:p>
          <a:p>
            <a:pPr lvl="1"/>
            <a:r>
              <a:rPr lang="en-US" dirty="0" smtClean="0"/>
              <a:t>JavaBayes – Java API for utilizing Bayesian Networks.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73394"/>
            <a:ext cx="11367770" cy="4768645"/>
          </a:xfrm>
        </p:spPr>
        <p:txBody>
          <a:bodyPr/>
          <a:lstStyle/>
          <a:p>
            <a:r>
              <a:rPr lang="en-US" dirty="0"/>
              <a:t>Bayesian Network Structure Learning </a:t>
            </a:r>
            <a:r>
              <a:rPr lang="en-US" dirty="0" smtClean="0"/>
              <a:t>Using Causality, Zhen XU, University of Buffalo</a:t>
            </a:r>
          </a:p>
          <a:p>
            <a:r>
              <a:rPr lang="en-US" dirty="0"/>
              <a:t>Bayesian </a:t>
            </a:r>
            <a:r>
              <a:rPr lang="en-US" dirty="0" smtClean="0"/>
              <a:t>Networks Without Tears, Eugene </a:t>
            </a:r>
            <a:r>
              <a:rPr lang="en-US" dirty="0" err="1" smtClean="0"/>
              <a:t>Charniak</a:t>
            </a:r>
            <a:r>
              <a:rPr lang="en-US" dirty="0" smtClean="0"/>
              <a:t>, AI Magazine </a:t>
            </a:r>
            <a:r>
              <a:rPr lang="en-US" dirty="0" err="1" smtClean="0"/>
              <a:t>vol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Bayes Nets For Representing And Reasoning About Uncertainty, Andrew Moore, Carnegie Mellon University</a:t>
            </a:r>
          </a:p>
          <a:p>
            <a:r>
              <a:rPr lang="en-US" dirty="0"/>
              <a:t>“A Complex Systems Approach to Causal Discovery in Psychiatry”, Saxe et Al, </a:t>
            </a:r>
            <a:r>
              <a:rPr lang="en-US" dirty="0" err="1"/>
              <a:t>PLoS</a:t>
            </a:r>
            <a:r>
              <a:rPr lang="en-US" dirty="0"/>
              <a:t> 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18" y="2034448"/>
            <a:ext cx="10363200" cy="66859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Bayesian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within a Bayesian network represents a variable.</a:t>
            </a:r>
          </a:p>
          <a:p>
            <a:r>
              <a:rPr lang="en-US" dirty="0" smtClean="0"/>
              <a:t>Variables can be either discrete or continuous.</a:t>
            </a:r>
          </a:p>
          <a:p>
            <a:r>
              <a:rPr lang="en-US" dirty="0" smtClean="0"/>
              <a:t>Variables are connected through a series of arcs or arrows indicating a dependence on one another.</a:t>
            </a:r>
          </a:p>
          <a:p>
            <a:r>
              <a:rPr lang="en-US" dirty="0" smtClean="0"/>
              <a:t>The direction of the arc indicates what type of dependence in a parent/descendent order. </a:t>
            </a:r>
          </a:p>
          <a:p>
            <a:r>
              <a:rPr lang="en-US" dirty="0" smtClean="0"/>
              <a:t>Variables are conditionally independent of nondescendents.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69" y="1145754"/>
            <a:ext cx="4663784" cy="4134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3323" y="1675786"/>
            <a:ext cx="88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6228" y="3118429"/>
            <a:ext cx="124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Dependent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50782" y="1211855"/>
            <a:ext cx="2011837" cy="927862"/>
          </a:xfrm>
          <a:prstGeom prst="ellipse">
            <a:avLst/>
          </a:prstGeom>
          <a:solidFill>
            <a:srgbClr val="FFFF00">
              <a:alpha val="1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204805" y="2755271"/>
            <a:ext cx="1957814" cy="827836"/>
          </a:xfrm>
          <a:prstGeom prst="ellipse">
            <a:avLst/>
          </a:prstGeom>
          <a:solidFill>
            <a:schemeClr val="accent2">
              <a:lumMod val="20000"/>
              <a:lumOff val="80000"/>
              <a:alpha val="1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514116" y="1211855"/>
            <a:ext cx="2169537" cy="927862"/>
          </a:xfrm>
          <a:prstGeom prst="ellipse">
            <a:avLst/>
          </a:prstGeom>
          <a:solidFill>
            <a:srgbClr val="FFFF00">
              <a:alpha val="1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55507" y="1675786"/>
            <a:ext cx="88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8151191" y="1919907"/>
            <a:ext cx="11017" cy="891492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rgbClr val="FF0000">
                <a:alpha val="2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8212464" y="1983563"/>
            <a:ext cx="2232176" cy="827836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>
                <a:alpha val="2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233991" y="5730952"/>
            <a:ext cx="492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“Data Mining Concept and Techniques”, Han, et al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1239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Bayesian Networks (An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were analyzing the likelihood of a patient developing Bipolar Disorder. </a:t>
            </a:r>
          </a:p>
          <a:p>
            <a:r>
              <a:rPr lang="en-US" dirty="0" smtClean="0"/>
              <a:t>Many different factors or </a:t>
            </a:r>
            <a:r>
              <a:rPr lang="en-US" b="1" i="1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can contribute to a patient developing Bipolar Disorder.</a:t>
            </a:r>
          </a:p>
          <a:p>
            <a:r>
              <a:rPr lang="en-US" dirty="0" smtClean="0"/>
              <a:t>Some of these variables include: </a:t>
            </a:r>
          </a:p>
          <a:p>
            <a:pPr lvl="1"/>
            <a:r>
              <a:rPr lang="en-US" dirty="0" smtClean="0"/>
              <a:t>Family history</a:t>
            </a:r>
          </a:p>
          <a:p>
            <a:pPr lvl="1"/>
            <a:r>
              <a:rPr lang="en-US" dirty="0" smtClean="0"/>
              <a:t>A chemical imbalance of neurotransmitters in the brain</a:t>
            </a:r>
          </a:p>
          <a:p>
            <a:r>
              <a:rPr lang="en-US" dirty="0" smtClean="0"/>
              <a:t>If a patient is diagnosed, they are classified as either Type I or Type II.</a:t>
            </a:r>
            <a:endParaRPr lang="en-US" dirty="0"/>
          </a:p>
        </p:txBody>
      </p:sp>
      <p:pic>
        <p:nvPicPr>
          <p:cNvPr id="1026" name="Picture 2" descr="Image result for causes of bipolar dis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53" y="1155889"/>
            <a:ext cx="5629809" cy="35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8248" y="5071602"/>
            <a:ext cx="492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Source: Bipolar Disorder Word Cloud, bricefoundation.org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6789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Bayesian Networks (An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listing all the variables that can contribute to developing bipolar, in this case, family history, and Neuro-Chemical Imbalance.</a:t>
            </a:r>
          </a:p>
          <a:p>
            <a:r>
              <a:rPr lang="en-US" dirty="0" smtClean="0"/>
              <a:t>Each of these variables has a </a:t>
            </a:r>
            <a:r>
              <a:rPr lang="en-US" b="1" i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of occurring within a sample size.</a:t>
            </a:r>
          </a:p>
          <a:p>
            <a:r>
              <a:rPr lang="en-US" dirty="0" smtClean="0"/>
              <a:t>For example, in a sample size of 100, lets say 60% of patients have a family history, and 80% of patients have a chemical imbalance.</a:t>
            </a:r>
          </a:p>
          <a:p>
            <a:r>
              <a:rPr lang="en-US" dirty="0" smtClean="0"/>
              <a:t>We list the probabilities for each within a probability table.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6651765" y="3218295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34284" y="1118754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62890"/>
              </p:ext>
            </p:extLst>
          </p:nvPr>
        </p:nvGraphicFramePr>
        <p:xfrm>
          <a:off x="8494005" y="1094370"/>
          <a:ext cx="32234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13">
                  <a:extLst>
                    <a:ext uri="{9D8B030D-6E8A-4147-A177-3AD203B41FA5}">
                      <a16:colId xmlns:a16="http://schemas.microsoft.com/office/drawing/2014/main" val="1194190531"/>
                    </a:ext>
                  </a:extLst>
                </a:gridCol>
                <a:gridCol w="1611713">
                  <a:extLst>
                    <a:ext uri="{9D8B030D-6E8A-4147-A177-3AD203B41FA5}">
                      <a16:colId xmlns:a16="http://schemas.microsoft.com/office/drawing/2014/main" val="1590647346"/>
                    </a:ext>
                  </a:extLst>
                </a:gridCol>
              </a:tblGrid>
              <a:tr h="2655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Probability of Family History</a:t>
                      </a:r>
                    </a:p>
                    <a:p>
                      <a:pPr algn="ctr"/>
                      <a:r>
                        <a:rPr lang="en-US" sz="1600" dirty="0" smtClean="0"/>
                        <a:t>P(H)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4405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61852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868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46732"/>
              </p:ext>
            </p:extLst>
          </p:nvPr>
        </p:nvGraphicFramePr>
        <p:xfrm>
          <a:off x="8494005" y="3263899"/>
          <a:ext cx="32234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13">
                  <a:extLst>
                    <a:ext uri="{9D8B030D-6E8A-4147-A177-3AD203B41FA5}">
                      <a16:colId xmlns:a16="http://schemas.microsoft.com/office/drawing/2014/main" val="1194190531"/>
                    </a:ext>
                  </a:extLst>
                </a:gridCol>
                <a:gridCol w="1611713">
                  <a:extLst>
                    <a:ext uri="{9D8B030D-6E8A-4147-A177-3AD203B41FA5}">
                      <a16:colId xmlns:a16="http://schemas.microsoft.com/office/drawing/2014/main" val="1590647346"/>
                    </a:ext>
                  </a:extLst>
                </a:gridCol>
              </a:tblGrid>
              <a:tr h="2655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Probability of Family History</a:t>
                      </a:r>
                    </a:p>
                    <a:p>
                      <a:pPr algn="ctr"/>
                      <a:r>
                        <a:rPr lang="en-US" sz="1600" dirty="0" smtClean="0"/>
                        <a:t>P(I)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4405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61852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8681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19671" y="1349398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Family History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(H)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651765" y="3249066"/>
            <a:ext cx="147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Neuro-Chemical Imbalance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(I)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Bayesian Networks (An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diagram dependencies for those variables by drawing arcs between those that are </a:t>
            </a:r>
            <a:r>
              <a:rPr lang="en-US" b="1" i="1" dirty="0" smtClean="0">
                <a:solidFill>
                  <a:srgbClr val="FF0000"/>
                </a:solidFill>
              </a:rPr>
              <a:t>conditionally dependent </a:t>
            </a:r>
            <a:r>
              <a:rPr lang="en-US" dirty="0" smtClean="0"/>
              <a:t>of one another. </a:t>
            </a:r>
          </a:p>
          <a:p>
            <a:r>
              <a:rPr lang="en-US" dirty="0" smtClean="0"/>
              <a:t>In this case, Family History and Neuro-Chemical Imbalance are contributing factors to developing Bipolar Disorder. </a:t>
            </a:r>
          </a:p>
          <a:p>
            <a:r>
              <a:rPr lang="en-US" dirty="0" smtClean="0"/>
              <a:t>Nodes that do not have arcs are said to be </a:t>
            </a:r>
            <a:r>
              <a:rPr lang="en-US" b="1" i="1" dirty="0" smtClean="0">
                <a:solidFill>
                  <a:srgbClr val="FF0000"/>
                </a:solidFill>
              </a:rPr>
              <a:t>conditionally independent</a:t>
            </a:r>
            <a:r>
              <a:rPr lang="en-US" dirty="0" smtClean="0"/>
              <a:t> of one another, that is, the existence of one does not affect the probability of the other occurring.</a:t>
            </a:r>
          </a:p>
          <a:p>
            <a:r>
              <a:rPr lang="en-US" dirty="0" smtClean="0"/>
              <a:t>Both (H) and (I) are </a:t>
            </a:r>
            <a:r>
              <a:rPr lang="en-US" b="1" i="1" dirty="0" smtClean="0">
                <a:solidFill>
                  <a:srgbClr val="FF0000"/>
                </a:solidFill>
              </a:rPr>
              <a:t>parent nodes </a:t>
            </a:r>
            <a:r>
              <a:rPr lang="en-US" dirty="0" smtClean="0"/>
              <a:t>of their </a:t>
            </a:r>
            <a:r>
              <a:rPr lang="en-US" b="1" i="1" dirty="0" smtClean="0">
                <a:solidFill>
                  <a:srgbClr val="FF0000"/>
                </a:solidFill>
              </a:rPr>
              <a:t>descendent</a:t>
            </a:r>
            <a:r>
              <a:rPr lang="en-US" dirty="0" smtClean="0"/>
              <a:t> (B)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519671" y="1036285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9671" y="1232993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Family History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(H)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 bwMode="auto">
          <a:xfrm>
            <a:off x="8137315" y="3370025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37315" y="3571572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Bipolar Disorder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(B)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14423" y="1063722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4423" y="1146403"/>
            <a:ext cx="147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Neuro-Chemical Imbalance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(I)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4" idx="4"/>
            <a:endCxn id="6" idx="1"/>
          </p:cNvCxnSpPr>
          <p:nvPr/>
        </p:nvCxnSpPr>
        <p:spPr bwMode="auto">
          <a:xfrm>
            <a:off x="7251191" y="2298157"/>
            <a:ext cx="1100381" cy="125666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8" idx="4"/>
            <a:endCxn id="6" idx="7"/>
          </p:cNvCxnSpPr>
          <p:nvPr/>
        </p:nvCxnSpPr>
        <p:spPr bwMode="auto">
          <a:xfrm flipH="1">
            <a:off x="9386098" y="2325594"/>
            <a:ext cx="859845" cy="122922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64431" y="4847774"/>
            <a:ext cx="2133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/>
                </a:solidFill>
              </a:rPr>
              <a:t>Child/Descendent Node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9560" y="2023566"/>
            <a:ext cx="109025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/>
                </a:solidFill>
              </a:rPr>
              <a:t>Parent Nodes</a:t>
            </a:r>
            <a:endParaRPr lang="en-US" sz="1800" i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7806984" y="2171829"/>
            <a:ext cx="501106" cy="23337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7" idx="3"/>
          </p:cNvCxnSpPr>
          <p:nvPr/>
        </p:nvCxnSpPr>
        <p:spPr bwMode="auto">
          <a:xfrm flipV="1">
            <a:off x="9359819" y="2113029"/>
            <a:ext cx="373066" cy="2337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6" idx="1"/>
          </p:cNvCxnSpPr>
          <p:nvPr/>
        </p:nvCxnSpPr>
        <p:spPr bwMode="auto">
          <a:xfrm flipH="1" flipV="1">
            <a:off x="9135545" y="4572280"/>
            <a:ext cx="428886" cy="59866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152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Bayesian Networks (An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calculate the conditional probability of the child nodes based on the probabilities of their parents. </a:t>
            </a:r>
            <a:endParaRPr lang="en-US" dirty="0"/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08296"/>
              </p:ext>
            </p:extLst>
          </p:nvPr>
        </p:nvGraphicFramePr>
        <p:xfrm>
          <a:off x="7914265" y="2050203"/>
          <a:ext cx="1825944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8648">
                  <a:extLst>
                    <a:ext uri="{9D8B030D-6E8A-4147-A177-3AD203B41FA5}">
                      <a16:colId xmlns:a16="http://schemas.microsoft.com/office/drawing/2014/main" val="80285463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757469811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3341351639"/>
                    </a:ext>
                  </a:extLst>
                </a:gridCol>
              </a:tblGrid>
              <a:tr h="2942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P(B)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68303"/>
                  </a:ext>
                </a:extLst>
              </a:tr>
              <a:tr h="294245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.48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66577"/>
                  </a:ext>
                </a:extLst>
              </a:tr>
              <a:tr h="294245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01724"/>
                  </a:ext>
                </a:extLst>
              </a:tr>
              <a:tr h="294245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8237"/>
                  </a:ext>
                </a:extLst>
              </a:tr>
              <a:tr h="294245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US" sz="1600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.08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031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61526"/>
              </p:ext>
            </p:extLst>
          </p:nvPr>
        </p:nvGraphicFramePr>
        <p:xfrm>
          <a:off x="6082444" y="1037337"/>
          <a:ext cx="138351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57">
                  <a:extLst>
                    <a:ext uri="{9D8B030D-6E8A-4147-A177-3AD203B41FA5}">
                      <a16:colId xmlns:a16="http://schemas.microsoft.com/office/drawing/2014/main" val="1194190531"/>
                    </a:ext>
                  </a:extLst>
                </a:gridCol>
                <a:gridCol w="691757">
                  <a:extLst>
                    <a:ext uri="{9D8B030D-6E8A-4147-A177-3AD203B41FA5}">
                      <a16:colId xmlns:a16="http://schemas.microsoft.com/office/drawing/2014/main" val="1590647346"/>
                    </a:ext>
                  </a:extLst>
                </a:gridCol>
              </a:tblGrid>
              <a:tr h="2709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P(H)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4405"/>
                  </a:ext>
                </a:extLst>
              </a:tr>
              <a:tr h="295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61852"/>
                  </a:ext>
                </a:extLst>
              </a:tr>
              <a:tr h="295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868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30762"/>
              </p:ext>
            </p:extLst>
          </p:nvPr>
        </p:nvGraphicFramePr>
        <p:xfrm>
          <a:off x="10466481" y="1001219"/>
          <a:ext cx="128683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18">
                  <a:extLst>
                    <a:ext uri="{9D8B030D-6E8A-4147-A177-3AD203B41FA5}">
                      <a16:colId xmlns:a16="http://schemas.microsoft.com/office/drawing/2014/main" val="1194190531"/>
                    </a:ext>
                  </a:extLst>
                </a:gridCol>
                <a:gridCol w="643418">
                  <a:extLst>
                    <a:ext uri="{9D8B030D-6E8A-4147-A177-3AD203B41FA5}">
                      <a16:colId xmlns:a16="http://schemas.microsoft.com/office/drawing/2014/main" val="1590647346"/>
                    </a:ext>
                  </a:extLst>
                </a:gridCol>
              </a:tblGrid>
              <a:tr h="3136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P(I)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64405"/>
                  </a:ext>
                </a:extLst>
              </a:tr>
              <a:tr h="342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61852"/>
                  </a:ext>
                </a:extLst>
              </a:tr>
              <a:tr h="3421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38681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8023017" y="4480167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8404" y="4649438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Bipolar Disorder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(B)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979529" y="2411908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290277" y="2367099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90277" y="2449780"/>
            <a:ext cx="147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Neuro-Chemical Imbalance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(I)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9" idx="6"/>
            <a:endCxn id="8" idx="1"/>
          </p:cNvCxnSpPr>
          <p:nvPr/>
        </p:nvCxnSpPr>
        <p:spPr bwMode="auto">
          <a:xfrm>
            <a:off x="7442569" y="3042844"/>
            <a:ext cx="565835" cy="206825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12" idx="1"/>
            <a:endCxn id="8" idx="3"/>
          </p:cNvCxnSpPr>
          <p:nvPr/>
        </p:nvCxnSpPr>
        <p:spPr bwMode="auto">
          <a:xfrm flipH="1">
            <a:off x="9486057" y="3049945"/>
            <a:ext cx="804220" cy="206115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950303" y="2581179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Family History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(H)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2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  <p:bldP spid="1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Bayesian Networks (An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continue this process for subsequent child nodes of each parent. </a:t>
            </a:r>
          </a:p>
          <a:p>
            <a:r>
              <a:rPr lang="en-US" dirty="0" smtClean="0"/>
              <a:t>In this case, if a patient is diagnosed Bi-Polar, they can be one of two types.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519671" y="1036285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9671" y="1232993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Family History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(H)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 bwMode="auto">
          <a:xfrm>
            <a:off x="7943476" y="2346732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8863" y="2494865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Bipolar Disorder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(B)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14423" y="1063722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4423" y="1146403"/>
            <a:ext cx="147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Neuro-Chemical Imbalance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(I)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 bwMode="auto">
          <a:xfrm>
            <a:off x="7251191" y="2298157"/>
            <a:ext cx="906542" cy="23337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8" idx="4"/>
            <a:endCxn id="6" idx="7"/>
          </p:cNvCxnSpPr>
          <p:nvPr/>
        </p:nvCxnSpPr>
        <p:spPr bwMode="auto">
          <a:xfrm flipH="1">
            <a:off x="9192259" y="2325594"/>
            <a:ext cx="1053684" cy="2059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804893" y="3947795"/>
            <a:ext cx="170953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Child/Descendent Node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868" y="2818680"/>
            <a:ext cx="109025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/>
                </a:solidFill>
              </a:rPr>
              <a:t>Parent Node</a:t>
            </a:r>
            <a:endParaRPr lang="en-US" sz="1800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 flipV="1">
            <a:off x="7608127" y="2908143"/>
            <a:ext cx="373066" cy="23370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2" idx="2"/>
            <a:endCxn id="19" idx="7"/>
          </p:cNvCxnSpPr>
          <p:nvPr/>
        </p:nvCxnSpPr>
        <p:spPr bwMode="auto">
          <a:xfrm flipH="1">
            <a:off x="7855721" y="4471015"/>
            <a:ext cx="803937" cy="233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6606938" y="4520058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6938" y="4716766"/>
            <a:ext cx="147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Type I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(Y1)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9192259" y="4516534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92259" y="4713242"/>
            <a:ext cx="147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Type II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(YII)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 bwMode="auto">
          <a:xfrm flipH="1">
            <a:off x="7338458" y="3406319"/>
            <a:ext cx="731520" cy="11137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endCxn id="21" idx="0"/>
          </p:cNvCxnSpPr>
          <p:nvPr/>
        </p:nvCxnSpPr>
        <p:spPr bwMode="auto">
          <a:xfrm>
            <a:off x="9074728" y="3505700"/>
            <a:ext cx="849051" cy="101083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2" idx="2"/>
            <a:endCxn id="21" idx="1"/>
          </p:cNvCxnSpPr>
          <p:nvPr/>
        </p:nvCxnSpPr>
        <p:spPr bwMode="auto">
          <a:xfrm>
            <a:off x="8659658" y="4471015"/>
            <a:ext cx="746858" cy="23031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71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2" grpId="0" animBg="1"/>
      <p:bldP spid="13" grpId="0" animBg="1"/>
      <p:bldP spid="19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in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P(H), P(I)</a:t>
            </a:r>
          </a:p>
          <a:p>
            <a:r>
              <a:rPr lang="en-US" sz="4400" dirty="0" smtClean="0"/>
              <a:t>P(B | H,I)</a:t>
            </a:r>
          </a:p>
          <a:p>
            <a:r>
              <a:rPr lang="en-US" sz="4400" dirty="0" smtClean="0"/>
              <a:t>P(Y1 | B)</a:t>
            </a:r>
          </a:p>
          <a:p>
            <a:r>
              <a:rPr lang="en-US" sz="4400" dirty="0" smtClean="0"/>
              <a:t>P(YII | B)</a:t>
            </a:r>
            <a:endParaRPr lang="en-US" sz="4400" dirty="0"/>
          </a:p>
        </p:txBody>
      </p:sp>
      <p:sp>
        <p:nvSpPr>
          <p:cNvPr id="4" name="Oval 3"/>
          <p:cNvSpPr/>
          <p:nvPr/>
        </p:nvSpPr>
        <p:spPr bwMode="auto">
          <a:xfrm>
            <a:off x="6519671" y="1036285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9671" y="1232993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Family History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(H)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 bwMode="auto">
          <a:xfrm>
            <a:off x="7943476" y="2346732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8863" y="2494865"/>
            <a:ext cx="1477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Bipolar Disorder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(B)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14423" y="1063722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4423" y="1146403"/>
            <a:ext cx="1477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Neuro-Chemical Imbalance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(I)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 bwMode="auto">
          <a:xfrm>
            <a:off x="7251191" y="2298157"/>
            <a:ext cx="906542" cy="23337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8" idx="4"/>
            <a:endCxn id="6" idx="7"/>
          </p:cNvCxnSpPr>
          <p:nvPr/>
        </p:nvCxnSpPr>
        <p:spPr bwMode="auto">
          <a:xfrm flipH="1">
            <a:off x="9192259" y="2325594"/>
            <a:ext cx="1053684" cy="2059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6606938" y="4520058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06938" y="4716766"/>
            <a:ext cx="147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Type I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(Y1)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8" name="Oval 17"/>
          <p:cNvSpPr/>
          <p:nvPr/>
        </p:nvSpPr>
        <p:spPr bwMode="auto">
          <a:xfrm>
            <a:off x="9192259" y="4516534"/>
            <a:ext cx="1463040" cy="126187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92259" y="4713242"/>
            <a:ext cx="1477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Type II</a:t>
            </a:r>
          </a:p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(YII)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20" name="Straight Arrow Connector 19"/>
          <p:cNvCxnSpPr>
            <a:endCxn id="16" idx="0"/>
          </p:cNvCxnSpPr>
          <p:nvPr/>
        </p:nvCxnSpPr>
        <p:spPr bwMode="auto">
          <a:xfrm flipH="1">
            <a:off x="7338458" y="3406319"/>
            <a:ext cx="731520" cy="11137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8" idx="0"/>
          </p:cNvCxnSpPr>
          <p:nvPr/>
        </p:nvCxnSpPr>
        <p:spPr bwMode="auto">
          <a:xfrm>
            <a:off x="9074728" y="3505700"/>
            <a:ext cx="849051" cy="101083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93387" y="973394"/>
            <a:ext cx="5597832" cy="47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4400" kern="0" dirty="0" smtClean="0"/>
              <a:t>P(H), P(I)</a:t>
            </a:r>
          </a:p>
          <a:p>
            <a:r>
              <a:rPr lang="en-US" sz="4400" kern="0" dirty="0" smtClean="0"/>
              <a:t>P(B | H,I)</a:t>
            </a:r>
          </a:p>
          <a:p>
            <a:r>
              <a:rPr lang="en-US" sz="4400" kern="0" dirty="0" smtClean="0"/>
              <a:t>P(Y1 | B)</a:t>
            </a:r>
          </a:p>
          <a:p>
            <a:r>
              <a:rPr lang="en-US" sz="4400" kern="0" dirty="0" smtClean="0"/>
              <a:t>P(YII | B)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19047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NJI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JIT" id="{A6FF7ECF-71F8-48B4-BCFB-86FE3CFC6CA3}" vid="{9D4420D0-97D0-4F81-8488-5E4EAD91F9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NJIT</Template>
  <TotalTime>469</TotalTime>
  <Words>1622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Gill Sans MT</vt:lpstr>
      <vt:lpstr>NJIT</vt:lpstr>
      <vt:lpstr>Bayesian Network Inference and Analysis</vt:lpstr>
      <vt:lpstr>What is a Bayesian Network?</vt:lpstr>
      <vt:lpstr>What is a Bayesian Network?</vt:lpstr>
      <vt:lpstr>Building Bayesian Networks (An Example)</vt:lpstr>
      <vt:lpstr>Building Bayesian Networks (An Example)</vt:lpstr>
      <vt:lpstr>Building Bayesian Networks (An Example)</vt:lpstr>
      <vt:lpstr>Building Bayesian Networks (An Example)</vt:lpstr>
      <vt:lpstr>Building Bayesian Networks (An Example)</vt:lpstr>
      <vt:lpstr>Probability in Bayesian Networks</vt:lpstr>
      <vt:lpstr>Loops and Cycles</vt:lpstr>
      <vt:lpstr>Bayes Rule</vt:lpstr>
      <vt:lpstr>Bayesian Network Uses</vt:lpstr>
      <vt:lpstr>Bayesian Network Uses</vt:lpstr>
      <vt:lpstr>Bayesian Networks for Causal Discovery</vt:lpstr>
      <vt:lpstr>Bayesian Networks for Causal Discovery</vt:lpstr>
      <vt:lpstr>Complex Systems – Causal Network (CS-CN)</vt:lpstr>
      <vt:lpstr>Complex Systems – Causal Network (CS-CN)</vt:lpstr>
      <vt:lpstr>Complex Systems – Causal Network (CS-CN)</vt:lpstr>
      <vt:lpstr>Complex Systems – Causal Network (CS-CN)</vt:lpstr>
      <vt:lpstr>Complex Systems – Causal Network (CS-CN)</vt:lpstr>
      <vt:lpstr>Bayesian Network Tools</vt:lpstr>
      <vt:lpstr>References</vt:lpstr>
      <vt:lpstr>Questions?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54</cp:revision>
  <dcterms:created xsi:type="dcterms:W3CDTF">2017-04-15T17:22:15Z</dcterms:created>
  <dcterms:modified xsi:type="dcterms:W3CDTF">2017-05-04T21:09:02Z</dcterms:modified>
</cp:coreProperties>
</file>