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7" r:id="rId3"/>
    <p:sldId id="258" r:id="rId4"/>
    <p:sldId id="259" r:id="rId5"/>
    <p:sldId id="276" r:id="rId6"/>
    <p:sldId id="260" r:id="rId7"/>
    <p:sldId id="262" r:id="rId8"/>
    <p:sldId id="261" r:id="rId9"/>
    <p:sldId id="263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600F3-E1BD-46DE-86DC-6E1D4C16DF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53EB0F-59F4-4C93-B9C2-6BF41437CC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Revolutionizing Patient-Doctor Interaction with AI</a:t>
          </a:r>
        </a:p>
      </dgm:t>
    </dgm:pt>
    <dgm:pt modelId="{CC77E1AC-0376-4AC2-BA2A-4189B0CE4959}" type="parTrans" cxnId="{00950E1E-6F07-4D93-B9AB-B5146D36695E}">
      <dgm:prSet/>
      <dgm:spPr/>
      <dgm:t>
        <a:bodyPr/>
        <a:lstStyle/>
        <a:p>
          <a:endParaRPr lang="en-US"/>
        </a:p>
      </dgm:t>
    </dgm:pt>
    <dgm:pt modelId="{F14BFA2A-58CC-4E88-8E21-21C335AAB479}" type="sibTrans" cxnId="{00950E1E-6F07-4D93-B9AB-B5146D36695E}">
      <dgm:prSet/>
      <dgm:spPr/>
      <dgm:t>
        <a:bodyPr/>
        <a:lstStyle/>
        <a:p>
          <a:endParaRPr lang="en-US"/>
        </a:p>
      </dgm:t>
    </dgm:pt>
    <dgm:pt modelId="{926EFCB9-824E-4BBB-A2BC-38DCBBF1E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Presented By: </a:t>
          </a:r>
          <a:r>
            <a:rPr lang="en-US" b="1" dirty="0"/>
            <a:t>Avinash Chavan</a:t>
          </a:r>
        </a:p>
      </dgm:t>
    </dgm:pt>
    <dgm:pt modelId="{696EF04A-3501-4465-BD5D-4B50EA0378D2}" type="parTrans" cxnId="{89082533-D425-4E08-A47C-CA78F19500FF}">
      <dgm:prSet/>
      <dgm:spPr/>
      <dgm:t>
        <a:bodyPr/>
        <a:lstStyle/>
        <a:p>
          <a:endParaRPr lang="en-US"/>
        </a:p>
      </dgm:t>
    </dgm:pt>
    <dgm:pt modelId="{0EEBAA09-AC77-4AE7-A93A-5199D8746E4C}" type="sibTrans" cxnId="{89082533-D425-4E08-A47C-CA78F19500FF}">
      <dgm:prSet/>
      <dgm:spPr/>
      <dgm:t>
        <a:bodyPr/>
        <a:lstStyle/>
        <a:p>
          <a:endParaRPr lang="en-US"/>
        </a:p>
      </dgm:t>
    </dgm:pt>
    <dgm:pt modelId="{4789AF1D-8892-4584-90BD-5404AA5BF6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/>
            <a:t>Institution: </a:t>
          </a:r>
          <a:r>
            <a:rPr lang="en-US" sz="1800" b="1" kern="1200" dirty="0" err="1"/>
            <a:t>Adsul’s</a:t>
          </a:r>
          <a:r>
            <a:rPr lang="en-US" sz="1800" b="1" kern="1200" dirty="0"/>
            <a:t> Technical Campus</a:t>
          </a:r>
          <a:endParaRPr lang="en-US" sz="1800" b="1" kern="1200" dirty="0">
            <a:latin typeface="Calibri"/>
            <a:ea typeface="+mn-ea"/>
            <a:cs typeface="+mn-cs"/>
          </a:endParaRPr>
        </a:p>
      </dgm:t>
    </dgm:pt>
    <dgm:pt modelId="{3C3831D9-876C-4F5F-8A1B-292804C0B9D4}" type="parTrans" cxnId="{BBE2CFD2-2F5B-4D35-81A7-A63A5E1C9E6D}">
      <dgm:prSet/>
      <dgm:spPr/>
      <dgm:t>
        <a:bodyPr/>
        <a:lstStyle/>
        <a:p>
          <a:endParaRPr lang="en-US"/>
        </a:p>
      </dgm:t>
    </dgm:pt>
    <dgm:pt modelId="{3FD18565-6E01-4812-A904-F9B13A039751}" type="sibTrans" cxnId="{BBE2CFD2-2F5B-4D35-81A7-A63A5E1C9E6D}">
      <dgm:prSet/>
      <dgm:spPr/>
      <dgm:t>
        <a:bodyPr/>
        <a:lstStyle/>
        <a:p>
          <a:endParaRPr lang="en-US"/>
        </a:p>
      </dgm:t>
    </dgm:pt>
    <dgm:pt modelId="{CD9CC3FF-7542-4713-8AD7-C6DBED9B74D5}" type="pres">
      <dgm:prSet presAssocID="{635600F3-E1BD-46DE-86DC-6E1D4C16DFDC}" presName="root" presStyleCnt="0">
        <dgm:presLayoutVars>
          <dgm:dir/>
          <dgm:resizeHandles val="exact"/>
        </dgm:presLayoutVars>
      </dgm:prSet>
      <dgm:spPr/>
    </dgm:pt>
    <dgm:pt modelId="{E8DCE5D4-DBFF-479A-AC5F-7BE8486328AB}" type="pres">
      <dgm:prSet presAssocID="{9F53EB0F-59F4-4C93-B9C2-6BF41437CC81}" presName="compNode" presStyleCnt="0"/>
      <dgm:spPr/>
    </dgm:pt>
    <dgm:pt modelId="{0475DA08-0FD0-445D-B6A7-7DA92FF04F60}" type="pres">
      <dgm:prSet presAssocID="{9F53EB0F-59F4-4C93-B9C2-6BF41437CC81}" presName="bgRect" presStyleLbl="bgShp" presStyleIdx="0" presStyleCnt="3" custLinFactNeighborY="9830"/>
      <dgm:spPr/>
    </dgm:pt>
    <dgm:pt modelId="{CD9C58E6-D9C0-41EC-A965-7C3F1173228C}" type="pres">
      <dgm:prSet presAssocID="{9F53EB0F-59F4-4C93-B9C2-6BF41437CC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F276625-A77D-4489-9A4C-D3EF39F330E1}" type="pres">
      <dgm:prSet presAssocID="{9F53EB0F-59F4-4C93-B9C2-6BF41437CC81}" presName="spaceRect" presStyleCnt="0"/>
      <dgm:spPr/>
    </dgm:pt>
    <dgm:pt modelId="{746AE2A7-8D19-48A8-BC15-880E4BBA8E6D}" type="pres">
      <dgm:prSet presAssocID="{9F53EB0F-59F4-4C93-B9C2-6BF41437CC81}" presName="parTx" presStyleLbl="revTx" presStyleIdx="0" presStyleCnt="3">
        <dgm:presLayoutVars>
          <dgm:chMax val="0"/>
          <dgm:chPref val="0"/>
        </dgm:presLayoutVars>
      </dgm:prSet>
      <dgm:spPr/>
    </dgm:pt>
    <dgm:pt modelId="{ACD4A8BE-CB81-4172-938C-BB61F17F0B65}" type="pres">
      <dgm:prSet presAssocID="{F14BFA2A-58CC-4E88-8E21-21C335AAB479}" presName="sibTrans" presStyleCnt="0"/>
      <dgm:spPr/>
    </dgm:pt>
    <dgm:pt modelId="{AA63C7DF-7FC9-45BC-B690-7193A5828B99}" type="pres">
      <dgm:prSet presAssocID="{926EFCB9-824E-4BBB-A2BC-38DCBBF1E6B9}" presName="compNode" presStyleCnt="0"/>
      <dgm:spPr/>
    </dgm:pt>
    <dgm:pt modelId="{854EB859-9A35-4023-B220-BB967D0CDBB1}" type="pres">
      <dgm:prSet presAssocID="{926EFCB9-824E-4BBB-A2BC-38DCBBF1E6B9}" presName="bgRect" presStyleLbl="bgShp" presStyleIdx="1" presStyleCnt="3" custLinFactNeighborX="-2292" custLinFactNeighborY="612"/>
      <dgm:spPr/>
    </dgm:pt>
    <dgm:pt modelId="{73215BA1-5246-4480-A6C5-FF0B054AC5AD}" type="pres">
      <dgm:prSet presAssocID="{926EFCB9-824E-4BBB-A2BC-38DCBBF1E6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6090450-D0A3-421A-B008-303F70E82DEC}" type="pres">
      <dgm:prSet presAssocID="{926EFCB9-824E-4BBB-A2BC-38DCBBF1E6B9}" presName="spaceRect" presStyleCnt="0"/>
      <dgm:spPr/>
    </dgm:pt>
    <dgm:pt modelId="{B9428453-4AC6-4138-B039-C5EA31EBF90A}" type="pres">
      <dgm:prSet presAssocID="{926EFCB9-824E-4BBB-A2BC-38DCBBF1E6B9}" presName="parTx" presStyleLbl="revTx" presStyleIdx="1" presStyleCnt="3">
        <dgm:presLayoutVars>
          <dgm:chMax val="0"/>
          <dgm:chPref val="0"/>
        </dgm:presLayoutVars>
      </dgm:prSet>
      <dgm:spPr/>
    </dgm:pt>
    <dgm:pt modelId="{39D8EBF2-FAE6-44CC-8212-4448F1A4F971}" type="pres">
      <dgm:prSet presAssocID="{0EEBAA09-AC77-4AE7-A93A-5199D8746E4C}" presName="sibTrans" presStyleCnt="0"/>
      <dgm:spPr/>
    </dgm:pt>
    <dgm:pt modelId="{C8C5AFF9-086A-4A29-BC81-DDAE2F95A64C}" type="pres">
      <dgm:prSet presAssocID="{4789AF1D-8892-4584-90BD-5404AA5BF6E8}" presName="compNode" presStyleCnt="0"/>
      <dgm:spPr/>
    </dgm:pt>
    <dgm:pt modelId="{A71DFA15-6DA0-4C40-91F9-04BE5AD6D787}" type="pres">
      <dgm:prSet presAssocID="{4789AF1D-8892-4584-90BD-5404AA5BF6E8}" presName="bgRect" presStyleLbl="bgShp" presStyleIdx="2" presStyleCnt="3"/>
      <dgm:spPr/>
    </dgm:pt>
    <dgm:pt modelId="{0705EE1A-D98B-4656-AB60-06DE8EB18799}" type="pres">
      <dgm:prSet presAssocID="{4789AF1D-8892-4584-90BD-5404AA5BF6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9B7E4DD-77A5-4CE2-9A93-09A98F1898F0}" type="pres">
      <dgm:prSet presAssocID="{4789AF1D-8892-4584-90BD-5404AA5BF6E8}" presName="spaceRect" presStyleCnt="0"/>
      <dgm:spPr/>
    </dgm:pt>
    <dgm:pt modelId="{BCD8BFE4-4489-4FAC-829B-2E7636351DA6}" type="pres">
      <dgm:prSet presAssocID="{4789AF1D-8892-4584-90BD-5404AA5BF6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950E1E-6F07-4D93-B9AB-B5146D36695E}" srcId="{635600F3-E1BD-46DE-86DC-6E1D4C16DFDC}" destId="{9F53EB0F-59F4-4C93-B9C2-6BF41437CC81}" srcOrd="0" destOrd="0" parTransId="{CC77E1AC-0376-4AC2-BA2A-4189B0CE4959}" sibTransId="{F14BFA2A-58CC-4E88-8E21-21C335AAB479}"/>
    <dgm:cxn modelId="{25A65F31-C89E-4C79-8E91-E9C543C45BFF}" type="presOf" srcId="{4789AF1D-8892-4584-90BD-5404AA5BF6E8}" destId="{BCD8BFE4-4489-4FAC-829B-2E7636351DA6}" srcOrd="0" destOrd="0" presId="urn:microsoft.com/office/officeart/2018/2/layout/IconVerticalSolidList"/>
    <dgm:cxn modelId="{89082533-D425-4E08-A47C-CA78F19500FF}" srcId="{635600F3-E1BD-46DE-86DC-6E1D4C16DFDC}" destId="{926EFCB9-824E-4BBB-A2BC-38DCBBF1E6B9}" srcOrd="1" destOrd="0" parTransId="{696EF04A-3501-4465-BD5D-4B50EA0378D2}" sibTransId="{0EEBAA09-AC77-4AE7-A93A-5199D8746E4C}"/>
    <dgm:cxn modelId="{1ECE9DA6-6A7B-4D25-BEEA-9FEACDE6F9AA}" type="presOf" srcId="{926EFCB9-824E-4BBB-A2BC-38DCBBF1E6B9}" destId="{B9428453-4AC6-4138-B039-C5EA31EBF90A}" srcOrd="0" destOrd="0" presId="urn:microsoft.com/office/officeart/2018/2/layout/IconVerticalSolidList"/>
    <dgm:cxn modelId="{DFED1BA9-6D82-4334-9E3B-9A094F956C5C}" type="presOf" srcId="{9F53EB0F-59F4-4C93-B9C2-6BF41437CC81}" destId="{746AE2A7-8D19-48A8-BC15-880E4BBA8E6D}" srcOrd="0" destOrd="0" presId="urn:microsoft.com/office/officeart/2018/2/layout/IconVerticalSolidList"/>
    <dgm:cxn modelId="{730F16C8-2481-4363-B0EC-478179E8968C}" type="presOf" srcId="{635600F3-E1BD-46DE-86DC-6E1D4C16DFDC}" destId="{CD9CC3FF-7542-4713-8AD7-C6DBED9B74D5}" srcOrd="0" destOrd="0" presId="urn:microsoft.com/office/officeart/2018/2/layout/IconVerticalSolidList"/>
    <dgm:cxn modelId="{BBE2CFD2-2F5B-4D35-81A7-A63A5E1C9E6D}" srcId="{635600F3-E1BD-46DE-86DC-6E1D4C16DFDC}" destId="{4789AF1D-8892-4584-90BD-5404AA5BF6E8}" srcOrd="2" destOrd="0" parTransId="{3C3831D9-876C-4F5F-8A1B-292804C0B9D4}" sibTransId="{3FD18565-6E01-4812-A904-F9B13A039751}"/>
    <dgm:cxn modelId="{21075D2A-E7B9-44C5-ABEB-C3EF5EE5B813}" type="presParOf" srcId="{CD9CC3FF-7542-4713-8AD7-C6DBED9B74D5}" destId="{E8DCE5D4-DBFF-479A-AC5F-7BE8486328AB}" srcOrd="0" destOrd="0" presId="urn:microsoft.com/office/officeart/2018/2/layout/IconVerticalSolidList"/>
    <dgm:cxn modelId="{488DE8B6-9866-48E3-97C8-BF2058C51B05}" type="presParOf" srcId="{E8DCE5D4-DBFF-479A-AC5F-7BE8486328AB}" destId="{0475DA08-0FD0-445D-B6A7-7DA92FF04F60}" srcOrd="0" destOrd="0" presId="urn:microsoft.com/office/officeart/2018/2/layout/IconVerticalSolidList"/>
    <dgm:cxn modelId="{497CC8B3-FB6C-45EA-A0E9-CFFF99BE4A90}" type="presParOf" srcId="{E8DCE5D4-DBFF-479A-AC5F-7BE8486328AB}" destId="{CD9C58E6-D9C0-41EC-A965-7C3F1173228C}" srcOrd="1" destOrd="0" presId="urn:microsoft.com/office/officeart/2018/2/layout/IconVerticalSolidList"/>
    <dgm:cxn modelId="{D1EABFE1-A96D-43FD-9E50-BB5F074FB472}" type="presParOf" srcId="{E8DCE5D4-DBFF-479A-AC5F-7BE8486328AB}" destId="{9F276625-A77D-4489-9A4C-D3EF39F330E1}" srcOrd="2" destOrd="0" presId="urn:microsoft.com/office/officeart/2018/2/layout/IconVerticalSolidList"/>
    <dgm:cxn modelId="{EA847ED1-E72B-4C6A-B475-1006BDC5CF04}" type="presParOf" srcId="{E8DCE5D4-DBFF-479A-AC5F-7BE8486328AB}" destId="{746AE2A7-8D19-48A8-BC15-880E4BBA8E6D}" srcOrd="3" destOrd="0" presId="urn:microsoft.com/office/officeart/2018/2/layout/IconVerticalSolidList"/>
    <dgm:cxn modelId="{64BCC9AB-744A-49E9-899E-040577213860}" type="presParOf" srcId="{CD9CC3FF-7542-4713-8AD7-C6DBED9B74D5}" destId="{ACD4A8BE-CB81-4172-938C-BB61F17F0B65}" srcOrd="1" destOrd="0" presId="urn:microsoft.com/office/officeart/2018/2/layout/IconVerticalSolidList"/>
    <dgm:cxn modelId="{39C80C5A-4949-4DA5-9EAC-736DB278E66E}" type="presParOf" srcId="{CD9CC3FF-7542-4713-8AD7-C6DBED9B74D5}" destId="{AA63C7DF-7FC9-45BC-B690-7193A5828B99}" srcOrd="2" destOrd="0" presId="urn:microsoft.com/office/officeart/2018/2/layout/IconVerticalSolidList"/>
    <dgm:cxn modelId="{1A6C8BA4-B62A-4035-B4A7-CCE9F52B36CA}" type="presParOf" srcId="{AA63C7DF-7FC9-45BC-B690-7193A5828B99}" destId="{854EB859-9A35-4023-B220-BB967D0CDBB1}" srcOrd="0" destOrd="0" presId="urn:microsoft.com/office/officeart/2018/2/layout/IconVerticalSolidList"/>
    <dgm:cxn modelId="{EDD95A1A-C36B-436F-97C0-86F3102B9268}" type="presParOf" srcId="{AA63C7DF-7FC9-45BC-B690-7193A5828B99}" destId="{73215BA1-5246-4480-A6C5-FF0B054AC5AD}" srcOrd="1" destOrd="0" presId="urn:microsoft.com/office/officeart/2018/2/layout/IconVerticalSolidList"/>
    <dgm:cxn modelId="{26A25522-3600-4CFD-B589-F56CBA10745A}" type="presParOf" srcId="{AA63C7DF-7FC9-45BC-B690-7193A5828B99}" destId="{46090450-D0A3-421A-B008-303F70E82DEC}" srcOrd="2" destOrd="0" presId="urn:microsoft.com/office/officeart/2018/2/layout/IconVerticalSolidList"/>
    <dgm:cxn modelId="{56844D1F-E132-4D4D-907E-2C3956D22239}" type="presParOf" srcId="{AA63C7DF-7FC9-45BC-B690-7193A5828B99}" destId="{B9428453-4AC6-4138-B039-C5EA31EBF90A}" srcOrd="3" destOrd="0" presId="urn:microsoft.com/office/officeart/2018/2/layout/IconVerticalSolidList"/>
    <dgm:cxn modelId="{0CA94DA5-AE20-494C-B5FF-9362DF766F04}" type="presParOf" srcId="{CD9CC3FF-7542-4713-8AD7-C6DBED9B74D5}" destId="{39D8EBF2-FAE6-44CC-8212-4448F1A4F971}" srcOrd="3" destOrd="0" presId="urn:microsoft.com/office/officeart/2018/2/layout/IconVerticalSolidList"/>
    <dgm:cxn modelId="{C88CDD29-3438-4153-9710-C60FF4D31696}" type="presParOf" srcId="{CD9CC3FF-7542-4713-8AD7-C6DBED9B74D5}" destId="{C8C5AFF9-086A-4A29-BC81-DDAE2F95A64C}" srcOrd="4" destOrd="0" presId="urn:microsoft.com/office/officeart/2018/2/layout/IconVerticalSolidList"/>
    <dgm:cxn modelId="{655CBF9D-DB04-4987-B54B-3EF65FDC94EE}" type="presParOf" srcId="{C8C5AFF9-086A-4A29-BC81-DDAE2F95A64C}" destId="{A71DFA15-6DA0-4C40-91F9-04BE5AD6D787}" srcOrd="0" destOrd="0" presId="urn:microsoft.com/office/officeart/2018/2/layout/IconVerticalSolidList"/>
    <dgm:cxn modelId="{BDE3507F-149C-4279-9050-F8C409127011}" type="presParOf" srcId="{C8C5AFF9-086A-4A29-BC81-DDAE2F95A64C}" destId="{0705EE1A-D98B-4656-AB60-06DE8EB18799}" srcOrd="1" destOrd="0" presId="urn:microsoft.com/office/officeart/2018/2/layout/IconVerticalSolidList"/>
    <dgm:cxn modelId="{6F873D8A-0646-4280-AB74-8715C15E1BA4}" type="presParOf" srcId="{C8C5AFF9-086A-4A29-BC81-DDAE2F95A64C}" destId="{E9B7E4DD-77A5-4CE2-9A93-09A98F1898F0}" srcOrd="2" destOrd="0" presId="urn:microsoft.com/office/officeart/2018/2/layout/IconVerticalSolidList"/>
    <dgm:cxn modelId="{54CA189F-8E00-4444-BCA7-2D6DE63DC10C}" type="presParOf" srcId="{C8C5AFF9-086A-4A29-BC81-DDAE2F95A64C}" destId="{BCD8BFE4-4489-4FAC-829B-2E7636351D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5DA08-0FD0-445D-B6A7-7DA92FF04F60}">
      <dsp:nvSpPr>
        <dsp:cNvPr id="0" name=""/>
        <dsp:cNvSpPr/>
      </dsp:nvSpPr>
      <dsp:spPr>
        <a:xfrm>
          <a:off x="0" y="118497"/>
          <a:ext cx="4306530" cy="1200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C58E6-D9C0-41EC-A965-7C3F1173228C}">
      <dsp:nvSpPr>
        <dsp:cNvPr id="0" name=""/>
        <dsp:cNvSpPr/>
      </dsp:nvSpPr>
      <dsp:spPr>
        <a:xfrm>
          <a:off x="363074" y="270568"/>
          <a:ext cx="660135" cy="660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AE2A7-8D19-48A8-BC15-880E4BBA8E6D}">
      <dsp:nvSpPr>
        <dsp:cNvPr id="0" name=""/>
        <dsp:cNvSpPr/>
      </dsp:nvSpPr>
      <dsp:spPr>
        <a:xfrm>
          <a:off x="1386285" y="512"/>
          <a:ext cx="2920244" cy="1200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26" tIns="127026" rIns="127026" bIns="1270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Revolutionizing Patient-Doctor Interaction with AI</a:t>
          </a:r>
        </a:p>
      </dsp:txBody>
      <dsp:txXfrm>
        <a:off x="1386285" y="512"/>
        <a:ext cx="2920244" cy="1200247"/>
      </dsp:txXfrm>
    </dsp:sp>
    <dsp:sp modelId="{854EB859-9A35-4023-B220-BB967D0CDBB1}">
      <dsp:nvSpPr>
        <dsp:cNvPr id="0" name=""/>
        <dsp:cNvSpPr/>
      </dsp:nvSpPr>
      <dsp:spPr>
        <a:xfrm>
          <a:off x="0" y="1508167"/>
          <a:ext cx="4306530" cy="1200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15BA1-5246-4480-A6C5-FF0B054AC5AD}">
      <dsp:nvSpPr>
        <dsp:cNvPr id="0" name=""/>
        <dsp:cNvSpPr/>
      </dsp:nvSpPr>
      <dsp:spPr>
        <a:xfrm>
          <a:off x="363074" y="1770877"/>
          <a:ext cx="660135" cy="660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28453-4AC6-4138-B039-C5EA31EBF90A}">
      <dsp:nvSpPr>
        <dsp:cNvPr id="0" name=""/>
        <dsp:cNvSpPr/>
      </dsp:nvSpPr>
      <dsp:spPr>
        <a:xfrm>
          <a:off x="1386285" y="1500821"/>
          <a:ext cx="2920244" cy="1200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26" tIns="127026" rIns="127026" bIns="1270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Presented By: </a:t>
          </a:r>
          <a:r>
            <a:rPr lang="en-US" sz="2000" b="1" kern="1200" dirty="0"/>
            <a:t>Avinash Chavan</a:t>
          </a:r>
        </a:p>
      </dsp:txBody>
      <dsp:txXfrm>
        <a:off x="1386285" y="1500821"/>
        <a:ext cx="2920244" cy="1200247"/>
      </dsp:txXfrm>
    </dsp:sp>
    <dsp:sp modelId="{A71DFA15-6DA0-4C40-91F9-04BE5AD6D787}">
      <dsp:nvSpPr>
        <dsp:cNvPr id="0" name=""/>
        <dsp:cNvSpPr/>
      </dsp:nvSpPr>
      <dsp:spPr>
        <a:xfrm>
          <a:off x="0" y="3001130"/>
          <a:ext cx="4306530" cy="12002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5EE1A-D98B-4656-AB60-06DE8EB18799}">
      <dsp:nvSpPr>
        <dsp:cNvPr id="0" name=""/>
        <dsp:cNvSpPr/>
      </dsp:nvSpPr>
      <dsp:spPr>
        <a:xfrm>
          <a:off x="363074" y="3271186"/>
          <a:ext cx="660135" cy="660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8BFE4-4489-4FAC-829B-2E7636351DA6}">
      <dsp:nvSpPr>
        <dsp:cNvPr id="0" name=""/>
        <dsp:cNvSpPr/>
      </dsp:nvSpPr>
      <dsp:spPr>
        <a:xfrm>
          <a:off x="1386285" y="3001130"/>
          <a:ext cx="2920244" cy="1200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26" tIns="127026" rIns="127026" bIns="1270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Institution: </a:t>
          </a:r>
          <a:r>
            <a:rPr lang="en-US" sz="1800" b="1" kern="1200" dirty="0" err="1"/>
            <a:t>Adsul’s</a:t>
          </a:r>
          <a:r>
            <a:rPr lang="en-US" sz="1800" b="1" kern="1200" dirty="0"/>
            <a:t> Technical Campus</a:t>
          </a:r>
          <a:endParaRPr lang="en-US" sz="1800" b="1" kern="1200" dirty="0">
            <a:latin typeface="Calibri"/>
            <a:ea typeface="+mn-ea"/>
            <a:cs typeface="+mn-cs"/>
          </a:endParaRPr>
        </a:p>
      </dsp:txBody>
      <dsp:txXfrm>
        <a:off x="1386285" y="3001130"/>
        <a:ext cx="2920244" cy="1200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65FE6C-7D67-D990-3CC2-61DE7EA3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96" y="2307415"/>
            <a:ext cx="3470559" cy="309401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Medical Assistant : </a:t>
            </a:r>
            <a:br>
              <a:rPr 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🩺 Dr. LOL – Because laughter is the best medicine! 😂 </a:t>
            </a:r>
            <a:br>
              <a:rPr lang="en-US" alt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869E9CE-3864-46A9-0474-505BEE5AB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735959"/>
              </p:ext>
            </p:extLst>
          </p:nvPr>
        </p:nvGraphicFramePr>
        <p:xfrm>
          <a:off x="4109884" y="1406011"/>
          <a:ext cx="4306530" cy="420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9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38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381" y="804672"/>
            <a:ext cx="4405687" cy="5230368"/>
          </a:xfrm>
        </p:spPr>
        <p:txBody>
          <a:bodyPr anchor="ctr">
            <a:noAutofit/>
          </a:bodyPr>
          <a:lstStyle/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Patients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AI-based insights and recommendations.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24/7 healthcare assistance.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for people with speech or hearing impairments.</a:t>
            </a:r>
          </a:p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Doctors: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workload by pre-analyzing patient inputs.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by generating preliminary diagnoses and suggested treatments.</a:t>
            </a:r>
          </a:p>
          <a:p>
            <a:pPr algn="just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Healthcare System: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AI-driven solution for preliminary diagnosis.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with telemedicine platforms for remote patient monitoring.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41" y="1233869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832" y="804672"/>
            <a:ext cx="4191236" cy="5230368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Electronic Health Records (EHRs).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AI model training.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drug recommendations.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health analytics using AI for risk assessment.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7" y="1233869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transforming healthcare by bridging gaps in medical communication.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chatbot enhances patient engagement and improves consultation efficiency.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scalable, efficient, and impactful solution for healthcare.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to advancements in AI-driven healthcare.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" y="1243013"/>
            <a:ext cx="3371622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&amp; 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&amp; Libraries Used: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AI, LLaMA-3,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164355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Autofit/>
          </a:bodyPr>
          <a:lstStyle/>
          <a:p>
            <a:r>
              <a:rPr lang="en-US" sz="2200" b="1" dirty="0"/>
              <a:t>What is the AI-Powered Medical Assistant?</a:t>
            </a:r>
          </a:p>
          <a:p>
            <a:r>
              <a:rPr lang="en-US" sz="2200" dirty="0"/>
              <a:t>An AI-driven chatbot designed to enhance medical consultations.</a:t>
            </a:r>
          </a:p>
          <a:p>
            <a:r>
              <a:rPr lang="en-US" sz="2200" dirty="0"/>
              <a:t>Integrates speech recognition, medical image analysis, and AI-powered responses.</a:t>
            </a:r>
          </a:p>
          <a:p>
            <a:r>
              <a:rPr lang="en-US" sz="2200" dirty="0"/>
              <a:t>Aims to improve efficiency, accessibility, and accuracy in healthcare communication.</a:t>
            </a:r>
          </a:p>
          <a:p>
            <a:r>
              <a:rPr lang="en-US" sz="2200" dirty="0"/>
              <a:t>Reduces wait times and assists in preliminary diagnosis.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33869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Challenges in Healthcare Communication:</a:t>
            </a:r>
          </a:p>
          <a:p>
            <a:r>
              <a:rPr lang="en-US" sz="2200" dirty="0"/>
              <a:t>Patients struggle to describe symptoms accurately, leading to misdiagnosis.</a:t>
            </a:r>
          </a:p>
          <a:p>
            <a:r>
              <a:rPr lang="en-US" sz="2200" dirty="0"/>
              <a:t>Doctors face time constraints and administrative burdens.</a:t>
            </a:r>
          </a:p>
          <a:p>
            <a:r>
              <a:rPr lang="en-US" sz="2200" dirty="0"/>
              <a:t>Lack of accessible healthcare support in remote or underserved areas.</a:t>
            </a:r>
          </a:p>
          <a:p>
            <a:r>
              <a:rPr lang="en-US" sz="2200" dirty="0"/>
              <a:t>Need for an AI-driven solution to assist in medical interactions and improve diagnostic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Autofit/>
          </a:bodyPr>
          <a:lstStyle/>
          <a:p>
            <a:r>
              <a:rPr lang="en-US" sz="2000" b="1" dirty="0"/>
              <a:t>Develop an AI chatbot that:</a:t>
            </a:r>
          </a:p>
          <a:p>
            <a:r>
              <a:rPr lang="en-US" sz="2000" dirty="0"/>
              <a:t>Converts speech to text using Whisper AI for real-time transcription.</a:t>
            </a:r>
          </a:p>
          <a:p>
            <a:r>
              <a:rPr lang="en-US" sz="2000" dirty="0"/>
              <a:t>Analyzes medical images to detect potential abnormalities.</a:t>
            </a:r>
          </a:p>
          <a:p>
            <a:r>
              <a:rPr lang="en-US" sz="2000" dirty="0"/>
              <a:t>Generates expert-like responses based on patient symptoms and images.</a:t>
            </a:r>
          </a:p>
          <a:p>
            <a:r>
              <a:rPr lang="en-US" sz="2000" dirty="0"/>
              <a:t>Converts text to speech for better accessibility, assisting visually impaired patients.</a:t>
            </a:r>
          </a:p>
          <a:p>
            <a:r>
              <a:rPr lang="en-US" sz="2000" dirty="0"/>
              <a:t>Provides real-time assistance to patients and doctors for informed decision-making.</a:t>
            </a:r>
          </a:p>
          <a:p>
            <a:r>
              <a:rPr lang="en-US" sz="2000" dirty="0"/>
              <a:t>Enhances patient engagement with AI-powered personalized health guidance.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644ED-1F33-9D98-6A99-C860213A2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2E530C-BDAF-5322-045A-D193AFA79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B5E296-065A-EB3A-9B59-698DA1CD0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739EE-3AC3-556E-A872-09AACCFA6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A8F2F0-4E5B-E10B-B8FA-78CC59394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DE5B36E-14C5-4823-D6CA-792F92D92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15D2D5-57BC-A828-3D0E-5D848A960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D0ED6E-F2A0-245B-B43E-8E5464EA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95650A-87C9-A5DE-03B8-DB817A77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402B-C47D-8944-6B62-D40EF34D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659" y="813816"/>
            <a:ext cx="3915918" cy="5230368"/>
          </a:xfrm>
        </p:spPr>
        <p:txBody>
          <a:bodyPr anchor="ctr">
            <a:no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– Setup the Brain of the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(Multimodal LLM):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Setup GROQ API key.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Convert image to required format.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Setup Multimodal LLM.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 – Setup Voice of the Patient: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Setup Audio recorder (FFMPEG &amp;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PortAudio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Setup Speech-to-Text (STT) model for transcription.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 – Setup Voice of the Doctor: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Setup Text-to-Speech (TTS) model 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Model for text output to voice.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 – Setup UI for the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VoiceBot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Implement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VoiceBot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using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832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375" y="266564"/>
            <a:ext cx="2735090" cy="905335"/>
          </a:xfrm>
        </p:spPr>
        <p:txBody>
          <a:bodyPr>
            <a:no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6D14D-92A4-412A-3AEB-2DBB8759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712" y="1460429"/>
            <a:ext cx="7360028" cy="40959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368" y="804672"/>
            <a:ext cx="4287700" cy="523036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Patient records symptoms via microphone.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AI transcribes speech into text.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 uploads a medical image (optional) for visual diagnosis.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 and cross-references findings with speech input.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AI generates a doctor-like response based on medical insights.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Text response is converted into speech and played back for patient comprehension.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Feedback loop implemented to refine AI responses based on user validation.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052" y="804672"/>
            <a:ext cx="4445016" cy="5230368"/>
          </a:xfrm>
        </p:spPr>
        <p:txBody>
          <a:bodyPr anchor="ctr">
            <a:no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&amp; APIs: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interface development.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API: Optimized processing for AI models.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&amp; Google TTS: High-quality AI-generated speech.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OpenAI Models (LLaMA-3 Vision): Handles medical query analysis.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and processes patient speech.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Pydub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text to speech and handles audio playback.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seamless user interaction and media playback.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293" y="1446674"/>
            <a:ext cx="4169775" cy="4324227"/>
          </a:xfrm>
        </p:spPr>
        <p:txBody>
          <a:bodyPr anchor="ctr"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the AI Assistant in Action: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conversion.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 and analyzing a medical image.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medical advice.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voice response.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Patient-Doctor interaction simulation mimicking real-life consultation.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694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AI-Powered Medical Assistant :  🩺 Dr. LOL – Because laughter is the best medicine! 😂  </vt:lpstr>
      <vt:lpstr>Introduction</vt:lpstr>
      <vt:lpstr>Problem Statement</vt:lpstr>
      <vt:lpstr>Project Objectives</vt:lpstr>
      <vt:lpstr>Project Layout</vt:lpstr>
      <vt:lpstr>System Architecture</vt:lpstr>
      <vt:lpstr>Workflow Process</vt:lpstr>
      <vt:lpstr>Technologies Used</vt:lpstr>
      <vt:lpstr>Live Demonstration</vt:lpstr>
      <vt:lpstr>Key Benefits</vt:lpstr>
      <vt:lpstr>Future Enhancements</vt:lpstr>
      <vt:lpstr>Conclusion</vt:lpstr>
      <vt:lpstr>References &amp; Acknowledgments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Aviii</cp:lastModifiedBy>
  <cp:revision>37</cp:revision>
  <dcterms:created xsi:type="dcterms:W3CDTF">2013-01-27T09:14:16Z</dcterms:created>
  <dcterms:modified xsi:type="dcterms:W3CDTF">2025-03-07T16:16:06Z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2025-03-07T14:31:44Z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a37d1a04-a8f2-4766-b587-0fda2f168563</vt:lpwstr>
  </property>
  <property fmtid="{D5CDD505-2E9C-101B-9397-08002B2CF9AE}" pid="7" name="MSIP_Label_defa4170-0d19-0005-0004-bc88714345d2_ActionId">
    <vt:lpwstr>1a8dc841-be4f-4008-ba68-06fd5f360913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