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17" r:id="rId5"/>
    <p:sldId id="308" r:id="rId6"/>
    <p:sldId id="318" r:id="rId7"/>
    <p:sldId id="319" r:id="rId8"/>
    <p:sldId id="309" r:id="rId9"/>
    <p:sldId id="263" r:id="rId10"/>
    <p:sldId id="310" r:id="rId11"/>
    <p:sldId id="320" r:id="rId12"/>
    <p:sldId id="311" r:id="rId13"/>
    <p:sldId id="316" r:id="rId14"/>
    <p:sldId id="314" r:id="rId15"/>
    <p:sldId id="312"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p:scale>
          <a:sx n="96" d="100"/>
          <a:sy n="96" d="100"/>
        </p:scale>
        <p:origin x="178" y="5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1/12/2025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Retrieval-Augmented Generation (RAG)</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r>
              <a:rPr lang="en-US" dirty="0"/>
              <a:t>Where We Use Fusion RAG</a:t>
            </a:r>
          </a:p>
        </p:txBody>
      </p:sp>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
        <p:nvSpPr>
          <p:cNvPr id="8" name="Content Placeholder 7">
            <a:extLst>
              <a:ext uri="{FF2B5EF4-FFF2-40B4-BE49-F238E27FC236}">
                <a16:creationId xmlns:a16="http://schemas.microsoft.com/office/drawing/2014/main" id="{FB3D662D-1ABA-8478-6DEE-98985630E558}"/>
              </a:ext>
            </a:extLst>
          </p:cNvPr>
          <p:cNvSpPr>
            <a:spLocks noGrp="1"/>
          </p:cNvSpPr>
          <p:nvPr>
            <p:ph sz="quarter" idx="10"/>
          </p:nvPr>
        </p:nvSpPr>
        <p:spPr/>
        <p:txBody>
          <a:bodyPr/>
          <a:lstStyle/>
          <a:p>
            <a:r>
              <a:rPr lang="en-US" dirty="0"/>
              <a:t>Comprehensive Research Summaries</a:t>
            </a:r>
          </a:p>
          <a:p>
            <a:r>
              <a:rPr lang="en-US" dirty="0"/>
              <a:t>Legal and Compliance Document Analysis</a:t>
            </a:r>
          </a:p>
          <a:p>
            <a:r>
              <a:rPr lang="en-US" dirty="0"/>
              <a:t>Healthcare and Medical Decision Support</a:t>
            </a:r>
          </a:p>
          <a:p>
            <a:r>
              <a:rPr lang="en-US" dirty="0"/>
              <a:t>Multi-Source Customer Support</a:t>
            </a:r>
          </a:p>
          <a:p>
            <a:r>
              <a:rPr lang="en-US" dirty="0"/>
              <a:t>Personalized Learning Platforms</a:t>
            </a:r>
          </a:p>
          <a:p>
            <a:r>
              <a:rPr lang="en-US" dirty="0"/>
              <a:t>Multi-Language Content Generation</a:t>
            </a:r>
          </a:p>
        </p:txBody>
      </p:sp>
    </p:spTree>
    <p:extLst>
      <p:ext uri="{BB962C8B-B14F-4D97-AF65-F5344CB8AC3E}">
        <p14:creationId xmlns:p14="http://schemas.microsoft.com/office/powerpoint/2010/main" val="53780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r>
              <a:rPr lang="en-US" dirty="0"/>
              <a:t>Where We Use Agentic RAG</a:t>
            </a:r>
          </a:p>
        </p:txBody>
      </p:sp>
      <p:sp>
        <p:nvSpPr>
          <p:cNvPr id="3" name="Content Placeholder 2">
            <a:extLst>
              <a:ext uri="{FF2B5EF4-FFF2-40B4-BE49-F238E27FC236}">
                <a16:creationId xmlns:a16="http://schemas.microsoft.com/office/drawing/2014/main" id="{DA4B0F3C-5228-C9FB-1212-1D4894C80B46}"/>
              </a:ext>
            </a:extLst>
          </p:cNvPr>
          <p:cNvSpPr>
            <a:spLocks noGrp="1"/>
          </p:cNvSpPr>
          <p:nvPr>
            <p:ph sz="quarter" idx="10"/>
          </p:nvPr>
        </p:nvSpPr>
        <p:spPr/>
        <p:txBody>
          <a:bodyPr>
            <a:normAutofit/>
          </a:bodyPr>
          <a:lstStyle/>
          <a:p>
            <a:r>
              <a:rPr lang="en-US" dirty="0"/>
              <a:t>Multi-Agent Customer Support</a:t>
            </a:r>
          </a:p>
          <a:p>
            <a:r>
              <a:rPr lang="en-US" dirty="0"/>
              <a:t>Content Creation</a:t>
            </a:r>
          </a:p>
          <a:p>
            <a:r>
              <a:rPr lang="en-US" dirty="0"/>
              <a:t>Intelligent Tutoring Systems</a:t>
            </a:r>
          </a:p>
          <a:p>
            <a:r>
              <a:rPr lang="en-US" dirty="0"/>
              <a:t>Gaming and Virtual Worlds</a:t>
            </a:r>
          </a:p>
          <a:p>
            <a:r>
              <a:rPr lang="en-US" dirty="0"/>
              <a:t>Cross-Domain Query Handling</a:t>
            </a:r>
          </a:p>
        </p:txBody>
      </p:sp>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8" y="2039111"/>
            <a:ext cx="6331227" cy="4495158"/>
          </a:xfrm>
        </p:spPr>
        <p:txBody>
          <a:bodyPr/>
          <a:lstStyle/>
          <a:p>
            <a:r>
              <a:rPr lang="en-US" dirty="0"/>
              <a:t>               RAG is a powerful paradigm that enhances generative AI models by combining them with retrieval mechanisms. Each type of RAG offers unique benefits and is tailored for specific use cases.</a:t>
            </a:r>
          </a:p>
          <a:p>
            <a:r>
              <a:rPr lang="en-US" dirty="0"/>
              <a:t>               Each type of RAG serves a specific purpose, from ensuring accuracy to speeding up responses and managing complex tasks. The choice of RAG depends on the application's requirements, such as the need for accuracy, speed, depth, or specialization.</a:t>
            </a:r>
          </a:p>
          <a:p>
            <a:endParaRPr lang="en-US" dirty="0"/>
          </a:p>
          <a:p>
            <a:endParaRPr lang="en-US" dirty="0"/>
          </a:p>
          <a:p>
            <a:endParaRPr lang="en-US" dirty="0"/>
          </a:p>
          <a:p>
            <a:endParaRPr lang="en-US" dirty="0"/>
          </a:p>
        </p:txBody>
      </p:sp>
      <p:pic>
        <p:nvPicPr>
          <p:cNvPr id="15" name="Picture Placeholder 14" descr="A person in an apron holding a computer">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3"/>
          <a:srcRect l="331" r="331"/>
          <a:stretch/>
        </p:blipFill>
        <p:spPr>
          <a:xfrm>
            <a:off x="7623125" y="-20757"/>
            <a:ext cx="4589511" cy="6555026"/>
          </a:xfrm>
        </p:spPr>
      </p:pic>
    </p:spTree>
    <p:extLst>
      <p:ext uri="{BB962C8B-B14F-4D97-AF65-F5344CB8AC3E}">
        <p14:creationId xmlns:p14="http://schemas.microsoft.com/office/powerpoint/2010/main" val="85990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r>
              <a:rPr lang="en-US" dirty="0"/>
              <a:t>Lahari </a:t>
            </a:r>
            <a:r>
              <a:rPr lang="en-US" dirty="0" err="1"/>
              <a:t>bathula</a:t>
            </a:r>
            <a:endParaRPr lang="en-US" dirty="0"/>
          </a:p>
          <a:p>
            <a:pPr lvl="1"/>
            <a:r>
              <a:rPr lang="en-US" dirty="0"/>
              <a:t>lahari05.bathula@gmail.com</a:t>
            </a:r>
          </a:p>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sp>
        <p:nvSpPr>
          <p:cNvPr id="4" name="Title 3">
            <a:extLst>
              <a:ext uri="{FF2B5EF4-FFF2-40B4-BE49-F238E27FC236}">
                <a16:creationId xmlns:a16="http://schemas.microsoft.com/office/drawing/2014/main" id="{C6A49AE5-B002-CB9F-FC1D-29A428288E35}"/>
              </a:ext>
            </a:extLst>
          </p:cNvPr>
          <p:cNvSpPr>
            <a:spLocks noGrp="1"/>
          </p:cNvSpPr>
          <p:nvPr>
            <p:ph type="title"/>
          </p:nvPr>
        </p:nvSpPr>
        <p:spPr/>
        <p:txBody>
          <a:bodyPr/>
          <a:lstStyle/>
          <a:p>
            <a:r>
              <a:rPr lang="en-US" sz="4800" b="1" i="0" dirty="0">
                <a:solidFill>
                  <a:srgbClr val="242424"/>
                </a:solidFill>
                <a:effectLst/>
                <a:latin typeface="Times New Roman" panose="02020603050405020304" pitchFamily="18" charset="0"/>
                <a:cs typeface="Times New Roman" panose="02020603050405020304" pitchFamily="18" charset="0"/>
              </a:rPr>
              <a:t>Retrieval-Augmented Generation (RAG) systems are a class of models that combine retrieval-based methods with generative models to enhance the quality and relevance of generated text. </a:t>
            </a:r>
            <a:br>
              <a:rPr lang="en-US" sz="4800" b="1" dirty="0">
                <a:latin typeface="Times New Roman" panose="02020603050405020304" pitchFamily="18" charset="0"/>
                <a:cs typeface="Times New Roman" panose="02020603050405020304" pitchFamily="18" charset="0"/>
              </a:rPr>
            </a:br>
            <a:endParaRPr lang="en-US" dirty="0"/>
          </a:p>
        </p:txBody>
      </p:sp>
      <p:sp>
        <p:nvSpPr>
          <p:cNvPr id="6" name="TextBox 5">
            <a:extLst>
              <a:ext uri="{FF2B5EF4-FFF2-40B4-BE49-F238E27FC236}">
                <a16:creationId xmlns:a16="http://schemas.microsoft.com/office/drawing/2014/main" id="{E3CEDEAB-D8F9-B9C6-F603-B8A1490CE935}"/>
              </a:ext>
            </a:extLst>
          </p:cNvPr>
          <p:cNvSpPr txBox="1"/>
          <p:nvPr/>
        </p:nvSpPr>
        <p:spPr>
          <a:xfrm>
            <a:off x="1305941" y="1045030"/>
            <a:ext cx="4790059" cy="523220"/>
          </a:xfrm>
          <a:prstGeom prst="rect">
            <a:avLst/>
          </a:prstGeom>
          <a:noFill/>
        </p:spPr>
        <p:txBody>
          <a:bodyPr wrap="square">
            <a:spAutoFit/>
          </a:bodyPr>
          <a:lstStyle/>
          <a:p>
            <a:r>
              <a:rPr lang="en-US" sz="2800" b="1" i="0" dirty="0">
                <a:solidFill>
                  <a:srgbClr val="242424"/>
                </a:solidFill>
                <a:effectLst/>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324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9DCEB-5E93-6FA0-7192-11686D318368}"/>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Types of RAG</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br>
              <a:rPr lang="en-US" dirty="0"/>
            </a:br>
            <a:br>
              <a:rPr lang="en-US" dirty="0"/>
            </a:br>
            <a:br>
              <a:rPr lang="en-US" dirty="0"/>
            </a:br>
            <a:br>
              <a:rPr lang="en-US" dirty="0"/>
            </a:br>
            <a:br>
              <a:rPr lang="en-US" dirty="0"/>
            </a:br>
            <a:br>
              <a:rPr lang="en-US" dirty="0"/>
            </a:br>
            <a:r>
              <a:rPr lang="en-US" dirty="0"/>
              <a:t> Types of RAG</a:t>
            </a:r>
          </a:p>
        </p:txBody>
      </p:sp>
      <p:sp>
        <p:nvSpPr>
          <p:cNvPr id="3" name="Content Placeholder 2">
            <a:extLst>
              <a:ext uri="{FF2B5EF4-FFF2-40B4-BE49-F238E27FC236}">
                <a16:creationId xmlns:a16="http://schemas.microsoft.com/office/drawing/2014/main" id="{38B06836-6CF7-3A27-5099-3FE64BA601F6}"/>
              </a:ext>
            </a:extLst>
          </p:cNvPr>
          <p:cNvSpPr>
            <a:spLocks noGrp="1"/>
          </p:cNvSpPr>
          <p:nvPr>
            <p:ph sz="quarter" idx="10"/>
          </p:nvPr>
        </p:nvSpPr>
        <p:spPr/>
        <p:txBody>
          <a:bodyPr/>
          <a:lstStyle/>
          <a:p>
            <a:r>
              <a:rPr lang="en-US" sz="2800" dirty="0"/>
              <a:t>Standard RAG or Traditional RAG</a:t>
            </a:r>
          </a:p>
          <a:p>
            <a:r>
              <a:rPr lang="en-US" sz="2800" dirty="0"/>
              <a:t>Corrective RAG</a:t>
            </a:r>
          </a:p>
          <a:p>
            <a:r>
              <a:rPr lang="en-US" sz="2800" dirty="0"/>
              <a:t>Speculative RAG</a:t>
            </a:r>
          </a:p>
          <a:p>
            <a:r>
              <a:rPr lang="en-US" sz="2800" dirty="0"/>
              <a:t>Fusion RAG</a:t>
            </a:r>
          </a:p>
          <a:p>
            <a:r>
              <a:rPr lang="en-US" sz="2800" dirty="0"/>
              <a:t>Agentic RAG</a:t>
            </a:r>
          </a:p>
          <a:p>
            <a:endParaRPr lang="en-US" dirty="0"/>
          </a:p>
        </p:txBody>
      </p:sp>
    </p:spTree>
    <p:extLst>
      <p:ext uri="{BB962C8B-B14F-4D97-AF65-F5344CB8AC3E}">
        <p14:creationId xmlns:p14="http://schemas.microsoft.com/office/powerpoint/2010/main" val="3810501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7D02A3-C2B3-AD4A-D76A-A9C1C289FDCA}"/>
              </a:ext>
            </a:extLst>
          </p:cNvPr>
          <p:cNvSpPr>
            <a:spLocks noGrp="1"/>
          </p:cNvSpPr>
          <p:nvPr>
            <p:ph type="title"/>
          </p:nvPr>
        </p:nvSpPr>
        <p:spPr>
          <a:xfrm>
            <a:off x="914400" y="688258"/>
            <a:ext cx="7534656" cy="774054"/>
          </a:xfrm>
        </p:spPr>
        <p:txBody>
          <a:bodyPr/>
          <a:lstStyle/>
          <a:p>
            <a:r>
              <a:rPr lang="en-US" dirty="0"/>
              <a:t>                              Standard RAG</a:t>
            </a:r>
          </a:p>
        </p:txBody>
      </p:sp>
      <p:sp>
        <p:nvSpPr>
          <p:cNvPr id="13" name="Rectangle 12">
            <a:extLst>
              <a:ext uri="{FF2B5EF4-FFF2-40B4-BE49-F238E27FC236}">
                <a16:creationId xmlns:a16="http://schemas.microsoft.com/office/drawing/2014/main" id="{F8A2E18A-D076-EC14-CBD3-8457CE1E056A}"/>
              </a:ext>
            </a:extLst>
          </p:cNvPr>
          <p:cNvSpPr/>
          <p:nvPr/>
        </p:nvSpPr>
        <p:spPr>
          <a:xfrm>
            <a:off x="914400" y="2162755"/>
            <a:ext cx="1129085" cy="7740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Data</a:t>
            </a:r>
          </a:p>
        </p:txBody>
      </p:sp>
      <p:sp>
        <p:nvSpPr>
          <p:cNvPr id="14" name="Rectangle 13">
            <a:extLst>
              <a:ext uri="{FF2B5EF4-FFF2-40B4-BE49-F238E27FC236}">
                <a16:creationId xmlns:a16="http://schemas.microsoft.com/office/drawing/2014/main" id="{8B3966B7-F145-3E7E-EBF1-E47589C1DB2B}"/>
              </a:ext>
            </a:extLst>
          </p:cNvPr>
          <p:cNvSpPr/>
          <p:nvPr/>
        </p:nvSpPr>
        <p:spPr>
          <a:xfrm>
            <a:off x="2596101" y="2162755"/>
            <a:ext cx="1137035" cy="7740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Chunking</a:t>
            </a:r>
          </a:p>
        </p:txBody>
      </p:sp>
      <p:sp>
        <p:nvSpPr>
          <p:cNvPr id="15" name="Rectangle 14">
            <a:extLst>
              <a:ext uri="{FF2B5EF4-FFF2-40B4-BE49-F238E27FC236}">
                <a16:creationId xmlns:a16="http://schemas.microsoft.com/office/drawing/2014/main" id="{878F224F-6640-3AD3-68BA-F70C6AA3D824}"/>
              </a:ext>
            </a:extLst>
          </p:cNvPr>
          <p:cNvSpPr/>
          <p:nvPr/>
        </p:nvSpPr>
        <p:spPr>
          <a:xfrm>
            <a:off x="4285753" y="2171904"/>
            <a:ext cx="1264258" cy="7649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Embedding</a:t>
            </a:r>
          </a:p>
        </p:txBody>
      </p:sp>
      <p:sp>
        <p:nvSpPr>
          <p:cNvPr id="16" name="Rectangle 15">
            <a:extLst>
              <a:ext uri="{FF2B5EF4-FFF2-40B4-BE49-F238E27FC236}">
                <a16:creationId xmlns:a16="http://schemas.microsoft.com/office/drawing/2014/main" id="{6997C065-D7EA-4004-EFA2-49BD0F5F023B}"/>
              </a:ext>
            </a:extLst>
          </p:cNvPr>
          <p:cNvSpPr/>
          <p:nvPr/>
        </p:nvSpPr>
        <p:spPr>
          <a:xfrm>
            <a:off x="4285753" y="3965115"/>
            <a:ext cx="1264258" cy="7740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Query</a:t>
            </a:r>
          </a:p>
        </p:txBody>
      </p:sp>
      <p:sp>
        <p:nvSpPr>
          <p:cNvPr id="17" name="Rectangle 16">
            <a:extLst>
              <a:ext uri="{FF2B5EF4-FFF2-40B4-BE49-F238E27FC236}">
                <a16:creationId xmlns:a16="http://schemas.microsoft.com/office/drawing/2014/main" id="{F7558E85-4E08-5D49-CFB9-D56D29C1AF48}"/>
              </a:ext>
            </a:extLst>
          </p:cNvPr>
          <p:cNvSpPr/>
          <p:nvPr/>
        </p:nvSpPr>
        <p:spPr>
          <a:xfrm>
            <a:off x="6168225" y="2171904"/>
            <a:ext cx="1137036" cy="7740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Retriever</a:t>
            </a:r>
          </a:p>
        </p:txBody>
      </p:sp>
      <p:sp>
        <p:nvSpPr>
          <p:cNvPr id="18" name="Rectangle 17">
            <a:extLst>
              <a:ext uri="{FF2B5EF4-FFF2-40B4-BE49-F238E27FC236}">
                <a16:creationId xmlns:a16="http://schemas.microsoft.com/office/drawing/2014/main" id="{63AC1D5C-E08C-6220-DA05-FD3381AB4B47}"/>
              </a:ext>
            </a:extLst>
          </p:cNvPr>
          <p:cNvSpPr/>
          <p:nvPr/>
        </p:nvSpPr>
        <p:spPr>
          <a:xfrm>
            <a:off x="7919500" y="2162755"/>
            <a:ext cx="1137036" cy="7740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LLM</a:t>
            </a:r>
          </a:p>
        </p:txBody>
      </p:sp>
      <p:cxnSp>
        <p:nvCxnSpPr>
          <p:cNvPr id="22" name="Straight Arrow Connector 21">
            <a:extLst>
              <a:ext uri="{FF2B5EF4-FFF2-40B4-BE49-F238E27FC236}">
                <a16:creationId xmlns:a16="http://schemas.microsoft.com/office/drawing/2014/main" id="{B21CAF16-ABFD-9CF0-70FB-A3324A3D11B8}"/>
              </a:ext>
            </a:extLst>
          </p:cNvPr>
          <p:cNvCxnSpPr>
            <a:stCxn id="13" idx="3"/>
            <a:endCxn id="14" idx="1"/>
          </p:cNvCxnSpPr>
          <p:nvPr/>
        </p:nvCxnSpPr>
        <p:spPr>
          <a:xfrm>
            <a:off x="2043485" y="2549782"/>
            <a:ext cx="5526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9" name="Straight Arrow Connector 28">
            <a:extLst>
              <a:ext uri="{FF2B5EF4-FFF2-40B4-BE49-F238E27FC236}">
                <a16:creationId xmlns:a16="http://schemas.microsoft.com/office/drawing/2014/main" id="{CDFD4D5B-1B2E-C425-AE12-107D645BC2F7}"/>
              </a:ext>
            </a:extLst>
          </p:cNvPr>
          <p:cNvCxnSpPr>
            <a:cxnSpLocks/>
            <a:endCxn id="15" idx="1"/>
          </p:cNvCxnSpPr>
          <p:nvPr/>
        </p:nvCxnSpPr>
        <p:spPr>
          <a:xfrm flipV="1">
            <a:off x="3741089" y="2554357"/>
            <a:ext cx="544664" cy="45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3" name="Rectangle 32">
            <a:extLst>
              <a:ext uri="{FF2B5EF4-FFF2-40B4-BE49-F238E27FC236}">
                <a16:creationId xmlns:a16="http://schemas.microsoft.com/office/drawing/2014/main" id="{598D5B38-97A1-EEA8-4D11-F1080E881F5A}"/>
              </a:ext>
            </a:extLst>
          </p:cNvPr>
          <p:cNvSpPr/>
          <p:nvPr/>
        </p:nvSpPr>
        <p:spPr>
          <a:xfrm>
            <a:off x="6217921" y="3974359"/>
            <a:ext cx="1192695" cy="8348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anose="02020603050405020304" pitchFamily="18" charset="0"/>
                <a:cs typeface="Times New Roman" panose="02020603050405020304" pitchFamily="18" charset="0"/>
              </a:rPr>
              <a:t>Vector database</a:t>
            </a:r>
          </a:p>
        </p:txBody>
      </p:sp>
      <p:cxnSp>
        <p:nvCxnSpPr>
          <p:cNvPr id="37" name="Straight Arrow Connector 36">
            <a:extLst>
              <a:ext uri="{FF2B5EF4-FFF2-40B4-BE49-F238E27FC236}">
                <a16:creationId xmlns:a16="http://schemas.microsoft.com/office/drawing/2014/main" id="{C9789EF9-C6DA-EC4C-0839-3E1A126DC573}"/>
              </a:ext>
            </a:extLst>
          </p:cNvPr>
          <p:cNvCxnSpPr>
            <a:endCxn id="17" idx="2"/>
          </p:cNvCxnSpPr>
          <p:nvPr/>
        </p:nvCxnSpPr>
        <p:spPr>
          <a:xfrm flipH="1" flipV="1">
            <a:off x="6736743" y="2945958"/>
            <a:ext cx="15903" cy="10284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5" name="Rectangle 44">
            <a:extLst>
              <a:ext uri="{FF2B5EF4-FFF2-40B4-BE49-F238E27FC236}">
                <a16:creationId xmlns:a16="http://schemas.microsoft.com/office/drawing/2014/main" id="{5A7E4C73-9D68-0CF8-9F1B-ADE585A7029F}"/>
              </a:ext>
            </a:extLst>
          </p:cNvPr>
          <p:cNvSpPr/>
          <p:nvPr/>
        </p:nvSpPr>
        <p:spPr>
          <a:xfrm>
            <a:off x="9824831" y="2162755"/>
            <a:ext cx="1179774" cy="7740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Response</a:t>
            </a:r>
          </a:p>
        </p:txBody>
      </p:sp>
      <p:cxnSp>
        <p:nvCxnSpPr>
          <p:cNvPr id="47" name="Straight Arrow Connector 46">
            <a:extLst>
              <a:ext uri="{FF2B5EF4-FFF2-40B4-BE49-F238E27FC236}">
                <a16:creationId xmlns:a16="http://schemas.microsoft.com/office/drawing/2014/main" id="{AE5AF430-6706-C159-B8AD-1EABD0AC8FEE}"/>
              </a:ext>
            </a:extLst>
          </p:cNvPr>
          <p:cNvCxnSpPr>
            <a:cxnSpLocks/>
            <a:stCxn id="18" idx="3"/>
            <a:endCxn id="45" idx="1"/>
          </p:cNvCxnSpPr>
          <p:nvPr/>
        </p:nvCxnSpPr>
        <p:spPr>
          <a:xfrm>
            <a:off x="9056536" y="2549782"/>
            <a:ext cx="768295"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Straight Arrow Connector 64">
            <a:extLst>
              <a:ext uri="{FF2B5EF4-FFF2-40B4-BE49-F238E27FC236}">
                <a16:creationId xmlns:a16="http://schemas.microsoft.com/office/drawing/2014/main" id="{FE9D3244-0FE8-D749-81E3-65C984FB99CE}"/>
              </a:ext>
            </a:extLst>
          </p:cNvPr>
          <p:cNvCxnSpPr>
            <a:stCxn id="17" idx="3"/>
            <a:endCxn id="18" idx="1"/>
          </p:cNvCxnSpPr>
          <p:nvPr/>
        </p:nvCxnSpPr>
        <p:spPr>
          <a:xfrm flipV="1">
            <a:off x="7305261" y="2549782"/>
            <a:ext cx="614239" cy="91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7" name="Straight Arrow Connector 66">
            <a:extLst>
              <a:ext uri="{FF2B5EF4-FFF2-40B4-BE49-F238E27FC236}">
                <a16:creationId xmlns:a16="http://schemas.microsoft.com/office/drawing/2014/main" id="{7FEB2857-F100-7D80-F05F-5024B7BA54DA}"/>
              </a:ext>
            </a:extLst>
          </p:cNvPr>
          <p:cNvCxnSpPr>
            <a:stCxn id="15" idx="3"/>
            <a:endCxn id="33" idx="0"/>
          </p:cNvCxnSpPr>
          <p:nvPr/>
        </p:nvCxnSpPr>
        <p:spPr>
          <a:xfrm>
            <a:off x="5550011" y="2554357"/>
            <a:ext cx="1264258" cy="14200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9" name="Straight Arrow Connector 68">
            <a:extLst>
              <a:ext uri="{FF2B5EF4-FFF2-40B4-BE49-F238E27FC236}">
                <a16:creationId xmlns:a16="http://schemas.microsoft.com/office/drawing/2014/main" id="{768F69E6-55DA-BD91-14C2-4D46AF8EF206}"/>
              </a:ext>
            </a:extLst>
          </p:cNvPr>
          <p:cNvCxnSpPr>
            <a:stCxn id="16" idx="0"/>
            <a:endCxn id="15" idx="2"/>
          </p:cNvCxnSpPr>
          <p:nvPr/>
        </p:nvCxnSpPr>
        <p:spPr>
          <a:xfrm flipV="1">
            <a:off x="4917882" y="2936809"/>
            <a:ext cx="0" cy="10283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688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914400" y="648930"/>
            <a:ext cx="7534656" cy="776748"/>
          </a:xfrm>
        </p:spPr>
        <p:txBody>
          <a:bodyPr/>
          <a:lstStyle/>
          <a:p>
            <a:r>
              <a:rPr lang="en-US" dirty="0"/>
              <a:t>Where we Use Standard RAG</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914399" y="1661652"/>
            <a:ext cx="9566787" cy="4281948"/>
          </a:xfrm>
        </p:spPr>
        <p:txBody>
          <a:bodyPr>
            <a:normAutofit/>
          </a:bodyPr>
          <a:lstStyle/>
          <a:p>
            <a:r>
              <a:rPr lang="en-US" sz="1900" dirty="0">
                <a:latin typeface="Times New Roman" panose="02020603050405020304" pitchFamily="18" charset="0"/>
                <a:cs typeface="Times New Roman" panose="02020603050405020304" pitchFamily="18" charset="0"/>
              </a:rPr>
              <a:t>Question Answering Systems</a:t>
            </a:r>
          </a:p>
          <a:p>
            <a:r>
              <a:rPr lang="en-US" sz="1900" dirty="0">
                <a:latin typeface="Times New Roman" panose="02020603050405020304" pitchFamily="18" charset="0"/>
                <a:cs typeface="Times New Roman" panose="02020603050405020304" pitchFamily="18" charset="0"/>
              </a:rPr>
              <a:t>Personalized Recommendation Systems</a:t>
            </a:r>
          </a:p>
          <a:p>
            <a:pPr marL="0" indent="0">
              <a:buNone/>
            </a:pPr>
            <a:endParaRPr lang="en-US" sz="1900" dirty="0">
              <a:latin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Example</a:t>
            </a:r>
            <a:r>
              <a:rPr lang="en-US" sz="1900" dirty="0">
                <a:latin typeface="Times New Roman" panose="02020603050405020304" pitchFamily="18" charset="0"/>
                <a:cs typeface="Times New Roman" panose="02020603050405020304" pitchFamily="18" charset="0"/>
              </a:rPr>
              <a:t> </a:t>
            </a:r>
          </a:p>
          <a:p>
            <a:r>
              <a:rPr lang="en-US" sz="1900" b="1" dirty="0">
                <a:latin typeface="Times New Roman" panose="02020603050405020304" pitchFamily="18" charset="0"/>
                <a:cs typeface="Times New Roman" panose="02020603050405020304" pitchFamily="18" charset="0"/>
              </a:rPr>
              <a:t>Use Case</a:t>
            </a:r>
            <a:r>
              <a:rPr lang="en-US" sz="1900" dirty="0">
                <a:latin typeface="Times New Roman" panose="02020603050405020304" pitchFamily="18" charset="0"/>
                <a:cs typeface="Times New Roman" panose="02020603050405020304" pitchFamily="18" charset="0"/>
              </a:rPr>
              <a:t>: A user asks, "What is the capital of France?"</a:t>
            </a:r>
          </a:p>
          <a:p>
            <a:pPr>
              <a:buFont typeface="+mj-lt"/>
              <a:buAutoNum type="arabicPeriod"/>
            </a:pPr>
            <a:r>
              <a:rPr lang="en-US" sz="1900" b="1" dirty="0">
                <a:latin typeface="Times New Roman" panose="02020603050405020304" pitchFamily="18" charset="0"/>
                <a:cs typeface="Times New Roman" panose="02020603050405020304" pitchFamily="18" charset="0"/>
              </a:rPr>
              <a:t>Query</a:t>
            </a:r>
            <a:r>
              <a:rPr lang="en-US" sz="1900" dirty="0">
                <a:latin typeface="Times New Roman" panose="02020603050405020304" pitchFamily="18" charset="0"/>
                <a:cs typeface="Times New Roman" panose="02020603050405020304" pitchFamily="18" charset="0"/>
              </a:rPr>
              <a:t>: "What is the capital of France?"</a:t>
            </a:r>
          </a:p>
          <a:p>
            <a:pPr>
              <a:buFont typeface="+mj-lt"/>
              <a:buAutoNum type="arabicPeriod"/>
            </a:pPr>
            <a:r>
              <a:rPr lang="en-US" sz="1900" b="1" dirty="0">
                <a:latin typeface="Times New Roman" panose="02020603050405020304" pitchFamily="18" charset="0"/>
                <a:cs typeface="Times New Roman" panose="02020603050405020304" pitchFamily="18" charset="0"/>
              </a:rPr>
              <a:t>Retrieval</a:t>
            </a:r>
            <a:r>
              <a:rPr lang="en-US" sz="1900" dirty="0">
                <a:latin typeface="Times New Roman" panose="02020603050405020304" pitchFamily="18" charset="0"/>
                <a:cs typeface="Times New Roman" panose="02020603050405020304" pitchFamily="18" charset="0"/>
              </a:rPr>
              <a:t>: The system searches a knowledge base (like Wikipedia) and retrieves the       fact: </a:t>
            </a:r>
            <a:r>
              <a:rPr lang="en-US" sz="1900" i="1" dirty="0">
                <a:latin typeface="Times New Roman" panose="02020603050405020304" pitchFamily="18" charset="0"/>
                <a:cs typeface="Times New Roman" panose="02020603050405020304" pitchFamily="18" charset="0"/>
              </a:rPr>
              <a:t>"The capital of France is Paris."</a:t>
            </a:r>
            <a:endParaRPr lang="en-US" sz="1900" dirty="0">
              <a:latin typeface="Times New Roman" panose="02020603050405020304" pitchFamily="18" charset="0"/>
              <a:cs typeface="Times New Roman" panose="02020603050405020304" pitchFamily="18" charset="0"/>
            </a:endParaRPr>
          </a:p>
          <a:p>
            <a:pPr>
              <a:buFont typeface="+mj-lt"/>
              <a:buAutoNum type="arabicPeriod"/>
            </a:pPr>
            <a:r>
              <a:rPr lang="en-US" sz="1900" b="1" dirty="0">
                <a:latin typeface="Times New Roman" panose="02020603050405020304" pitchFamily="18" charset="0"/>
                <a:cs typeface="Times New Roman" panose="02020603050405020304" pitchFamily="18" charset="0"/>
              </a:rPr>
              <a:t>Generation</a:t>
            </a:r>
            <a:r>
              <a:rPr lang="en-US" sz="1900" dirty="0">
                <a:latin typeface="Times New Roman" panose="02020603050405020304" pitchFamily="18" charset="0"/>
                <a:cs typeface="Times New Roman" panose="02020603050405020304" pitchFamily="18" charset="0"/>
              </a:rPr>
              <a:t>: Combines the retrieved fact with a natural language response: </a:t>
            </a:r>
            <a:r>
              <a:rPr lang="en-US" sz="1900" i="1" dirty="0">
                <a:latin typeface="Times New Roman" panose="02020603050405020304" pitchFamily="18" charset="0"/>
                <a:cs typeface="Times New Roman" panose="02020603050405020304" pitchFamily="18" charset="0"/>
              </a:rPr>
              <a:t>"The capital of France is Paris."</a:t>
            </a:r>
            <a:endParaRPr lang="en-US" sz="1900" dirty="0">
              <a:latin typeface="Times New Roman" panose="02020603050405020304" pitchFamily="18" charset="0"/>
              <a:cs typeface="Times New Roman" panose="02020603050405020304" pitchFamily="18" charset="0"/>
            </a:endParaRPr>
          </a:p>
          <a:p>
            <a:pPr>
              <a:buFont typeface="+mj-lt"/>
              <a:buAutoNum type="arabicPeriod"/>
            </a:pPr>
            <a:r>
              <a:rPr lang="en-US" sz="1900" b="1" dirty="0">
                <a:latin typeface="Times New Roman" panose="02020603050405020304" pitchFamily="18" charset="0"/>
                <a:cs typeface="Times New Roman" panose="02020603050405020304" pitchFamily="18" charset="0"/>
              </a:rPr>
              <a:t>Response</a:t>
            </a:r>
            <a:r>
              <a:rPr lang="en-US" sz="1900" dirty="0">
                <a:latin typeface="Times New Roman" panose="02020603050405020304" pitchFamily="18" charset="0"/>
                <a:cs typeface="Times New Roman" panose="02020603050405020304" pitchFamily="18" charset="0"/>
              </a:rPr>
              <a:t>: Outputs the answer to the user.</a:t>
            </a:r>
          </a:p>
          <a:p>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p:txBody>
          <a:bodyPr anchor="b"/>
          <a:lstStyle/>
          <a:p>
            <a:br>
              <a:rPr lang="en-US" sz="3200" dirty="0"/>
            </a:br>
            <a:r>
              <a:rPr lang="en-US" sz="3200" dirty="0"/>
              <a:t>                                Corrective RAG</a:t>
            </a:r>
            <a:endParaRPr lang="en-US" dirty="0"/>
          </a:p>
        </p:txBody>
      </p:sp>
      <p:sp>
        <p:nvSpPr>
          <p:cNvPr id="44" name="Rectangle 43">
            <a:extLst>
              <a:ext uri="{FF2B5EF4-FFF2-40B4-BE49-F238E27FC236}">
                <a16:creationId xmlns:a16="http://schemas.microsoft.com/office/drawing/2014/main" id="{D1D67A61-E055-8E36-694C-7ED88124FDDC}"/>
              </a:ext>
            </a:extLst>
          </p:cNvPr>
          <p:cNvSpPr/>
          <p:nvPr/>
        </p:nvSpPr>
        <p:spPr>
          <a:xfrm>
            <a:off x="914400" y="2162755"/>
            <a:ext cx="1129085" cy="7740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Data</a:t>
            </a:r>
          </a:p>
        </p:txBody>
      </p:sp>
      <p:sp>
        <p:nvSpPr>
          <p:cNvPr id="45" name="Rectangle 44">
            <a:extLst>
              <a:ext uri="{FF2B5EF4-FFF2-40B4-BE49-F238E27FC236}">
                <a16:creationId xmlns:a16="http://schemas.microsoft.com/office/drawing/2014/main" id="{16A19A5B-58F9-91B4-59A1-CD7172DFBB34}"/>
              </a:ext>
            </a:extLst>
          </p:cNvPr>
          <p:cNvSpPr/>
          <p:nvPr/>
        </p:nvSpPr>
        <p:spPr>
          <a:xfrm>
            <a:off x="2596101" y="2162755"/>
            <a:ext cx="1137035" cy="7740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Chunking</a:t>
            </a:r>
          </a:p>
        </p:txBody>
      </p:sp>
      <p:sp>
        <p:nvSpPr>
          <p:cNvPr id="46" name="Rectangle 45">
            <a:extLst>
              <a:ext uri="{FF2B5EF4-FFF2-40B4-BE49-F238E27FC236}">
                <a16:creationId xmlns:a16="http://schemas.microsoft.com/office/drawing/2014/main" id="{A77D29E5-6967-C2D6-6DEA-FE8533BFBA98}"/>
              </a:ext>
            </a:extLst>
          </p:cNvPr>
          <p:cNvSpPr/>
          <p:nvPr/>
        </p:nvSpPr>
        <p:spPr>
          <a:xfrm>
            <a:off x="4285753" y="2171904"/>
            <a:ext cx="1264258" cy="7649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Embedding</a:t>
            </a:r>
          </a:p>
        </p:txBody>
      </p:sp>
      <p:sp>
        <p:nvSpPr>
          <p:cNvPr id="47" name="Rectangle 46">
            <a:extLst>
              <a:ext uri="{FF2B5EF4-FFF2-40B4-BE49-F238E27FC236}">
                <a16:creationId xmlns:a16="http://schemas.microsoft.com/office/drawing/2014/main" id="{F454F463-0368-0381-8BE8-32C3FE97E241}"/>
              </a:ext>
            </a:extLst>
          </p:cNvPr>
          <p:cNvSpPr/>
          <p:nvPr/>
        </p:nvSpPr>
        <p:spPr>
          <a:xfrm>
            <a:off x="4285753" y="3965115"/>
            <a:ext cx="1264258" cy="7740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Query</a:t>
            </a:r>
          </a:p>
        </p:txBody>
      </p:sp>
      <p:sp>
        <p:nvSpPr>
          <p:cNvPr id="48" name="Rectangle 47">
            <a:extLst>
              <a:ext uri="{FF2B5EF4-FFF2-40B4-BE49-F238E27FC236}">
                <a16:creationId xmlns:a16="http://schemas.microsoft.com/office/drawing/2014/main" id="{38BAEAF2-8567-DC9F-5AC8-66DF637421DC}"/>
              </a:ext>
            </a:extLst>
          </p:cNvPr>
          <p:cNvSpPr/>
          <p:nvPr/>
        </p:nvSpPr>
        <p:spPr>
          <a:xfrm>
            <a:off x="6168225" y="2171904"/>
            <a:ext cx="1137036" cy="7740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Retriever</a:t>
            </a:r>
          </a:p>
        </p:txBody>
      </p:sp>
      <p:sp>
        <p:nvSpPr>
          <p:cNvPr id="49" name="Rectangle 48">
            <a:extLst>
              <a:ext uri="{FF2B5EF4-FFF2-40B4-BE49-F238E27FC236}">
                <a16:creationId xmlns:a16="http://schemas.microsoft.com/office/drawing/2014/main" id="{AD234341-020C-1BED-DF4F-A0BF32DAEFF7}"/>
              </a:ext>
            </a:extLst>
          </p:cNvPr>
          <p:cNvSpPr/>
          <p:nvPr/>
        </p:nvSpPr>
        <p:spPr>
          <a:xfrm>
            <a:off x="7919500" y="2162755"/>
            <a:ext cx="1137036" cy="7740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LLM</a:t>
            </a:r>
          </a:p>
        </p:txBody>
      </p:sp>
      <p:cxnSp>
        <p:nvCxnSpPr>
          <p:cNvPr id="50" name="Straight Arrow Connector 49">
            <a:extLst>
              <a:ext uri="{FF2B5EF4-FFF2-40B4-BE49-F238E27FC236}">
                <a16:creationId xmlns:a16="http://schemas.microsoft.com/office/drawing/2014/main" id="{1A461327-1C38-9ADA-2253-A60A0B2B47E6}"/>
              </a:ext>
            </a:extLst>
          </p:cNvPr>
          <p:cNvCxnSpPr>
            <a:stCxn id="44" idx="3"/>
            <a:endCxn id="45" idx="1"/>
          </p:cNvCxnSpPr>
          <p:nvPr/>
        </p:nvCxnSpPr>
        <p:spPr>
          <a:xfrm>
            <a:off x="2043485" y="2549782"/>
            <a:ext cx="55261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7203B471-3351-3EDF-01D0-89F25D809A3A}"/>
              </a:ext>
            </a:extLst>
          </p:cNvPr>
          <p:cNvCxnSpPr>
            <a:cxnSpLocks/>
            <a:endCxn id="46" idx="1"/>
          </p:cNvCxnSpPr>
          <p:nvPr/>
        </p:nvCxnSpPr>
        <p:spPr>
          <a:xfrm flipV="1">
            <a:off x="3741089" y="2554357"/>
            <a:ext cx="544664" cy="457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2" name="Rectangle 51">
            <a:extLst>
              <a:ext uri="{FF2B5EF4-FFF2-40B4-BE49-F238E27FC236}">
                <a16:creationId xmlns:a16="http://schemas.microsoft.com/office/drawing/2014/main" id="{3F98B452-1C05-DC68-094C-B8BEF53AE162}"/>
              </a:ext>
            </a:extLst>
          </p:cNvPr>
          <p:cNvSpPr/>
          <p:nvPr/>
        </p:nvSpPr>
        <p:spPr>
          <a:xfrm>
            <a:off x="6217921" y="3974359"/>
            <a:ext cx="1192695" cy="8348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Times New Roman" panose="02020603050405020304" pitchFamily="18" charset="0"/>
                <a:cs typeface="Times New Roman" panose="02020603050405020304" pitchFamily="18" charset="0"/>
              </a:rPr>
              <a:t>Vector database</a:t>
            </a:r>
          </a:p>
        </p:txBody>
      </p:sp>
      <p:cxnSp>
        <p:nvCxnSpPr>
          <p:cNvPr id="53" name="Straight Arrow Connector 52">
            <a:extLst>
              <a:ext uri="{FF2B5EF4-FFF2-40B4-BE49-F238E27FC236}">
                <a16:creationId xmlns:a16="http://schemas.microsoft.com/office/drawing/2014/main" id="{EE826AD2-DE64-6FA3-03C5-C1BDD2653D66}"/>
              </a:ext>
            </a:extLst>
          </p:cNvPr>
          <p:cNvCxnSpPr>
            <a:endCxn id="48" idx="2"/>
          </p:cNvCxnSpPr>
          <p:nvPr/>
        </p:nvCxnSpPr>
        <p:spPr>
          <a:xfrm flipH="1" flipV="1">
            <a:off x="6736743" y="2945958"/>
            <a:ext cx="15903" cy="102849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4" name="Rectangle 53">
            <a:extLst>
              <a:ext uri="{FF2B5EF4-FFF2-40B4-BE49-F238E27FC236}">
                <a16:creationId xmlns:a16="http://schemas.microsoft.com/office/drawing/2014/main" id="{6E3B43C2-D692-589E-F438-65B638E27DE1}"/>
              </a:ext>
            </a:extLst>
          </p:cNvPr>
          <p:cNvSpPr/>
          <p:nvPr/>
        </p:nvSpPr>
        <p:spPr>
          <a:xfrm>
            <a:off x="10174688" y="4203604"/>
            <a:ext cx="1179774" cy="7740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Response</a:t>
            </a:r>
          </a:p>
        </p:txBody>
      </p:sp>
      <p:cxnSp>
        <p:nvCxnSpPr>
          <p:cNvPr id="55" name="Straight Arrow Connector 54">
            <a:extLst>
              <a:ext uri="{FF2B5EF4-FFF2-40B4-BE49-F238E27FC236}">
                <a16:creationId xmlns:a16="http://schemas.microsoft.com/office/drawing/2014/main" id="{8A2844FA-46F4-4673-7798-EBBC992694D8}"/>
              </a:ext>
            </a:extLst>
          </p:cNvPr>
          <p:cNvCxnSpPr>
            <a:cxnSpLocks/>
            <a:stCxn id="61" idx="3"/>
            <a:endCxn id="54" idx="1"/>
          </p:cNvCxnSpPr>
          <p:nvPr/>
        </p:nvCxnSpPr>
        <p:spPr>
          <a:xfrm>
            <a:off x="9151953" y="4569508"/>
            <a:ext cx="1022735" cy="2112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7" name="Straight Arrow Connector 56">
            <a:extLst>
              <a:ext uri="{FF2B5EF4-FFF2-40B4-BE49-F238E27FC236}">
                <a16:creationId xmlns:a16="http://schemas.microsoft.com/office/drawing/2014/main" id="{1AE7CC32-0AD0-91EB-077B-53636981922A}"/>
              </a:ext>
            </a:extLst>
          </p:cNvPr>
          <p:cNvCxnSpPr>
            <a:stCxn id="46" idx="3"/>
            <a:endCxn id="52" idx="0"/>
          </p:cNvCxnSpPr>
          <p:nvPr/>
        </p:nvCxnSpPr>
        <p:spPr>
          <a:xfrm>
            <a:off x="5550011" y="2554357"/>
            <a:ext cx="1264258" cy="14200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2D993E04-18F5-D682-F3A2-B8A5A17A8EC1}"/>
              </a:ext>
            </a:extLst>
          </p:cNvPr>
          <p:cNvCxnSpPr>
            <a:stCxn id="47" idx="0"/>
            <a:endCxn id="46" idx="2"/>
          </p:cNvCxnSpPr>
          <p:nvPr/>
        </p:nvCxnSpPr>
        <p:spPr>
          <a:xfrm flipV="1">
            <a:off x="4917882" y="2936809"/>
            <a:ext cx="0" cy="10283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1" name="Diamond 60">
            <a:extLst>
              <a:ext uri="{FF2B5EF4-FFF2-40B4-BE49-F238E27FC236}">
                <a16:creationId xmlns:a16="http://schemas.microsoft.com/office/drawing/2014/main" id="{E4E5C8C4-EEF2-6C9D-9EB2-99CE1B4F284A}"/>
              </a:ext>
            </a:extLst>
          </p:cNvPr>
          <p:cNvSpPr/>
          <p:nvPr/>
        </p:nvSpPr>
        <p:spPr>
          <a:xfrm>
            <a:off x="7887694" y="3959893"/>
            <a:ext cx="1264259" cy="1219229"/>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Validation</a:t>
            </a:r>
          </a:p>
        </p:txBody>
      </p:sp>
      <p:cxnSp>
        <p:nvCxnSpPr>
          <p:cNvPr id="91" name="Straight Arrow Connector 90">
            <a:extLst>
              <a:ext uri="{FF2B5EF4-FFF2-40B4-BE49-F238E27FC236}">
                <a16:creationId xmlns:a16="http://schemas.microsoft.com/office/drawing/2014/main" id="{B33241B3-2FB1-8311-9AF4-76284FCCCC54}"/>
              </a:ext>
            </a:extLst>
          </p:cNvPr>
          <p:cNvCxnSpPr>
            <a:stCxn id="48" idx="3"/>
            <a:endCxn id="49" idx="1"/>
          </p:cNvCxnSpPr>
          <p:nvPr/>
        </p:nvCxnSpPr>
        <p:spPr>
          <a:xfrm flipV="1">
            <a:off x="7305261" y="2549782"/>
            <a:ext cx="614239" cy="91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3" name="Straight Arrow Connector 92">
            <a:extLst>
              <a:ext uri="{FF2B5EF4-FFF2-40B4-BE49-F238E27FC236}">
                <a16:creationId xmlns:a16="http://schemas.microsoft.com/office/drawing/2014/main" id="{990E3A82-80AF-A8FD-84B7-B619DB341793}"/>
              </a:ext>
            </a:extLst>
          </p:cNvPr>
          <p:cNvCxnSpPr>
            <a:cxnSpLocks/>
            <a:stCxn id="49" idx="2"/>
            <a:endCxn id="61" idx="0"/>
          </p:cNvCxnSpPr>
          <p:nvPr/>
        </p:nvCxnSpPr>
        <p:spPr>
          <a:xfrm>
            <a:off x="8488018" y="2936809"/>
            <a:ext cx="31806" cy="102308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98" name="Connector: Elbow 97">
            <a:extLst>
              <a:ext uri="{FF2B5EF4-FFF2-40B4-BE49-F238E27FC236}">
                <a16:creationId xmlns:a16="http://schemas.microsoft.com/office/drawing/2014/main" id="{6BDE89D2-D243-C5FA-F286-C6BD42BA282D}"/>
              </a:ext>
            </a:extLst>
          </p:cNvPr>
          <p:cNvCxnSpPr>
            <a:cxnSpLocks/>
            <a:stCxn id="61" idx="1"/>
            <a:endCxn id="49" idx="1"/>
          </p:cNvCxnSpPr>
          <p:nvPr/>
        </p:nvCxnSpPr>
        <p:spPr>
          <a:xfrm rot="10800000" flipH="1">
            <a:off x="7887694" y="2549782"/>
            <a:ext cx="31806" cy="2019726"/>
          </a:xfrm>
          <a:prstGeom prst="bentConnector3">
            <a:avLst>
              <a:gd name="adj1" fmla="val -718732"/>
            </a:avLst>
          </a:prstGeom>
          <a:ln>
            <a:tailEnd type="triangle"/>
          </a:ln>
        </p:spPr>
        <p:style>
          <a:lnRef idx="1">
            <a:schemeClr val="accent2"/>
          </a:lnRef>
          <a:fillRef idx="0">
            <a:schemeClr val="accent2"/>
          </a:fillRef>
          <a:effectRef idx="0">
            <a:schemeClr val="accent2"/>
          </a:effectRef>
          <a:fontRef idx="minor">
            <a:schemeClr val="tx1"/>
          </a:fontRef>
        </p:style>
      </p:cxnSp>
      <p:sp>
        <p:nvSpPr>
          <p:cNvPr id="99" name="TextBox 98">
            <a:extLst>
              <a:ext uri="{FF2B5EF4-FFF2-40B4-BE49-F238E27FC236}">
                <a16:creationId xmlns:a16="http://schemas.microsoft.com/office/drawing/2014/main" id="{26264DD4-9F5C-3EF9-BF41-9CA8581ED6F0}"/>
              </a:ext>
            </a:extLst>
          </p:cNvPr>
          <p:cNvSpPr txBox="1"/>
          <p:nvPr/>
        </p:nvSpPr>
        <p:spPr>
          <a:xfrm>
            <a:off x="9435217" y="4333462"/>
            <a:ext cx="1179774" cy="369332"/>
          </a:xfrm>
          <a:prstGeom prst="rect">
            <a:avLst/>
          </a:prstGeom>
          <a:noFill/>
        </p:spPr>
        <p:txBody>
          <a:bodyPr wrap="square" rtlCol="0">
            <a:spAutoFit/>
          </a:bodyPr>
          <a:lstStyle/>
          <a:p>
            <a:r>
              <a:rPr lang="en-US" dirty="0"/>
              <a:t>yes</a:t>
            </a:r>
          </a:p>
        </p:txBody>
      </p:sp>
      <p:sp>
        <p:nvSpPr>
          <p:cNvPr id="106" name="TextBox 105">
            <a:extLst>
              <a:ext uri="{FF2B5EF4-FFF2-40B4-BE49-F238E27FC236}">
                <a16:creationId xmlns:a16="http://schemas.microsoft.com/office/drawing/2014/main" id="{96FAF334-6B63-4883-644C-9127C109C904}"/>
              </a:ext>
            </a:extLst>
          </p:cNvPr>
          <p:cNvSpPr txBox="1"/>
          <p:nvPr/>
        </p:nvSpPr>
        <p:spPr>
          <a:xfrm>
            <a:off x="7537837" y="3429000"/>
            <a:ext cx="349855" cy="646331"/>
          </a:xfrm>
          <a:prstGeom prst="rect">
            <a:avLst/>
          </a:prstGeom>
          <a:noFill/>
        </p:spPr>
        <p:txBody>
          <a:bodyPr wrap="square" rtlCol="0">
            <a:spAutoFit/>
          </a:bodyPr>
          <a:lstStyle/>
          <a:p>
            <a:r>
              <a:rPr lang="en-US" dirty="0"/>
              <a:t>NO</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dirty="0"/>
              <a:t>Where We Uses Corrective RAG</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0"/>
          </p:nvPr>
        </p:nvSpPr>
        <p:spPr/>
        <p:txBody>
          <a:bodyPr/>
          <a:lstStyle/>
          <a:p>
            <a:r>
              <a:rPr lang="en-US" dirty="0"/>
              <a:t>Fact-Checking Systems</a:t>
            </a:r>
          </a:p>
          <a:p>
            <a:r>
              <a:rPr lang="en-US" dirty="0"/>
              <a:t>Legal Document Drafting and Review</a:t>
            </a:r>
          </a:p>
          <a:p>
            <a:r>
              <a:rPr lang="en-US" dirty="0"/>
              <a:t>Financial and Investment Analysis</a:t>
            </a:r>
          </a:p>
          <a:p>
            <a:r>
              <a:rPr lang="en-US" dirty="0"/>
              <a:t>Code Generation and Review</a:t>
            </a:r>
          </a:p>
          <a:p>
            <a:r>
              <a:rPr lang="en-US" dirty="0"/>
              <a:t>Translation and Language Localization</a:t>
            </a:r>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58F5DF-250A-D700-D71A-4A3956A7B122}"/>
              </a:ext>
            </a:extLst>
          </p:cNvPr>
          <p:cNvSpPr txBox="1"/>
          <p:nvPr/>
        </p:nvSpPr>
        <p:spPr>
          <a:xfrm>
            <a:off x="1089329" y="1057523"/>
            <a:ext cx="2480807"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Speculative RAG:</a:t>
            </a:r>
          </a:p>
        </p:txBody>
      </p:sp>
      <p:sp>
        <p:nvSpPr>
          <p:cNvPr id="4" name="Rectangle 3">
            <a:extLst>
              <a:ext uri="{FF2B5EF4-FFF2-40B4-BE49-F238E27FC236}">
                <a16:creationId xmlns:a16="http://schemas.microsoft.com/office/drawing/2014/main" id="{BB0F8C13-274C-F438-B20B-048FE3862D11}"/>
              </a:ext>
            </a:extLst>
          </p:cNvPr>
          <p:cNvSpPr/>
          <p:nvPr/>
        </p:nvSpPr>
        <p:spPr>
          <a:xfrm>
            <a:off x="3466769" y="3239753"/>
            <a:ext cx="1709530" cy="4476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Predictive model</a:t>
            </a:r>
          </a:p>
        </p:txBody>
      </p:sp>
      <p:sp>
        <p:nvSpPr>
          <p:cNvPr id="5" name="Oval 4">
            <a:extLst>
              <a:ext uri="{FF2B5EF4-FFF2-40B4-BE49-F238E27FC236}">
                <a16:creationId xmlns:a16="http://schemas.microsoft.com/office/drawing/2014/main" id="{7F1EA81D-6760-3776-BA59-70397F059226}"/>
              </a:ext>
            </a:extLst>
          </p:cNvPr>
          <p:cNvSpPr/>
          <p:nvPr/>
        </p:nvSpPr>
        <p:spPr>
          <a:xfrm>
            <a:off x="564543" y="2870421"/>
            <a:ext cx="1272208" cy="36933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Query</a:t>
            </a:r>
          </a:p>
        </p:txBody>
      </p:sp>
      <p:sp>
        <p:nvSpPr>
          <p:cNvPr id="6" name="Rectangle 5">
            <a:extLst>
              <a:ext uri="{FF2B5EF4-FFF2-40B4-BE49-F238E27FC236}">
                <a16:creationId xmlns:a16="http://schemas.microsoft.com/office/drawing/2014/main" id="{161FE070-FAD1-FDF6-3AF8-D0D622482B84}"/>
              </a:ext>
            </a:extLst>
          </p:cNvPr>
          <p:cNvSpPr/>
          <p:nvPr/>
        </p:nvSpPr>
        <p:spPr>
          <a:xfrm>
            <a:off x="2472856" y="1725433"/>
            <a:ext cx="1598212" cy="6679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Knowledge Base</a:t>
            </a:r>
          </a:p>
        </p:txBody>
      </p:sp>
      <p:cxnSp>
        <p:nvCxnSpPr>
          <p:cNvPr id="8" name="Straight Arrow Connector 7">
            <a:extLst>
              <a:ext uri="{FF2B5EF4-FFF2-40B4-BE49-F238E27FC236}">
                <a16:creationId xmlns:a16="http://schemas.microsoft.com/office/drawing/2014/main" id="{55DAD9FF-3637-DC56-10EB-9E1096ABB085}"/>
              </a:ext>
            </a:extLst>
          </p:cNvPr>
          <p:cNvCxnSpPr>
            <a:cxnSpLocks/>
            <a:endCxn id="4" idx="1"/>
          </p:cNvCxnSpPr>
          <p:nvPr/>
        </p:nvCxnSpPr>
        <p:spPr>
          <a:xfrm>
            <a:off x="1836751" y="3170582"/>
            <a:ext cx="1630018" cy="2930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93F31A3B-1555-34EE-86F5-0589C2921DD4}"/>
              </a:ext>
            </a:extLst>
          </p:cNvPr>
          <p:cNvCxnSpPr>
            <a:stCxn id="4" idx="0"/>
            <a:endCxn id="6" idx="2"/>
          </p:cNvCxnSpPr>
          <p:nvPr/>
        </p:nvCxnSpPr>
        <p:spPr>
          <a:xfrm flipH="1" flipV="1">
            <a:off x="3271962" y="2393343"/>
            <a:ext cx="1049572" cy="84641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Rectangle 13">
            <a:extLst>
              <a:ext uri="{FF2B5EF4-FFF2-40B4-BE49-F238E27FC236}">
                <a16:creationId xmlns:a16="http://schemas.microsoft.com/office/drawing/2014/main" id="{7DD44A13-99CC-F438-84CB-74E7146DA774}"/>
              </a:ext>
            </a:extLst>
          </p:cNvPr>
          <p:cNvSpPr/>
          <p:nvPr/>
        </p:nvSpPr>
        <p:spPr>
          <a:xfrm>
            <a:off x="5557962" y="2297927"/>
            <a:ext cx="1598212" cy="47707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Validation</a:t>
            </a:r>
          </a:p>
        </p:txBody>
      </p:sp>
      <p:cxnSp>
        <p:nvCxnSpPr>
          <p:cNvPr id="16" name="Straight Arrow Connector 15">
            <a:extLst>
              <a:ext uri="{FF2B5EF4-FFF2-40B4-BE49-F238E27FC236}">
                <a16:creationId xmlns:a16="http://schemas.microsoft.com/office/drawing/2014/main" id="{F5A42B7F-C168-5180-0DFA-E34ACC8C7CCC}"/>
              </a:ext>
            </a:extLst>
          </p:cNvPr>
          <p:cNvCxnSpPr>
            <a:stCxn id="6" idx="3"/>
            <a:endCxn id="14" idx="1"/>
          </p:cNvCxnSpPr>
          <p:nvPr/>
        </p:nvCxnSpPr>
        <p:spPr>
          <a:xfrm>
            <a:off x="4071068" y="2059388"/>
            <a:ext cx="1486894" cy="4770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11162893-7C27-5976-B42E-70BFE357D34D}"/>
              </a:ext>
            </a:extLst>
          </p:cNvPr>
          <p:cNvCxnSpPr>
            <a:stCxn id="14" idx="2"/>
            <a:endCxn id="4" idx="3"/>
          </p:cNvCxnSpPr>
          <p:nvPr/>
        </p:nvCxnSpPr>
        <p:spPr>
          <a:xfrm flipH="1">
            <a:off x="5176299" y="2775006"/>
            <a:ext cx="1180769" cy="6885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Rectangle 19">
            <a:extLst>
              <a:ext uri="{FF2B5EF4-FFF2-40B4-BE49-F238E27FC236}">
                <a16:creationId xmlns:a16="http://schemas.microsoft.com/office/drawing/2014/main" id="{3613B66F-FCFB-5104-CBA6-9D2704447832}"/>
              </a:ext>
            </a:extLst>
          </p:cNvPr>
          <p:cNvSpPr/>
          <p:nvPr/>
        </p:nvSpPr>
        <p:spPr>
          <a:xfrm>
            <a:off x="8240864" y="2488757"/>
            <a:ext cx="1766513" cy="5565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LLM Model</a:t>
            </a:r>
          </a:p>
        </p:txBody>
      </p:sp>
      <p:sp>
        <p:nvSpPr>
          <p:cNvPr id="21" name="Oval 20">
            <a:extLst>
              <a:ext uri="{FF2B5EF4-FFF2-40B4-BE49-F238E27FC236}">
                <a16:creationId xmlns:a16="http://schemas.microsoft.com/office/drawing/2014/main" id="{8EE50C5E-A3C3-2054-EB88-675835FF768E}"/>
              </a:ext>
            </a:extLst>
          </p:cNvPr>
          <p:cNvSpPr/>
          <p:nvPr/>
        </p:nvSpPr>
        <p:spPr>
          <a:xfrm>
            <a:off x="10487770" y="2472855"/>
            <a:ext cx="1486894" cy="5565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Output</a:t>
            </a:r>
          </a:p>
        </p:txBody>
      </p:sp>
      <p:cxnSp>
        <p:nvCxnSpPr>
          <p:cNvPr id="23" name="Straight Arrow Connector 22">
            <a:extLst>
              <a:ext uri="{FF2B5EF4-FFF2-40B4-BE49-F238E27FC236}">
                <a16:creationId xmlns:a16="http://schemas.microsoft.com/office/drawing/2014/main" id="{3FFD1102-6555-237C-EEB1-2BE0F7C5EC62}"/>
              </a:ext>
            </a:extLst>
          </p:cNvPr>
          <p:cNvCxnSpPr>
            <a:stCxn id="14" idx="3"/>
            <a:endCxn id="20" idx="1"/>
          </p:cNvCxnSpPr>
          <p:nvPr/>
        </p:nvCxnSpPr>
        <p:spPr>
          <a:xfrm>
            <a:off x="7156174" y="2536467"/>
            <a:ext cx="1084690" cy="23058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35DFAE8E-677C-034D-E23B-659A596C1E2D}"/>
              </a:ext>
            </a:extLst>
          </p:cNvPr>
          <p:cNvCxnSpPr>
            <a:stCxn id="20" idx="3"/>
            <a:endCxn id="21" idx="2"/>
          </p:cNvCxnSpPr>
          <p:nvPr/>
        </p:nvCxnSpPr>
        <p:spPr>
          <a:xfrm flipV="1">
            <a:off x="10007377" y="2751151"/>
            <a:ext cx="480393" cy="159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448EC178-091C-6B96-709F-D465ADFE9017}"/>
              </a:ext>
            </a:extLst>
          </p:cNvPr>
          <p:cNvSpPr txBox="1"/>
          <p:nvPr/>
        </p:nvSpPr>
        <p:spPr>
          <a:xfrm>
            <a:off x="7307249" y="2393344"/>
            <a:ext cx="612250" cy="373710"/>
          </a:xfrm>
          <a:prstGeom prst="rect">
            <a:avLst/>
          </a:prstGeom>
          <a:noFill/>
        </p:spPr>
        <p:txBody>
          <a:bodyPr wrap="square" rtlCol="0">
            <a:spAutoFit/>
          </a:bodyPr>
          <a:lstStyle/>
          <a:p>
            <a:r>
              <a:rPr lang="en-US" dirty="0"/>
              <a:t>yes</a:t>
            </a:r>
          </a:p>
        </p:txBody>
      </p:sp>
      <p:sp>
        <p:nvSpPr>
          <p:cNvPr id="30" name="TextBox 29">
            <a:extLst>
              <a:ext uri="{FF2B5EF4-FFF2-40B4-BE49-F238E27FC236}">
                <a16:creationId xmlns:a16="http://schemas.microsoft.com/office/drawing/2014/main" id="{97C93645-8AA3-278C-3FD1-DCD60A111782}"/>
              </a:ext>
            </a:extLst>
          </p:cNvPr>
          <p:cNvSpPr txBox="1"/>
          <p:nvPr/>
        </p:nvSpPr>
        <p:spPr>
          <a:xfrm>
            <a:off x="5375082" y="3013545"/>
            <a:ext cx="492981" cy="369332"/>
          </a:xfrm>
          <a:prstGeom prst="rect">
            <a:avLst/>
          </a:prstGeom>
          <a:noFill/>
        </p:spPr>
        <p:txBody>
          <a:bodyPr wrap="square" rtlCol="0">
            <a:spAutoFit/>
          </a:bodyPr>
          <a:lstStyle/>
          <a:p>
            <a:r>
              <a:rPr lang="en-US" dirty="0"/>
              <a:t>No</a:t>
            </a:r>
          </a:p>
        </p:txBody>
      </p:sp>
    </p:spTree>
    <p:extLst>
      <p:ext uri="{BB962C8B-B14F-4D97-AF65-F5344CB8AC3E}">
        <p14:creationId xmlns:p14="http://schemas.microsoft.com/office/powerpoint/2010/main" val="1860192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US" dirty="0"/>
              <a:t>                                         Speculative RAG</a:t>
            </a:r>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0"/>
          </p:nvPr>
        </p:nvSpPr>
        <p:spPr>
          <a:xfrm>
            <a:off x="1530626" y="2039112"/>
            <a:ext cx="8179904" cy="3356576"/>
          </a:xfrm>
        </p:spPr>
        <p:txBody>
          <a:bodyPr/>
          <a:lstStyle/>
          <a:p>
            <a:r>
              <a:rPr lang="en-US" dirty="0"/>
              <a:t>Conversational AI and Chatbots</a:t>
            </a:r>
          </a:p>
          <a:p>
            <a:r>
              <a:rPr lang="en-US" dirty="0"/>
              <a:t>Real-Time Search and Query Suggestions</a:t>
            </a:r>
          </a:p>
          <a:p>
            <a:r>
              <a:rPr lang="en-US" dirty="0"/>
              <a:t>Gaming and Interactive Storytelling</a:t>
            </a:r>
          </a:p>
          <a:p>
            <a:r>
              <a:rPr lang="en-US" dirty="0"/>
              <a:t>Social Media Analysis and Monitoring</a:t>
            </a:r>
          </a:p>
          <a:p>
            <a:r>
              <a:rPr lang="en-US" dirty="0"/>
              <a:t>Lightweight Applications with Limited Resources</a:t>
            </a:r>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374834892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2"/>
        </a:lnRef>
        <a:fillRef idx="0">
          <a:schemeClr val="accent2"/>
        </a:fillRef>
        <a:effectRef idx="0">
          <a:schemeClr val="accent2"/>
        </a:effectRef>
        <a:fontRef idx="minor">
          <a:schemeClr val="tx1"/>
        </a:fontRef>
      </a:style>
    </a:lnDef>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{B07523B6-A764-400B-834D-66DC1E8EF055}tf11964407_win32</Template>
  <TotalTime>806</TotalTime>
  <Words>399</Words>
  <Application>Microsoft Office PowerPoint</Application>
  <PresentationFormat>Widescreen</PresentationFormat>
  <Paragraphs>96</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Gill Sans Nova Light</vt:lpstr>
      <vt:lpstr>Sagona Book</vt:lpstr>
      <vt:lpstr>Times New Roman</vt:lpstr>
      <vt:lpstr>Custom</vt:lpstr>
      <vt:lpstr>Retrieval-Augmented Generation (RAG)</vt:lpstr>
      <vt:lpstr>Retrieval-Augmented Generation (RAG) systems are a class of models that combine retrieval-based methods with generative models to enhance the quality and relevance of generated text.  </vt:lpstr>
      <vt:lpstr>Types of RAG          Types of RAG</vt:lpstr>
      <vt:lpstr>                              Standard RAG</vt:lpstr>
      <vt:lpstr>Where we Use Standard RAG</vt:lpstr>
      <vt:lpstr>                                 Corrective RAG</vt:lpstr>
      <vt:lpstr>Where We Uses Corrective RAG</vt:lpstr>
      <vt:lpstr>PowerPoint Presentation</vt:lpstr>
      <vt:lpstr>                                         Speculative RAG</vt:lpstr>
      <vt:lpstr>Where We Use Fusion RAG</vt:lpstr>
      <vt:lpstr>Where We Use Agentic RAG</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Bathula, Lahari</dc:creator>
  <cp:lastModifiedBy>Bathula, Lahari</cp:lastModifiedBy>
  <cp:revision>7</cp:revision>
  <dcterms:created xsi:type="dcterms:W3CDTF">2025-01-11T20:43:20Z</dcterms:created>
  <dcterms:modified xsi:type="dcterms:W3CDTF">2025-01-12T20:21:16Z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